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79" r:id="rId6"/>
    <p:sldId id="273" r:id="rId7"/>
    <p:sldId id="281" r:id="rId8"/>
    <p:sldId id="340" r:id="rId9"/>
    <p:sldId id="335" r:id="rId10"/>
    <p:sldId id="337" r:id="rId11"/>
    <p:sldId id="338" r:id="rId12"/>
    <p:sldId id="283" r:id="rId13"/>
    <p:sldId id="322" r:id="rId14"/>
    <p:sldId id="333" r:id="rId15"/>
    <p:sldId id="310" r:id="rId16"/>
    <p:sldId id="311" r:id="rId17"/>
    <p:sldId id="284" r:id="rId18"/>
    <p:sldId id="285" r:id="rId19"/>
    <p:sldId id="286" r:id="rId20"/>
    <p:sldId id="313" r:id="rId21"/>
    <p:sldId id="312" r:id="rId22"/>
    <p:sldId id="287" r:id="rId23"/>
    <p:sldId id="305" r:id="rId24"/>
    <p:sldId id="341" r:id="rId25"/>
    <p:sldId id="342" r:id="rId26"/>
    <p:sldId id="296" r:id="rId27"/>
    <p:sldId id="339" r:id="rId28"/>
    <p:sldId id="292" r:id="rId29"/>
    <p:sldId id="317" r:id="rId30"/>
    <p:sldId id="320" r:id="rId31"/>
    <p:sldId id="293" r:id="rId32"/>
    <p:sldId id="321" r:id="rId33"/>
    <p:sldId id="309" r:id="rId34"/>
    <p:sldId id="298" r:id="rId35"/>
    <p:sldId id="299" r:id="rId36"/>
    <p:sldId id="301" r:id="rId37"/>
    <p:sldId id="308" r:id="rId38"/>
    <p:sldId id="315" r:id="rId39"/>
    <p:sldId id="318" r:id="rId40"/>
    <p:sldId id="319" r:id="rId41"/>
    <p:sldId id="302" r:id="rId42"/>
    <p:sldId id="307" r:id="rId43"/>
    <p:sldId id="303" r:id="rId44"/>
    <p:sldId id="330" r:id="rId45"/>
    <p:sldId id="272" r:id="rId46"/>
    <p:sldId id="343" r:id="rId4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Rg st="1" end="46"/>
    <p:penClr>
      <a:srgbClr val="FF0000"/>
    </p:penClr>
  </p:showPr>
  <p:clrMru>
    <a:srgbClr val="8B2575"/>
    <a:srgbClr val="C70F51"/>
    <a:srgbClr val="240F7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86" autoAdjust="0"/>
  </p:normalViewPr>
  <p:slideViewPr>
    <p:cSldViewPr>
      <p:cViewPr>
        <p:scale>
          <a:sx n="69" d="100"/>
          <a:sy n="69" d="100"/>
        </p:scale>
        <p:origin x="-144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5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6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9106E-13AB-473A-A895-5F49C51716A1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1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C52EB-191E-425A-9F75-382647BA94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5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6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C9E64-3CCF-4221-8CE8-D7029D33D796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06630-BF4D-424F-AE2D-FC164D8CADC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5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6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908D6-CF4E-4FF9-B3BF-107F466FDD10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6136F-4F2C-4070-A783-D2C95714120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7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8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6D59A-23E7-49E3-B93B-0F5A00550CC0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1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95B83-D30C-4F02-BFA7-59443AB7476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9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0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C76F2-42E2-4880-A800-A4DA1C3D8EFA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6A4D4-365B-4058-B483-DF15074C0EB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  <p:bldP spid="5" grpId="0" build="p" autoUpdateAnimBg="0"/>
      <p:bldP spid="6" grpId="0" build="p" autoUpdateAnimBg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4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6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DFADC-822C-4FC7-BB39-0ACE22FDB206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49ED0-C2D8-48C1-994A-19DFF31EAF0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3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4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5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6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FA61B-A0B8-4E46-82F7-3B40F0D379A1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70072-DF35-4E28-9835-9001460ABB7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7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8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76C87-F49F-4C09-885F-8FEB7BCF5FF0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1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58C2E-BF0C-4DEA-8154-F0978AE9B38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17234-2018-4CD9-86A8-8BA86F07E32F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F9B8E-B1C2-407A-861B-75FC529425F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  <p:bldP spid="3" grpId="0" build="p" autoUpdateAnimBg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5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6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C9CCE-D34C-4B3F-8B78-D1D21BEDCEE8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64CDD-CD00-4EDC-AD24-8A0ADF453E0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5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grpSp>
        <p:nvGrpSpPr>
          <p:cNvPr id="6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D9D1C-EAB0-4AF6-ABB1-0D60F81CC34C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D9A25-50B5-433C-BDDD-05FB20BEE76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879714-C5B1-4B6C-B07B-2B711C559791}" type="datetimeFigureOut">
              <a:rPr lang="ru-RU"/>
              <a:pPr>
                <a:defRPr/>
              </a:pPr>
              <a:t>19.11.2020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86CE3C-E268-499B-8DBC-AB887969197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" grpId="0"/>
      <p:bldP spid="1029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Franklin Gothic Medium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_____Microsoft_Office_Excel_97-20032.xls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9772" y="369430"/>
            <a:ext cx="3044065" cy="2492073"/>
          </a:xfrm>
          <a:scene3d>
            <a:camera prst="perspectiveHeroicExtremeRightFacing"/>
            <a:lightRig rig="threePt" dir="t"/>
          </a:scene3d>
        </p:spPr>
        <p:txBody>
          <a:bodyPr>
            <a:scene3d>
              <a:camera prst="perspectiveHeroicExtremeRightFacing"/>
              <a:lightRig rig="freezing" dir="t">
                <a:rot lat="0" lon="0" rev="5640000"/>
              </a:lightRig>
            </a:scene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 </a:t>
            </a:r>
            <a:endParaRPr lang="ru-RU" dirty="0">
              <a:ln>
                <a:solidFill>
                  <a:srgbClr val="FF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4143381"/>
            <a:ext cx="8501091" cy="1928825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</a:pPr>
            <a:r>
              <a:rPr lang="ru-RU" sz="2800" dirty="0" smtClean="0">
                <a:solidFill>
                  <a:srgbClr val="C70F51"/>
                </a:solidFill>
                <a:latin typeface="Times New Roman" pitchFamily="18" charset="0"/>
              </a:rPr>
              <a:t> </a:t>
            </a:r>
            <a:r>
              <a:rPr lang="ru-RU" sz="2800" dirty="0" smtClean="0">
                <a:solidFill>
                  <a:srgbClr val="C70F51"/>
                </a:solidFill>
                <a:latin typeface="Times New Roman" pitchFamily="18" charset="0"/>
              </a:rPr>
              <a:t>«</a:t>
            </a:r>
            <a:r>
              <a:rPr lang="ru-RU" sz="2800" dirty="0" smtClean="0">
                <a:solidFill>
                  <a:srgbClr val="C70F51"/>
                </a:solidFill>
                <a:latin typeface="Times New Roman" pitchFamily="18" charset="0"/>
              </a:rPr>
              <a:t>Театрализованная деятельность для детей раннего возраста</a:t>
            </a:r>
            <a:r>
              <a:rPr lang="ru-RU" sz="2800" dirty="0" smtClean="0">
                <a:solidFill>
                  <a:srgbClr val="C70F51"/>
                </a:solidFill>
                <a:latin typeface="Times New Roman" pitchFamily="18" charset="0"/>
              </a:rPr>
              <a:t>»</a:t>
            </a:r>
            <a:endParaRPr lang="ru-RU" sz="2800" dirty="0" smtClean="0">
              <a:solidFill>
                <a:srgbClr val="C70F51"/>
              </a:solidFill>
              <a:latin typeface="Times New Roman" pitchFamily="18" charset="0"/>
            </a:endParaRPr>
          </a:p>
          <a:p>
            <a:pPr marR="0" algn="l" eaLnBrk="1" hangingPunct="1">
              <a:lnSpc>
                <a:spcPct val="80000"/>
              </a:lnSpc>
            </a:pPr>
            <a:r>
              <a:rPr lang="ru-RU" sz="2800" dirty="0" smtClean="0">
                <a:solidFill>
                  <a:srgbClr val="C70F51"/>
                </a:solidFill>
                <a:latin typeface="Times New Roman" pitchFamily="18" charset="0"/>
              </a:rPr>
              <a:t>                                            </a:t>
            </a:r>
            <a:r>
              <a:rPr lang="ru-RU" sz="2800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</a:rPr>
              <a:t>Воспитатель:  Черкунова Г.Н.</a:t>
            </a:r>
          </a:p>
          <a:p>
            <a:pPr marR="0" algn="l" eaLnBrk="1" hangingPunct="1">
              <a:lnSpc>
                <a:spcPct val="80000"/>
              </a:lnSpc>
            </a:pPr>
            <a:endParaRPr lang="ru-RU" sz="2400" dirty="0" smtClean="0">
              <a:solidFill>
                <a:schemeClr val="accent1"/>
              </a:solidFill>
              <a:latin typeface="Times New Roman" pitchFamily="18" charset="0"/>
            </a:endParaRPr>
          </a:p>
          <a:p>
            <a:pPr marR="0" algn="l" eaLnBrk="1" hangingPunct="1">
              <a:lnSpc>
                <a:spcPct val="80000"/>
              </a:lnSpc>
            </a:pPr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</a:rPr>
              <a:t>                                                                                </a:t>
            </a:r>
          </a:p>
          <a:p>
            <a:pPr marR="0" algn="l" eaLnBrk="1" hangingPunct="1">
              <a:lnSpc>
                <a:spcPct val="80000"/>
              </a:lnSpc>
            </a:pPr>
            <a:endParaRPr lang="ru-RU" sz="2800" dirty="0" smtClean="0">
              <a:solidFill>
                <a:schemeClr val="accent1"/>
              </a:solidFill>
              <a:latin typeface="Times New Roman" pitchFamily="18" charset="0"/>
            </a:endParaRPr>
          </a:p>
          <a:p>
            <a:pPr marR="0" algn="l" eaLnBrk="1" hangingPunct="1">
              <a:lnSpc>
                <a:spcPct val="80000"/>
              </a:lnSpc>
            </a:pPr>
            <a:r>
              <a:rPr lang="ru-RU" sz="2800" dirty="0" smtClean="0">
                <a:solidFill>
                  <a:schemeClr val="accent1"/>
                </a:solidFill>
                <a:latin typeface="Times New Roman" pitchFamily="18" charset="0"/>
              </a:rPr>
              <a:t>                                                                         </a:t>
            </a:r>
          </a:p>
          <a:p>
            <a:pPr marR="0" algn="l" eaLnBrk="1" hangingPunct="1">
              <a:lnSpc>
                <a:spcPct val="80000"/>
              </a:lnSpc>
            </a:pPr>
            <a:r>
              <a:rPr lang="ru-RU" sz="2800" dirty="0" smtClean="0">
                <a:solidFill>
                  <a:schemeClr val="accent1"/>
                </a:solidFill>
                <a:latin typeface="Times New Roman" pitchFamily="18" charset="0"/>
              </a:rPr>
              <a:t>                                                       </a:t>
            </a:r>
          </a:p>
        </p:txBody>
      </p:sp>
      <p:pic>
        <p:nvPicPr>
          <p:cNvPr id="13316" name="Picture 7" descr="2f42a6478b6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04664"/>
            <a:ext cx="3286148" cy="3279576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Box 4"/>
          <p:cNvSpPr txBox="1">
            <a:spLocks noChangeArrowheads="1"/>
          </p:cNvSpPr>
          <p:nvPr/>
        </p:nvSpPr>
        <p:spPr bwMode="auto">
          <a:xfrm>
            <a:off x="3786182" y="214290"/>
            <a:ext cx="4889506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i="1" dirty="0">
                <a:solidFill>
                  <a:srgbClr val="C70F51"/>
                </a:solidFill>
              </a:rPr>
              <a:t>Театр для ребенка – это всегда праздник, яркие незабываемые впечатления. Ведь театрализованная деятельность- это самый распространенный вид детского творчества. Она близка и понятна ребенку, глубоко лежит в его природе, находит своё </a:t>
            </a:r>
            <a:r>
              <a:rPr lang="ru-RU" sz="2400" dirty="0">
                <a:solidFill>
                  <a:srgbClr val="C70F51"/>
                </a:solidFill>
              </a:rPr>
              <a:t>отражение</a:t>
            </a:r>
            <a:r>
              <a:rPr lang="ru-RU" sz="2400" i="1" dirty="0">
                <a:solidFill>
                  <a:srgbClr val="C70F51"/>
                </a:solidFill>
              </a:rPr>
              <a:t> стихийно, потому что связана с </a:t>
            </a:r>
            <a:r>
              <a:rPr lang="ru-RU" sz="2400" i="1" dirty="0" smtClean="0">
                <a:solidFill>
                  <a:srgbClr val="C70F51"/>
                </a:solidFill>
              </a:rPr>
              <a:t>игрой. А игра-это основной вил деятельности детей. </a:t>
            </a:r>
            <a:r>
              <a:rPr lang="ru-RU" sz="2400" i="1" dirty="0">
                <a:solidFill>
                  <a:srgbClr val="C70F51"/>
                </a:solidFill>
              </a:rPr>
              <a:t>Малыши очень любят театрализованные представления. Волшебство, превращения сказки.</a:t>
            </a:r>
            <a:endParaRPr lang="ru-RU" sz="2400" dirty="0">
              <a:solidFill>
                <a:srgbClr val="C70F51"/>
              </a:solidFill>
            </a:endParaRPr>
          </a:p>
        </p:txBody>
      </p:sp>
      <p:pic>
        <p:nvPicPr>
          <p:cNvPr id="2" name="Picture 1" descr="C:\Users\1\Desktop\IMG-1a17dc5cd29877acde5e3e7f984c2e73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3241406" cy="5400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TextBox 11"/>
          <p:cNvSpPr txBox="1">
            <a:spLocks noChangeArrowheads="1"/>
          </p:cNvSpPr>
          <p:nvPr/>
        </p:nvSpPr>
        <p:spPr bwMode="auto">
          <a:xfrm>
            <a:off x="611188" y="908050"/>
            <a:ext cx="80645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 dirty="0">
                <a:solidFill>
                  <a:srgbClr val="8B2575"/>
                </a:solidFill>
              </a:rPr>
              <a:t>ЦЕЛЬ РАБОТЫ:</a:t>
            </a:r>
          </a:p>
          <a:p>
            <a:r>
              <a:rPr lang="ru-RU" sz="2400" b="1" i="1" dirty="0" smtClean="0">
                <a:solidFill>
                  <a:srgbClr val="8B2575"/>
                </a:solidFill>
              </a:rPr>
              <a:t>Формировать интерес воспитанников к театрализовано – игровой деятельности, обогащать пассивную и активизировать разговорную речь детей, развивать активность. </a:t>
            </a:r>
            <a:endParaRPr lang="ru-RU" sz="2400" b="1" i="1" dirty="0">
              <a:solidFill>
                <a:srgbClr val="8B2575"/>
              </a:solidFill>
            </a:endParaRPr>
          </a:p>
          <a:p>
            <a:endParaRPr lang="ru-RU" sz="3600" b="1" i="1" dirty="0">
              <a:solidFill>
                <a:srgbClr val="8B2575"/>
              </a:solidFill>
            </a:endParaRPr>
          </a:p>
        </p:txBody>
      </p:sp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3552825" y="3429000"/>
          <a:ext cx="5591175" cy="3730625"/>
        </p:xfrm>
        <a:graphic>
          <a:graphicData uri="http://schemas.openxmlformats.org/presentationml/2006/ole">
            <p:oleObj spid="_x0000_s15365" name="Диаграмма" r:id="rId3" imgW="6096000" imgH="4067251" progId="MSGraph.Chart.8">
              <p:embed followColorScheme="full"/>
            </p:oleObj>
          </a:graphicData>
        </a:graphic>
      </p:graphicFrame>
      <p:pic>
        <p:nvPicPr>
          <p:cNvPr id="2" name="Picture 6" descr="C:\Users\1\Desktop\Новая папка (4)\фото театр\Новая папка (5)\IMG_69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3071810"/>
            <a:ext cx="5400000" cy="3600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"/>
          <p:cNvSpPr txBox="1">
            <a:spLocks noChangeArrowheads="1"/>
          </p:cNvSpPr>
          <p:nvPr/>
        </p:nvSpPr>
        <p:spPr bwMode="auto">
          <a:xfrm>
            <a:off x="1116013" y="836613"/>
            <a:ext cx="7272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6386" name="Text Box 6"/>
          <p:cNvSpPr txBox="1">
            <a:spLocks noChangeArrowheads="1"/>
          </p:cNvSpPr>
          <p:nvPr/>
        </p:nvSpPr>
        <p:spPr bwMode="auto">
          <a:xfrm>
            <a:off x="395288" y="333375"/>
            <a:ext cx="8424862" cy="7478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i="1" dirty="0">
                <a:solidFill>
                  <a:srgbClr val="C70F51"/>
                </a:solidFill>
              </a:rPr>
              <a:t>ЗАДАЧИ: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>
                <a:solidFill>
                  <a:srgbClr val="240F71"/>
                </a:solidFill>
              </a:rPr>
              <a:t>Вызвать эмоциональный отклик ребенка посредством театрализованной деятельности.</a:t>
            </a:r>
          </a:p>
          <a:p>
            <a:pPr>
              <a:spcBef>
                <a:spcPct val="50000"/>
              </a:spcBef>
            </a:pPr>
            <a:r>
              <a:rPr lang="ru-RU" sz="2400" b="1" i="1" dirty="0">
                <a:solidFill>
                  <a:srgbClr val="240F71"/>
                </a:solidFill>
              </a:rPr>
              <a:t> </a:t>
            </a:r>
            <a:r>
              <a:rPr lang="ru-RU" sz="2400" b="1" i="1" dirty="0" smtClean="0">
                <a:solidFill>
                  <a:srgbClr val="240F71"/>
                </a:solidFill>
              </a:rPr>
              <a:t>-Развивать речь детей с помощью кукольного театра: обогащать словарь, формировать умение строить предложение, добиваясь правильного произношения слов.</a:t>
            </a:r>
            <a:endParaRPr lang="ru-RU" sz="2400" b="1" i="1" dirty="0">
              <a:solidFill>
                <a:srgbClr val="240F71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400" b="1" i="1" dirty="0">
                <a:solidFill>
                  <a:srgbClr val="240F71"/>
                </a:solidFill>
              </a:rPr>
              <a:t>-</a:t>
            </a:r>
            <a:r>
              <a:rPr lang="ru-RU" sz="2400" b="1" i="1" dirty="0" smtClean="0">
                <a:solidFill>
                  <a:srgbClr val="240F71"/>
                </a:solidFill>
              </a:rPr>
              <a:t>Развивать </a:t>
            </a:r>
            <a:r>
              <a:rPr lang="ru-RU" sz="2400" b="1" i="1" dirty="0">
                <a:solidFill>
                  <a:srgbClr val="240F71"/>
                </a:solidFill>
              </a:rPr>
              <a:t>память, внимание.</a:t>
            </a:r>
          </a:p>
          <a:p>
            <a:pPr>
              <a:spcBef>
                <a:spcPct val="50000"/>
              </a:spcBef>
            </a:pPr>
            <a:r>
              <a:rPr lang="ru-RU" sz="2400" b="1" i="1" dirty="0">
                <a:solidFill>
                  <a:srgbClr val="240F71"/>
                </a:solidFill>
              </a:rPr>
              <a:t> </a:t>
            </a:r>
            <a:r>
              <a:rPr lang="ru-RU" sz="2400" b="1" i="1" dirty="0" smtClean="0">
                <a:solidFill>
                  <a:srgbClr val="240F71"/>
                </a:solidFill>
              </a:rPr>
              <a:t>-Развивать </a:t>
            </a:r>
            <a:r>
              <a:rPr lang="ru-RU" sz="2400" b="1" i="1" dirty="0">
                <a:solidFill>
                  <a:srgbClr val="240F71"/>
                </a:solidFill>
              </a:rPr>
              <a:t>умение с помощью взрослого инсценировать и драматизировать не большие отрывки из народных </a:t>
            </a:r>
            <a:r>
              <a:rPr lang="ru-RU" sz="2400" b="1" i="1" dirty="0" smtClean="0">
                <a:solidFill>
                  <a:srgbClr val="240F71"/>
                </a:solidFill>
              </a:rPr>
              <a:t>сказок, желание участвовать в песенных и игровых импровизациях.</a:t>
            </a:r>
          </a:p>
          <a:p>
            <a:pPr>
              <a:spcBef>
                <a:spcPct val="50000"/>
              </a:spcBef>
            </a:pPr>
            <a:r>
              <a:rPr lang="ru-RU" sz="2400" b="1" i="1" dirty="0" smtClean="0">
                <a:solidFill>
                  <a:srgbClr val="240F71"/>
                </a:solidFill>
              </a:rPr>
              <a:t>-Воспитывать доброжелательность и </a:t>
            </a:r>
            <a:r>
              <a:rPr lang="ru-RU" sz="2400" b="1" i="1" dirty="0" err="1" smtClean="0">
                <a:solidFill>
                  <a:srgbClr val="240F71"/>
                </a:solidFill>
              </a:rPr>
              <a:t>контакность</a:t>
            </a:r>
            <a:r>
              <a:rPr lang="ru-RU" sz="2400" b="1" i="1" dirty="0" smtClean="0">
                <a:solidFill>
                  <a:srgbClr val="240F71"/>
                </a:solidFill>
              </a:rPr>
              <a:t> в отношениях со сверстниками.</a:t>
            </a:r>
            <a:endParaRPr lang="ru-RU" sz="2400" b="1" i="1" dirty="0">
              <a:solidFill>
                <a:srgbClr val="240F71"/>
              </a:solidFill>
            </a:endParaRPr>
          </a:p>
          <a:p>
            <a:pPr>
              <a:spcBef>
                <a:spcPct val="50000"/>
              </a:spcBef>
            </a:pPr>
            <a:endParaRPr lang="ru-RU" sz="2400" b="1" i="1" dirty="0">
              <a:solidFill>
                <a:schemeClr val="accent1"/>
              </a:solidFill>
            </a:endParaRPr>
          </a:p>
          <a:p>
            <a:pPr>
              <a:spcBef>
                <a:spcPct val="50000"/>
              </a:spcBef>
            </a:pPr>
            <a:endParaRPr lang="ru-RU" sz="2400" b="1" i="1" dirty="0">
              <a:solidFill>
                <a:srgbClr val="C70F51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8596" y="571480"/>
            <a:ext cx="814393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rgbClr val="240F71"/>
                </a:solidFill>
              </a:rPr>
              <a:t>ФОРМИРОВАТЬ: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Потребности детей в театрализованной деятельности, понимание речи с наглядным сопровождением;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Способности понимать произведения русского фольклора и детской литературы;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Поддерживать у детей познавательное отношение к театрализованным действиям;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Побуждать детей к разным действиям с куклами разных театров, с целью ознакомления с ними;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Формировать посредствам театрализованной</a:t>
            </a:r>
          </a:p>
          <a:p>
            <a:pPr>
              <a:spcBef>
                <a:spcPct val="50000"/>
              </a:spcBef>
            </a:pPr>
            <a:r>
              <a:rPr lang="ru-RU" sz="2400" b="1" i="1" dirty="0" smtClean="0">
                <a:solidFill>
                  <a:srgbClr val="240F71"/>
                </a:solidFill>
              </a:rPr>
              <a:t>деятельности опыт нравственного поведения.</a:t>
            </a:r>
            <a:endParaRPr lang="ru-RU" sz="2400" b="1" i="1" dirty="0">
              <a:solidFill>
                <a:srgbClr val="240F71"/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8"/>
          <p:cNvSpPr>
            <a:spLocks noChangeArrowheads="1"/>
          </p:cNvSpPr>
          <p:nvPr/>
        </p:nvSpPr>
        <p:spPr bwMode="auto">
          <a:xfrm>
            <a:off x="323850" y="692150"/>
            <a:ext cx="8507413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solidFill>
                  <a:srgbClr val="240F71"/>
                </a:solidFill>
              </a:rPr>
              <a:t>Данный опыт работы основывается на  ПРИНЦЫПАХ:</a:t>
            </a:r>
          </a:p>
          <a:p>
            <a:pPr algn="ctr"/>
            <a:endParaRPr lang="ru-RU" sz="2800" b="1" i="1">
              <a:solidFill>
                <a:srgbClr val="240F71"/>
              </a:solidFill>
            </a:endParaRPr>
          </a:p>
          <a:p>
            <a:pPr>
              <a:buFontTx/>
              <a:buChar char="-"/>
            </a:pPr>
            <a:r>
              <a:rPr lang="ru-RU" sz="2800" b="1" i="1">
                <a:solidFill>
                  <a:srgbClr val="C70F51"/>
                </a:solidFill>
              </a:rPr>
              <a:t>От простого к сложному;</a:t>
            </a:r>
          </a:p>
          <a:p>
            <a:pPr>
              <a:buFontTx/>
              <a:buChar char="-"/>
            </a:pPr>
            <a:endParaRPr lang="ru-RU" sz="2800" b="1" i="1">
              <a:solidFill>
                <a:srgbClr val="C70F51"/>
              </a:solidFill>
            </a:endParaRPr>
          </a:p>
          <a:p>
            <a:pPr>
              <a:buFontTx/>
              <a:buChar char="-"/>
            </a:pPr>
            <a:r>
              <a:rPr lang="ru-RU" sz="2800" b="1" i="1">
                <a:solidFill>
                  <a:srgbClr val="C70F51"/>
                </a:solidFill>
              </a:rPr>
              <a:t>Возрастная адресованность (доступность)</a:t>
            </a:r>
          </a:p>
          <a:p>
            <a:pPr>
              <a:buFontTx/>
              <a:buChar char="-"/>
            </a:pPr>
            <a:endParaRPr lang="ru-RU" sz="2800" b="1" i="1">
              <a:solidFill>
                <a:srgbClr val="C70F51"/>
              </a:solidFill>
            </a:endParaRPr>
          </a:p>
          <a:p>
            <a:pPr>
              <a:buFontTx/>
              <a:buChar char="-"/>
            </a:pPr>
            <a:r>
              <a:rPr lang="ru-RU" sz="2800" b="1" i="1">
                <a:solidFill>
                  <a:srgbClr val="C70F51"/>
                </a:solidFill>
              </a:rPr>
              <a:t>Наглядность;</a:t>
            </a:r>
          </a:p>
          <a:p>
            <a:pPr>
              <a:buFontTx/>
              <a:buChar char="-"/>
            </a:pPr>
            <a:endParaRPr lang="ru-RU" sz="2800" b="1" i="1">
              <a:solidFill>
                <a:srgbClr val="C70F51"/>
              </a:solidFill>
            </a:endParaRPr>
          </a:p>
          <a:p>
            <a:pPr>
              <a:buFontTx/>
              <a:buChar char="-"/>
            </a:pPr>
            <a:r>
              <a:rPr lang="ru-RU" sz="2800" b="1" i="1">
                <a:solidFill>
                  <a:srgbClr val="C70F51"/>
                </a:solidFill>
              </a:rPr>
              <a:t>Поощрение.</a:t>
            </a:r>
          </a:p>
          <a:p>
            <a:endParaRPr lang="ru-RU" sz="2800" b="1" i="1">
              <a:solidFill>
                <a:srgbClr val="C70F51"/>
              </a:solidFill>
            </a:endParaRPr>
          </a:p>
          <a:p>
            <a:endParaRPr lang="ru-RU" sz="2800" b="1" i="1">
              <a:solidFill>
                <a:srgbClr val="240F71"/>
              </a:solidFill>
            </a:endParaRPr>
          </a:p>
          <a:p>
            <a:endParaRPr lang="ru-RU" sz="2800" b="1" i="1">
              <a:solidFill>
                <a:srgbClr val="240F71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"/>
          <p:cNvSpPr txBox="1">
            <a:spLocks noChangeArrowheads="1"/>
          </p:cNvSpPr>
          <p:nvPr/>
        </p:nvSpPr>
        <p:spPr bwMode="auto">
          <a:xfrm>
            <a:off x="1116013" y="836613"/>
            <a:ext cx="7272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6386" name="Text Box 6"/>
          <p:cNvSpPr txBox="1">
            <a:spLocks noChangeArrowheads="1"/>
          </p:cNvSpPr>
          <p:nvPr/>
        </p:nvSpPr>
        <p:spPr bwMode="auto">
          <a:xfrm>
            <a:off x="395288" y="333375"/>
            <a:ext cx="842486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3600" b="1" i="1" dirty="0">
              <a:solidFill>
                <a:srgbClr val="C70F51"/>
              </a:solidFill>
            </a:endParaRP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Ежедневно вводятся непосредственно образовательной деятельности игры – инсценировки с сюжетными игрушками, используется при этом фольклорный материал.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Еженедельно планируется демонстрация сказок, </a:t>
            </a:r>
            <a:r>
              <a:rPr lang="ru-RU" sz="2400" b="1" i="1" dirty="0" err="1" smtClean="0">
                <a:solidFill>
                  <a:srgbClr val="240F71"/>
                </a:solidFill>
              </a:rPr>
              <a:t>потешек</a:t>
            </a:r>
            <a:r>
              <a:rPr lang="ru-RU" sz="2400" b="1" i="1" dirty="0" smtClean="0">
                <a:solidFill>
                  <a:srgbClr val="240F71"/>
                </a:solidFill>
              </a:rPr>
              <a:t>, подвижных игр с использованием разных видов театральной деятельности.</a:t>
            </a:r>
            <a:endParaRPr lang="ru-RU" sz="2400" b="1" i="1" dirty="0">
              <a:solidFill>
                <a:srgbClr val="240F71"/>
              </a:solidFill>
            </a:endParaRPr>
          </a:p>
          <a:p>
            <a:pPr>
              <a:spcBef>
                <a:spcPct val="50000"/>
              </a:spcBef>
            </a:pPr>
            <a:endParaRPr lang="ru-RU" sz="2400" b="1" i="1" dirty="0">
              <a:solidFill>
                <a:schemeClr val="accent1"/>
              </a:solidFill>
            </a:endParaRPr>
          </a:p>
          <a:p>
            <a:pPr>
              <a:spcBef>
                <a:spcPct val="50000"/>
              </a:spcBef>
            </a:pPr>
            <a:endParaRPr lang="ru-RU" sz="2400" b="1" i="1" dirty="0">
              <a:solidFill>
                <a:srgbClr val="C70F51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57298"/>
          </a:xfrm>
        </p:spPr>
        <p:txBody>
          <a:bodyPr/>
          <a:lstStyle/>
          <a:p>
            <a:r>
              <a:rPr lang="ru-RU" dirty="0" smtClean="0"/>
              <a:t>     Уголок театрализации</a:t>
            </a:r>
            <a:endParaRPr lang="ru-RU" dirty="0"/>
          </a:p>
        </p:txBody>
      </p:sp>
      <p:pic>
        <p:nvPicPr>
          <p:cNvPr id="67586" name="Picture 2" descr="C:\Users\1\Desktop\Новая папка (4)\IMG_20180228_1401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58000"/>
            <a:ext cx="72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58204" cy="1000132"/>
          </a:xfrm>
        </p:spPr>
        <p:txBody>
          <a:bodyPr/>
          <a:lstStyle/>
          <a:p>
            <a:r>
              <a:rPr lang="ru-RU" dirty="0" smtClean="0"/>
              <a:t>         Уголок </a:t>
            </a:r>
            <a:r>
              <a:rPr lang="ru-RU" dirty="0" err="1" smtClean="0"/>
              <a:t>ряжения</a:t>
            </a:r>
            <a:endParaRPr lang="ru-RU" dirty="0"/>
          </a:p>
        </p:txBody>
      </p:sp>
      <p:pic>
        <p:nvPicPr>
          <p:cNvPr id="80898" name="Picture 2" descr="C:\Users\1\Desktop\Новая папка (4)\IMG_20180221_1344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285860"/>
            <a:ext cx="72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0"/>
            <a:ext cx="7901014" cy="928670"/>
          </a:xfrm>
        </p:spPr>
        <p:txBody>
          <a:bodyPr/>
          <a:lstStyle/>
          <a:p>
            <a:r>
              <a:rPr lang="ru-RU" dirty="0" smtClean="0"/>
              <a:t>           Книжный уголок.</a:t>
            </a:r>
            <a:endParaRPr lang="ru-RU" dirty="0"/>
          </a:p>
        </p:txBody>
      </p:sp>
      <p:pic>
        <p:nvPicPr>
          <p:cNvPr id="79874" name="Picture 2" descr="C:\Users\1\Desktop\Новая папка (4)\IMG_20180221_1428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214422"/>
            <a:ext cx="7440000" cy="558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86766" cy="928694"/>
          </a:xfrm>
        </p:spPr>
        <p:txBody>
          <a:bodyPr/>
          <a:lstStyle/>
          <a:p>
            <a:r>
              <a:rPr lang="ru-RU" dirty="0" smtClean="0"/>
              <a:t>      Музыкальный уголок</a:t>
            </a:r>
            <a:endParaRPr lang="ru-RU" dirty="0"/>
          </a:p>
        </p:txBody>
      </p:sp>
      <p:pic>
        <p:nvPicPr>
          <p:cNvPr id="7" name="Picture 2" descr="C:\Users\1\Desktop\Новая папка (4)\IMG_20180221_1330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458000"/>
            <a:ext cx="72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"/>
          <p:cNvSpPr txBox="1">
            <a:spLocks noChangeArrowheads="1"/>
          </p:cNvSpPr>
          <p:nvPr/>
        </p:nvSpPr>
        <p:spPr bwMode="auto">
          <a:xfrm>
            <a:off x="1116013" y="836613"/>
            <a:ext cx="7272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6386" name="Text Box 6"/>
          <p:cNvSpPr txBox="1">
            <a:spLocks noChangeArrowheads="1"/>
          </p:cNvSpPr>
          <p:nvPr/>
        </p:nvSpPr>
        <p:spPr bwMode="auto">
          <a:xfrm>
            <a:off x="395288" y="333375"/>
            <a:ext cx="84248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3600" b="1" i="1" dirty="0">
              <a:solidFill>
                <a:srgbClr val="C70F51"/>
              </a:solidFill>
            </a:endParaRPr>
          </a:p>
          <a:p>
            <a:pPr>
              <a:spcBef>
                <a:spcPct val="50000"/>
              </a:spcBef>
            </a:pPr>
            <a:endParaRPr lang="ru-RU" sz="2400" b="1" i="1" dirty="0">
              <a:solidFill>
                <a:schemeClr val="accent1"/>
              </a:solidFill>
            </a:endParaRPr>
          </a:p>
          <a:p>
            <a:pPr>
              <a:spcBef>
                <a:spcPct val="50000"/>
              </a:spcBef>
            </a:pPr>
            <a:endParaRPr lang="ru-RU" sz="2400" b="1" i="1" dirty="0">
              <a:solidFill>
                <a:srgbClr val="C70F5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642918"/>
            <a:ext cx="735811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Начиная работу мы проанализировали уровень творческой активности детей своей группы. Результаты показали, что у детей плохо развита речь, что они мало активны.</a:t>
            </a:r>
          </a:p>
          <a:p>
            <a:pPr>
              <a:spcBef>
                <a:spcPct val="50000"/>
              </a:spcBef>
              <a:buFontTx/>
              <a:buChar char="-"/>
            </a:pPr>
            <a:endParaRPr lang="ru-RU" sz="2400" b="1" i="1" dirty="0" smtClean="0">
              <a:solidFill>
                <a:srgbClr val="240F71"/>
              </a:solidFill>
            </a:endParaRP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2400" b="1" i="1" dirty="0" smtClean="0">
                <a:solidFill>
                  <a:srgbClr val="240F71"/>
                </a:solidFill>
              </a:rPr>
              <a:t>Наиболее эффективными для развития речи и творческих способностей  оказались следующие виды игровой деятельности: кукольный театр, театр на </a:t>
            </a:r>
            <a:r>
              <a:rPr lang="ru-RU" sz="2400" b="1" i="1" dirty="0" err="1" smtClean="0">
                <a:solidFill>
                  <a:srgbClr val="240F71"/>
                </a:solidFill>
              </a:rPr>
              <a:t>фланелеграфе</a:t>
            </a:r>
            <a:r>
              <a:rPr lang="ru-RU" sz="2400" b="1" i="1" dirty="0" smtClean="0">
                <a:solidFill>
                  <a:srgbClr val="240F71"/>
                </a:solidFill>
              </a:rPr>
              <a:t>, пальчиковый театр, театр </a:t>
            </a:r>
            <a:r>
              <a:rPr lang="ru-RU" sz="2400" b="1" i="1" dirty="0" err="1" smtClean="0">
                <a:solidFill>
                  <a:srgbClr val="240F71"/>
                </a:solidFill>
              </a:rPr>
              <a:t>би-ба-бо</a:t>
            </a:r>
            <a:r>
              <a:rPr lang="ru-RU" sz="2400" b="1" i="1" dirty="0" smtClean="0">
                <a:solidFill>
                  <a:srgbClr val="240F71"/>
                </a:solidFill>
              </a:rPr>
              <a:t>, игры- превращения, инсценировки, подвижные игры с</a:t>
            </a:r>
            <a:r>
              <a:rPr lang="en-US" sz="2400" b="1" i="1" dirty="0" smtClean="0">
                <a:solidFill>
                  <a:srgbClr val="240F71"/>
                </a:solidFill>
              </a:rPr>
              <a:t> </a:t>
            </a:r>
            <a:r>
              <a:rPr lang="ru-RU" sz="2400" b="1" i="1" dirty="0" err="1" smtClean="0">
                <a:solidFill>
                  <a:srgbClr val="240F71"/>
                </a:solidFill>
              </a:rPr>
              <a:t>ряжением</a:t>
            </a:r>
            <a:r>
              <a:rPr lang="ru-RU" sz="2400" b="1" i="1" dirty="0" smtClean="0">
                <a:solidFill>
                  <a:srgbClr val="240F71"/>
                </a:solidFill>
              </a:rPr>
              <a:t>, праздники и развлечения.</a:t>
            </a:r>
            <a:endParaRPr lang="ru-RU" sz="2400" b="1" i="1" dirty="0">
              <a:solidFill>
                <a:srgbClr val="240F71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928671"/>
            <a:ext cx="8072494" cy="2071701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240F71"/>
                </a:solidFill>
              </a:rPr>
              <a:t>Сначала мы читали </a:t>
            </a:r>
            <a:r>
              <a:rPr lang="ru-RU" sz="2800" b="1" i="1" dirty="0" err="1" smtClean="0">
                <a:solidFill>
                  <a:srgbClr val="240F71"/>
                </a:solidFill>
              </a:rPr>
              <a:t>потешки</a:t>
            </a:r>
            <a:r>
              <a:rPr lang="ru-RU" sz="2800" b="1" i="1" dirty="0" smtClean="0">
                <a:solidFill>
                  <a:srgbClr val="240F71"/>
                </a:solidFill>
              </a:rPr>
              <a:t>, сказки и рассматривали иллюстрации к ним.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8369" name="Picture 1" descr="C:\Users\1\Desktop\Новая папка (4)\IMG_20180228_1109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2000240"/>
            <a:ext cx="3510000" cy="468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043890" cy="571504"/>
          </a:xfrm>
        </p:spPr>
        <p:txBody>
          <a:bodyPr/>
          <a:lstStyle/>
          <a:p>
            <a:r>
              <a:rPr lang="ru-RU" dirty="0" smtClean="0"/>
              <a:t>            Театр </a:t>
            </a:r>
            <a:r>
              <a:rPr lang="ru-RU" dirty="0" err="1" smtClean="0"/>
              <a:t>би-ба-бо</a:t>
            </a:r>
            <a:endParaRPr lang="ru-RU" dirty="0"/>
          </a:p>
        </p:txBody>
      </p:sp>
      <p:pic>
        <p:nvPicPr>
          <p:cNvPr id="84995" name="Picture 3" descr="C:\Users\1\Desktop\Новая папка (4)\IMG_20180221_1326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785794"/>
            <a:ext cx="7680000" cy="576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1\Desktop\для папки\0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52"/>
            <a:ext cx="4038600" cy="3028950"/>
          </a:xfrm>
          <a:prstGeom prst="rect">
            <a:avLst/>
          </a:prstGeom>
          <a:noFill/>
        </p:spPr>
      </p:pic>
      <p:pic>
        <p:nvPicPr>
          <p:cNvPr id="61443" name="Picture 3" descr="C:\Users\1\Desktop\для папки\0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429000"/>
            <a:ext cx="4038600" cy="30289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857751" y="1142984"/>
            <a:ext cx="34290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2800" b="1" i="1" dirty="0" smtClean="0">
                <a:solidFill>
                  <a:srgbClr val="240F71"/>
                </a:solidFill>
              </a:rPr>
              <a:t>Веселые музыканты</a:t>
            </a:r>
            <a:r>
              <a:rPr lang="ru-RU" b="1" i="1" dirty="0" smtClean="0">
                <a:solidFill>
                  <a:srgbClr val="240F71"/>
                </a:solidFill>
              </a:rPr>
              <a:t>.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</a:t>
            </a:r>
            <a:r>
              <a:rPr lang="ru-RU" dirty="0" err="1" smtClean="0"/>
              <a:t>Би-ба-бо</a:t>
            </a:r>
            <a:endParaRPr lang="ru-RU" dirty="0"/>
          </a:p>
        </p:txBody>
      </p:sp>
      <p:pic>
        <p:nvPicPr>
          <p:cNvPr id="62466" name="Picture 2" descr="C:\Users\1\Desktop\для папки\0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23344"/>
            <a:ext cx="4038600" cy="3028950"/>
          </a:xfrm>
          <a:prstGeom prst="rect">
            <a:avLst/>
          </a:prstGeom>
          <a:noFill/>
        </p:spPr>
      </p:pic>
      <p:pic>
        <p:nvPicPr>
          <p:cNvPr id="62467" name="Picture 3" descr="C:\Users\1\Desktop\для папки\IMG_20180218_0921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571604"/>
          </a:xfrm>
        </p:spPr>
        <p:txBody>
          <a:bodyPr/>
          <a:lstStyle/>
          <a:p>
            <a:r>
              <a:rPr lang="ru-RU" sz="5400" b="1" i="1" dirty="0" smtClean="0">
                <a:solidFill>
                  <a:srgbClr val="C70F51"/>
                </a:solidFill>
              </a:rPr>
              <a:t/>
            </a:r>
            <a:br>
              <a:rPr lang="ru-RU" sz="5400" b="1" i="1" dirty="0" smtClean="0">
                <a:solidFill>
                  <a:srgbClr val="C70F51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71612"/>
            <a:ext cx="6400816" cy="4783313"/>
          </a:xfrm>
        </p:spPr>
        <p:txBody>
          <a:bodyPr/>
          <a:lstStyle/>
          <a:p>
            <a:r>
              <a:rPr lang="ru-RU" sz="2400" b="1" i="1" dirty="0" smtClean="0">
                <a:solidFill>
                  <a:srgbClr val="240F71"/>
                </a:solidFill>
              </a:rPr>
              <a:t>Знакомим детей с театрализованной деятельностью  с помощью кукольного настольного театра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500042"/>
            <a:ext cx="38529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8B2575"/>
                </a:solidFill>
                <a:latin typeface="+mn-lt"/>
              </a:rPr>
              <a:t>Настольный театр.</a:t>
            </a:r>
            <a:endParaRPr lang="ru-RU" sz="3200" b="1" i="1" dirty="0">
              <a:solidFill>
                <a:srgbClr val="8B2575"/>
              </a:solidFill>
              <a:latin typeface="+mn-lt"/>
            </a:endParaRPr>
          </a:p>
        </p:txBody>
      </p:sp>
      <p:pic>
        <p:nvPicPr>
          <p:cNvPr id="52225" name="Picture 1" descr="C:\Users\1\Desktop\Новая папка (4)\IMG_20180218_0920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3071810"/>
            <a:ext cx="4800000" cy="360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6766" cy="1489922"/>
          </a:xfrm>
        </p:spPr>
        <p:txBody>
          <a:bodyPr/>
          <a:lstStyle/>
          <a:p>
            <a:r>
              <a:rPr lang="ru-RU" sz="3600" b="1" i="1" dirty="0" err="1" smtClean="0">
                <a:solidFill>
                  <a:srgbClr val="8B2575"/>
                </a:solidFill>
                <a:latin typeface="+mn-lt"/>
              </a:rPr>
              <a:t>Потешки</a:t>
            </a:r>
            <a:r>
              <a:rPr lang="ru-RU" sz="3600" b="1" i="1" dirty="0" smtClean="0">
                <a:solidFill>
                  <a:srgbClr val="8B2575"/>
                </a:solidFill>
                <a:latin typeface="+mn-lt"/>
              </a:rPr>
              <a:t>, песенки, загадки.</a:t>
            </a:r>
            <a:r>
              <a:rPr lang="ru-RU" sz="5400" b="1" i="1" dirty="0" smtClean="0">
                <a:solidFill>
                  <a:srgbClr val="8B2575"/>
                </a:solidFill>
              </a:rPr>
              <a:t/>
            </a:r>
            <a:br>
              <a:rPr lang="ru-RU" sz="5400" b="1" i="1" dirty="0" smtClean="0">
                <a:solidFill>
                  <a:srgbClr val="8B2575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7400948" cy="4434840"/>
          </a:xfrm>
        </p:spPr>
        <p:txBody>
          <a:bodyPr/>
          <a:lstStyle/>
          <a:p>
            <a:pPr>
              <a:buNone/>
            </a:pPr>
            <a:r>
              <a:rPr lang="ru-RU" sz="2800" b="1" i="1" dirty="0" smtClean="0">
                <a:solidFill>
                  <a:srgbClr val="240F71"/>
                </a:solidFill>
              </a:rPr>
              <a:t>Особый интерес у детей вызывает театр по сюжетам </a:t>
            </a:r>
            <a:r>
              <a:rPr lang="ru-RU" sz="2800" b="1" i="1" dirty="0" err="1" smtClean="0">
                <a:solidFill>
                  <a:srgbClr val="240F71"/>
                </a:solidFill>
              </a:rPr>
              <a:t>потешек</a:t>
            </a:r>
            <a:r>
              <a:rPr lang="ru-RU" sz="2800" b="1" i="1" dirty="0" smtClean="0">
                <a:solidFill>
                  <a:srgbClr val="240F71"/>
                </a:solidFill>
              </a:rPr>
              <a:t>, песенок, загадок, именно они близки маленьким детям.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3249" name="Picture 1" descr="C:\Users\1\Desktop\для папки\IMG_20180215_132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00" y="-11430000"/>
            <a:ext cx="4800000" cy="3600000"/>
          </a:xfrm>
          <a:prstGeom prst="rect">
            <a:avLst/>
          </a:prstGeom>
          <a:noFill/>
        </p:spPr>
      </p:pic>
      <p:pic>
        <p:nvPicPr>
          <p:cNvPr id="5" name="Picture 2" descr="C:\Users\1\Desktop\для папки\IMG_20180218_0924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82905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 descr="C:\Users\1\Desktop\для папки\IMG_20180215_1316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4038600" cy="3028950"/>
          </a:xfrm>
          <a:prstGeom prst="rect">
            <a:avLst/>
          </a:prstGeom>
          <a:noFill/>
        </p:spPr>
      </p:pic>
      <p:pic>
        <p:nvPicPr>
          <p:cNvPr id="2" name="Picture 1" descr="C:\Users\Пользователь\Desktop\IMG_20180215_14234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1\Desktop\для папки\IMG_20180215_1342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286124"/>
            <a:ext cx="4038600" cy="3028950"/>
          </a:xfrm>
          <a:prstGeom prst="rect">
            <a:avLst/>
          </a:prstGeom>
          <a:noFill/>
        </p:spPr>
      </p:pic>
      <p:pic>
        <p:nvPicPr>
          <p:cNvPr id="64515" name="Picture 3" descr="C:\Users\1\Desktop\для папки\IMG_20180218_0924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000108"/>
            <a:ext cx="4038600" cy="302895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71472" y="785794"/>
            <a:ext cx="4429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8B2575"/>
                </a:solidFill>
              </a:rPr>
              <a:t>Резиновые игрушки</a:t>
            </a:r>
            <a:endParaRPr lang="ru-RU" sz="3600" b="1" i="1" dirty="0">
              <a:solidFill>
                <a:srgbClr val="8B2575"/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1\Desktop\для папки\IMG_20180215_1320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28670"/>
            <a:ext cx="4320000" cy="3240000"/>
          </a:xfrm>
          <a:prstGeom prst="rect">
            <a:avLst/>
          </a:prstGeom>
          <a:noFill/>
        </p:spPr>
      </p:pic>
      <p:pic>
        <p:nvPicPr>
          <p:cNvPr id="63491" name="Picture 3" descr="C:\Users\1\Desktop\для папки\IMG_20180215_1321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328612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8000" b="1" i="1" dirty="0" smtClean="0">
                <a:solidFill>
                  <a:srgbClr val="8B2575"/>
                </a:solidFill>
              </a:rPr>
              <a:t/>
            </a:r>
            <a:br>
              <a:rPr lang="ru-RU" sz="8000" b="1" i="1" dirty="0" smtClean="0">
                <a:solidFill>
                  <a:srgbClr val="8B2575"/>
                </a:solidFill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85728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0" algn="ctr">
              <a:buNone/>
            </a:pPr>
            <a:r>
              <a:rPr lang="ru-RU" sz="2400" b="1" dirty="0" smtClean="0">
                <a:solidFill>
                  <a:srgbClr val="8B2575"/>
                </a:solidFill>
              </a:rPr>
              <a:t>Самым любимым театром для наших детей стал </a:t>
            </a:r>
          </a:p>
          <a:p>
            <a:pPr marL="137160" indent="0" algn="ctr">
              <a:buNone/>
            </a:pPr>
            <a:r>
              <a:rPr lang="ru-RU" sz="2400" b="1" dirty="0" smtClean="0">
                <a:solidFill>
                  <a:srgbClr val="8B2575"/>
                </a:solidFill>
              </a:rPr>
              <a:t>пальчиковый театр. </a:t>
            </a:r>
          </a:p>
          <a:p>
            <a:pPr marL="137160" indent="0" algn="ctr">
              <a:buNone/>
            </a:pPr>
            <a:r>
              <a:rPr lang="ru-RU" sz="2400" b="1" dirty="0" smtClean="0">
                <a:solidFill>
                  <a:schemeClr val="accent1"/>
                </a:solidFill>
              </a:rPr>
              <a:t>Уникальность этого театра в том, что маленькие куколки – герои, сделанные с душой, несут в себе творческую энергию и отражают частичку сердца, которая передается ребенку. Знакомство с театром пальчиковых кукол начинается с формирования умений детей управлять движениями собственных пальцев, а чуть позже обучаются элементарным действиям с куклами. Чуть позже мы предлагаем детям утроить настоящий театр, проиграв простой сюжет, небольшие стишки или разыграв любимую сказку, например «Репка» . Большое чудо оживает в крошечных детских ручках: пальчик - персонаж начинает шевелиться, танцевать, подпрыгивать, создается ощущение того, что он – живой актер. </a:t>
            </a:r>
            <a:endParaRPr lang="ru-RU" sz="2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 descr="C:\Users\1\Desktop\Новая папка (4)\IMG_20180218_0921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428604"/>
            <a:ext cx="4320000" cy="3240000"/>
          </a:xfrm>
          <a:prstGeom prst="rect">
            <a:avLst/>
          </a:prstGeom>
          <a:noFill/>
        </p:spPr>
      </p:pic>
      <p:pic>
        <p:nvPicPr>
          <p:cNvPr id="3" name="Picture 1" descr="C:\Users\1\Desktop\Новая папка (4)\IMG_20180228_11124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792" y="1920875"/>
            <a:ext cx="3325416" cy="44338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1\Desktop\Новая папка (4)\IMG_20180228_1112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3325416" cy="4433888"/>
          </a:xfrm>
          <a:prstGeom prst="rect">
            <a:avLst/>
          </a:prstGeom>
          <a:noFill/>
        </p:spPr>
      </p:pic>
      <p:pic>
        <p:nvPicPr>
          <p:cNvPr id="68611" name="Picture 3" descr="C:\Users\1\Desktop\Новая папка (4)\IMG_20180228_1114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14311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1\Desktop\Новая папка (4)\IMG_20180228_1114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42918"/>
            <a:ext cx="4800000" cy="3600000"/>
          </a:xfrm>
          <a:prstGeom prst="rect">
            <a:avLst/>
          </a:prstGeom>
          <a:noFill/>
        </p:spPr>
      </p:pic>
      <p:pic>
        <p:nvPicPr>
          <p:cNvPr id="69635" name="Picture 3" descr="C:\Users\1\Desktop\Новая папка (4)\IMG_20180228_1115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857364"/>
            <a:ext cx="3600000" cy="480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8B2575"/>
                </a:solidFill>
              </a:rPr>
              <a:t>         </a:t>
            </a:r>
            <a:r>
              <a:rPr lang="ru-RU" dirty="0" err="1" smtClean="0">
                <a:solidFill>
                  <a:srgbClr val="8B2575"/>
                </a:solidFill>
              </a:rPr>
              <a:t>Фланелеграф</a:t>
            </a:r>
            <a:r>
              <a:rPr lang="ru-RU" dirty="0" smtClean="0">
                <a:solidFill>
                  <a:srgbClr val="8B2575"/>
                </a:solidFill>
              </a:rPr>
              <a:t>.</a:t>
            </a:r>
            <a:endParaRPr lang="ru-RU" dirty="0">
              <a:solidFill>
                <a:srgbClr val="8B2575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7829576" cy="4434840"/>
          </a:xfrm>
        </p:spPr>
        <p:txBody>
          <a:bodyPr/>
          <a:lstStyle/>
          <a:p>
            <a:pPr>
              <a:buNone/>
            </a:pPr>
            <a:r>
              <a:rPr lang="ru-RU" sz="2800" b="1" dirty="0" err="1" smtClean="0">
                <a:solidFill>
                  <a:schemeClr val="accent1"/>
                </a:solidFill>
              </a:rPr>
              <a:t>Фланелеграф</a:t>
            </a:r>
            <a:r>
              <a:rPr lang="ru-RU" sz="2800" b="1" dirty="0" smtClean="0">
                <a:solidFill>
                  <a:schemeClr val="accent1"/>
                </a:solidFill>
              </a:rPr>
              <a:t> предназначен специально для того, чтобы дети не только слушали сказку, но и видели ее героев. Маленькие дети очень любят смотреть картинки в книгах, но если картинки показать двигающими, действующими, они получать еще большее удовольствие.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 descr="C:\Users\1\Desktop\Новая папка (4)\IMG_20180228_1116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3960000" cy="5280000"/>
          </a:xfrm>
          <a:prstGeom prst="rect">
            <a:avLst/>
          </a:prstGeom>
          <a:noFill/>
        </p:spPr>
      </p:pic>
      <p:pic>
        <p:nvPicPr>
          <p:cNvPr id="46082" name="Picture 2" descr="C:\Users\1\Desktop\Новая папка (4)\IMG_20180228_1117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500174"/>
            <a:ext cx="3960000" cy="528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Инсценирование</a:t>
            </a:r>
            <a:r>
              <a:rPr lang="ru-RU" dirty="0" smtClean="0"/>
              <a:t> сказок.</a:t>
            </a:r>
            <a:endParaRPr lang="ru-RU" dirty="0"/>
          </a:p>
        </p:txBody>
      </p:sp>
      <p:pic>
        <p:nvPicPr>
          <p:cNvPr id="45058" name="Picture 2" descr="C:\Users\1\Desktop\для папки\фото театр\Новая папка (5)\Фото05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357562"/>
            <a:ext cx="4320868" cy="3240000"/>
          </a:xfrm>
          <a:prstGeom prst="rect">
            <a:avLst/>
          </a:prstGeom>
          <a:noFill/>
        </p:spPr>
      </p:pic>
      <p:pic>
        <p:nvPicPr>
          <p:cNvPr id="45059" name="Picture 3" descr="C:\Users\1\Desktop\для папки\фото театр\Новая папка (4)\0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857364"/>
            <a:ext cx="4038600" cy="30289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500562" y="2000240"/>
            <a:ext cx="38576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2800" b="1" i="1" dirty="0" smtClean="0">
                <a:solidFill>
                  <a:srgbClr val="240F71"/>
                </a:solidFill>
              </a:rPr>
              <a:t>Курочка Ряба.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500042"/>
            <a:ext cx="7615262" cy="1357322"/>
          </a:xfrm>
        </p:spPr>
        <p:txBody>
          <a:bodyPr/>
          <a:lstStyle/>
          <a:p>
            <a:r>
              <a:rPr lang="ru-RU" sz="4800" b="1" i="1" dirty="0" smtClean="0">
                <a:solidFill>
                  <a:srgbClr val="240F71"/>
                </a:solidFill>
              </a:rPr>
              <a:t/>
            </a:r>
            <a:br>
              <a:rPr lang="ru-RU" sz="4800" b="1" i="1" dirty="0" smtClean="0">
                <a:solidFill>
                  <a:srgbClr val="240F71"/>
                </a:solidFill>
              </a:rPr>
            </a:br>
            <a:r>
              <a:rPr lang="ru-RU" sz="4800" b="1" i="1" dirty="0" smtClean="0">
                <a:solidFill>
                  <a:srgbClr val="240F71"/>
                </a:solidFill>
              </a:rPr>
              <a:t/>
            </a:r>
            <a:br>
              <a:rPr lang="ru-RU" sz="4800" b="1" i="1" dirty="0" smtClean="0">
                <a:solidFill>
                  <a:srgbClr val="240F71"/>
                </a:solidFill>
              </a:rPr>
            </a:br>
            <a:r>
              <a:rPr lang="ru-RU" sz="4800" b="1" i="1" dirty="0" smtClean="0">
                <a:solidFill>
                  <a:srgbClr val="240F71"/>
                </a:solidFill>
              </a:rPr>
              <a:t/>
            </a:r>
            <a:br>
              <a:rPr lang="ru-RU" sz="4800" b="1" i="1" dirty="0" smtClean="0">
                <a:solidFill>
                  <a:srgbClr val="240F71"/>
                </a:solidFill>
              </a:rPr>
            </a:br>
            <a:r>
              <a:rPr lang="ru-RU" sz="4800" b="1" i="1" dirty="0" smtClean="0">
                <a:solidFill>
                  <a:srgbClr val="240F71"/>
                </a:solidFill>
              </a:rPr>
              <a:t/>
            </a:r>
            <a:br>
              <a:rPr lang="ru-RU" sz="4800" b="1" i="1" dirty="0" smtClean="0">
                <a:solidFill>
                  <a:srgbClr val="240F71"/>
                </a:solidFill>
              </a:rPr>
            </a:br>
            <a:r>
              <a:rPr lang="ru-RU" sz="4800" b="1" i="1" dirty="0" smtClean="0">
                <a:solidFill>
                  <a:srgbClr val="240F71"/>
                </a:solidFill>
              </a:rPr>
              <a:t>               Репка.</a:t>
            </a:r>
            <a:br>
              <a:rPr lang="ru-RU" sz="4800" b="1" i="1" dirty="0" smtClean="0">
                <a:solidFill>
                  <a:srgbClr val="240F71"/>
                </a:solidFill>
              </a:rPr>
            </a:br>
            <a:endParaRPr lang="ru-RU" dirty="0"/>
          </a:p>
        </p:txBody>
      </p:sp>
      <p:pic>
        <p:nvPicPr>
          <p:cNvPr id="67586" name="Picture 2" descr="C:\Users\1\Desktop\для папки\фото театр\Новая папка (5)\Фото065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50"/>
            <a:ext cx="4368000" cy="3276000"/>
          </a:xfrm>
          <a:prstGeom prst="rect">
            <a:avLst/>
          </a:prstGeom>
          <a:noFill/>
        </p:spPr>
      </p:pic>
      <p:pic>
        <p:nvPicPr>
          <p:cNvPr id="67587" name="Picture 3" descr="C:\Users\1\Desktop\для папки\фото театр\Новая папка (5)\Фото06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000372"/>
            <a:ext cx="4416000" cy="331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i="1" dirty="0" smtClean="0">
                <a:solidFill>
                  <a:srgbClr val="240F71"/>
                </a:solidFill>
              </a:rPr>
              <a:t>              Колобок</a:t>
            </a:r>
            <a:br>
              <a:rPr lang="ru-RU" sz="5400" b="1" i="1" dirty="0" smtClean="0">
                <a:solidFill>
                  <a:srgbClr val="240F71"/>
                </a:solidFill>
              </a:rPr>
            </a:br>
            <a:endParaRPr lang="ru-RU" dirty="0"/>
          </a:p>
        </p:txBody>
      </p:sp>
      <p:pic>
        <p:nvPicPr>
          <p:cNvPr id="70658" name="Picture 2" descr="C:\Users\1\Desktop\для папки\фото театр\Новая папка (4)\0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5860"/>
            <a:ext cx="4416000" cy="3312000"/>
          </a:xfrm>
          <a:prstGeom prst="rect">
            <a:avLst/>
          </a:prstGeom>
          <a:noFill/>
        </p:spPr>
      </p:pic>
      <p:pic>
        <p:nvPicPr>
          <p:cNvPr id="70659" name="Picture 3" descr="C:\Users\1\Desktop\для папки\фото театр\Новая папка (4)\0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0000" y="3510000"/>
            <a:ext cx="4464000" cy="334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1670" y="0"/>
            <a:ext cx="4143404" cy="1142984"/>
          </a:xfrm>
        </p:spPr>
        <p:txBody>
          <a:bodyPr/>
          <a:lstStyle/>
          <a:p>
            <a:r>
              <a:rPr lang="ru-RU" sz="3600" b="1" i="1" dirty="0" smtClean="0">
                <a:solidFill>
                  <a:srgbClr val="240F71"/>
                </a:solidFill>
              </a:rPr>
              <a:t>     Теремок</a:t>
            </a:r>
            <a:br>
              <a:rPr lang="ru-RU" sz="3600" b="1" i="1" dirty="0" smtClean="0">
                <a:solidFill>
                  <a:srgbClr val="240F71"/>
                </a:solidFill>
              </a:rPr>
            </a:br>
            <a:endParaRPr lang="ru-RU" sz="3600" dirty="0"/>
          </a:p>
        </p:txBody>
      </p:sp>
      <p:pic>
        <p:nvPicPr>
          <p:cNvPr id="41985" name="Picture 1" descr="C:\Users\1\Desktop\Новая папка (4)\фото театр\Новая папка (5)\0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98000"/>
            <a:ext cx="7680000" cy="576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1\Desktop\для папки\фото театр\Новая папка (4)\0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0174"/>
            <a:ext cx="4512000" cy="3384000"/>
          </a:xfrm>
          <a:prstGeom prst="rect">
            <a:avLst/>
          </a:prstGeom>
          <a:noFill/>
        </p:spPr>
      </p:pic>
      <p:pic>
        <p:nvPicPr>
          <p:cNvPr id="71683" name="Picture 3" descr="C:\Users\1\Desktop\для папки\фото театр\Новая папка (4)\02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8000" y="3286124"/>
            <a:ext cx="4416000" cy="3312000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214446"/>
          </a:xfrm>
        </p:spPr>
        <p:txBody>
          <a:bodyPr/>
          <a:lstStyle/>
          <a:p>
            <a:r>
              <a:rPr lang="ru-RU" sz="5400" b="1" i="1" dirty="0" smtClean="0">
                <a:solidFill>
                  <a:srgbClr val="240F71"/>
                </a:solidFill>
              </a:rPr>
              <a:t>              Два гуся</a:t>
            </a:r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/>
          <a:lstStyle/>
          <a:p>
            <a:r>
              <a:rPr lang="ru-RU" sz="4800" b="1" i="1" dirty="0" smtClean="0">
                <a:solidFill>
                  <a:srgbClr val="240F71"/>
                </a:solidFill>
              </a:rPr>
              <a:t>Вышла курочка гулять.</a:t>
            </a:r>
            <a:endParaRPr lang="ru-RU" dirty="0"/>
          </a:p>
        </p:txBody>
      </p:sp>
      <p:pic>
        <p:nvPicPr>
          <p:cNvPr id="5" name="Picture 2" descr="C:\Users\1\Desktop\Новая папка (4)\фото театр\Новая папка (5)\0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571876"/>
            <a:ext cx="4038600" cy="3028950"/>
          </a:xfrm>
          <a:prstGeom prst="rect">
            <a:avLst/>
          </a:prstGeom>
          <a:noFill/>
        </p:spPr>
      </p:pic>
      <p:pic>
        <p:nvPicPr>
          <p:cNvPr id="6" name="Picture 2" descr="C:\Users\1\Desktop\для папки\фото театр\Новая папка (5)\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Праздники и развлечения</a:t>
            </a:r>
            <a:endParaRPr lang="ru-RU" dirty="0"/>
          </a:p>
        </p:txBody>
      </p:sp>
      <p:pic>
        <p:nvPicPr>
          <p:cNvPr id="36865" name="Picture 1" descr="C:\Users\1\Desktop\Новая папка (4)\фото театр\Новая папка (4)\DSC_00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71678"/>
            <a:ext cx="4038600" cy="2692400"/>
          </a:xfrm>
          <a:prstGeom prst="rect">
            <a:avLst/>
          </a:prstGeom>
          <a:noFill/>
        </p:spPr>
      </p:pic>
      <p:pic>
        <p:nvPicPr>
          <p:cNvPr id="36866" name="Picture 2" descr="C:\Users\1\Desktop\Новая папка (4)\фото театр\Новая папка (5)\DSC_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429000"/>
            <a:ext cx="4038600" cy="26924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72066" y="2285992"/>
            <a:ext cx="4071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240F71"/>
                </a:solidFill>
              </a:rPr>
              <a:t>Праздник Осени. </a:t>
            </a:r>
            <a:endParaRPr lang="ru-RU" sz="2800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 descr="C:\Users\1\Desktop\Новая папка (4)\фото театр\Новая папка (4)\DSC_009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142984"/>
            <a:ext cx="4038600" cy="2692400"/>
          </a:xfrm>
          <a:prstGeom prst="rect">
            <a:avLst/>
          </a:prstGeom>
          <a:noFill/>
        </p:spPr>
      </p:pic>
      <p:pic>
        <p:nvPicPr>
          <p:cNvPr id="5" name="Picture 1" descr="C:\Users\1\Desktop\Новая папка (4)\фото театр\Новая папка (5)\DSC_89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071810"/>
            <a:ext cx="4038600" cy="269470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42976" y="357165"/>
            <a:ext cx="57864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240F71"/>
                </a:solidFill>
              </a:rPr>
              <a:t>Новогодний утренник.</a:t>
            </a:r>
            <a:endParaRPr lang="ru-RU" sz="3200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C:\Users\1\Desktop\Новая папка (4)\фото театр\Новая папка (5)\IMG_34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5280311" cy="3240000"/>
          </a:xfrm>
          <a:prstGeom prst="rect">
            <a:avLst/>
          </a:prstGeom>
          <a:noFill/>
        </p:spPr>
      </p:pic>
      <p:pic>
        <p:nvPicPr>
          <p:cNvPr id="33794" name="Picture 2" descr="C:\Users\1\Desktop\Новая папка (4)\фото театр\Новая папка (5)\IMG_696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214422"/>
            <a:ext cx="3216000" cy="4824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1\Desktop\Новая папка (4)\фото театр\Новая папка (5)\IMG_20160421_09503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858000"/>
            <a:ext cx="3600000" cy="6000000"/>
          </a:xfrm>
          <a:prstGeom prst="rect">
            <a:avLst/>
          </a:prstGeom>
          <a:noFill/>
        </p:spPr>
      </p:pic>
      <p:pic>
        <p:nvPicPr>
          <p:cNvPr id="33793" name="Picture 1" descr="C:\Users\1\Desktop\для папки\фото театр\Новая папка (5)\IMG_20160421_0948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858000"/>
            <a:ext cx="3600000" cy="6000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174982" y="188640"/>
            <a:ext cx="27940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240F71"/>
                </a:solidFill>
              </a:rPr>
              <a:t>«В гости к Весне.»</a:t>
            </a:r>
            <a:endParaRPr lang="ru-RU" sz="2000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1\Desktop\для папки\фото театр\Новая папка (5)\IMG_20160115_100303_9C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56"/>
            <a:ext cx="4800000" cy="2880000"/>
          </a:xfrm>
          <a:prstGeom prst="rect">
            <a:avLst/>
          </a:prstGeom>
          <a:noFill/>
        </p:spPr>
      </p:pic>
      <p:pic>
        <p:nvPicPr>
          <p:cNvPr id="66563" name="Picture 3" descr="C:\Users\1\Desktop\для папки\фото театр\Новая папка (5)\0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643314"/>
            <a:ext cx="4038600" cy="302895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03647" y="0"/>
            <a:ext cx="23762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240F71"/>
                </a:solidFill>
              </a:rPr>
              <a:t>Рождество.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96136" y="2132856"/>
            <a:ext cx="2304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240F71"/>
                </a:solidFill>
              </a:rPr>
              <a:t>Пасха.</a:t>
            </a:r>
            <a:endParaRPr lang="ru-RU" sz="2800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1\Desktop\для папки\фото театр\Новая папка (5)\0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42918"/>
            <a:ext cx="4038600" cy="3028950"/>
          </a:xfrm>
          <a:prstGeom prst="rect">
            <a:avLst/>
          </a:prstGeom>
          <a:noFill/>
        </p:spPr>
      </p:pic>
      <p:pic>
        <p:nvPicPr>
          <p:cNvPr id="68611" name="Picture 3" descr="C:\Users\1\Desktop\для папки\фото театр\Новая папка (5)\0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429000"/>
            <a:ext cx="4038600" cy="30289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716016" y="692696"/>
            <a:ext cx="4248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i="1" dirty="0" smtClean="0">
              <a:solidFill>
                <a:srgbClr val="240F71"/>
              </a:solidFill>
            </a:endParaRPr>
          </a:p>
          <a:p>
            <a:r>
              <a:rPr lang="ru-RU" sz="2800" b="1" i="1" dirty="0" smtClean="0">
                <a:solidFill>
                  <a:srgbClr val="240F71"/>
                </a:solidFill>
              </a:rPr>
              <a:t>Маму поздравляют малыши</a:t>
            </a:r>
            <a:r>
              <a:rPr lang="ru-RU" b="1" i="1" dirty="0" smtClean="0">
                <a:solidFill>
                  <a:srgbClr val="240F71"/>
                </a:solidFill>
              </a:rPr>
              <a:t>.</a:t>
            </a:r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E:\ДЛЯ ПАПКИ\Новая папка (5)\IMG_20180218_0923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501008"/>
            <a:ext cx="4038600" cy="3028950"/>
          </a:xfrm>
          <a:prstGeom prst="rect">
            <a:avLst/>
          </a:prstGeom>
          <a:noFill/>
        </p:spPr>
      </p:pic>
      <p:pic>
        <p:nvPicPr>
          <p:cNvPr id="7" name="Picture 2" descr="C:\Users\1\Desktop\для папки\фото театр\Новая папка (5)\Фото0587_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836712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8472518" cy="4434840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240F71"/>
                </a:solidFill>
              </a:rPr>
              <a:t>В результате проведения целенаправленной работы дети достигли хороших результатов – обогатился словарный запас, повысился уровень творческой активности, они стали свободнее, </a:t>
            </a:r>
            <a:r>
              <a:rPr lang="ru-RU" sz="2800" b="1" i="1" dirty="0" err="1" smtClean="0">
                <a:solidFill>
                  <a:srgbClr val="240F71"/>
                </a:solidFill>
              </a:rPr>
              <a:t>раскрепощеннее</a:t>
            </a:r>
            <a:r>
              <a:rPr lang="ru-RU" sz="2800" b="1" i="1" dirty="0" smtClean="0">
                <a:solidFill>
                  <a:srgbClr val="240F71"/>
                </a:solidFill>
              </a:rPr>
              <a:t> в общении.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Объект 4"/>
          <p:cNvGraphicFramePr>
            <a:graphicFrameLocks noGrp="1"/>
          </p:cNvGraphicFramePr>
          <p:nvPr>
            <p:ph sz="half" idx="1"/>
          </p:nvPr>
        </p:nvGraphicFramePr>
        <p:xfrm>
          <a:off x="4230688" y="2089150"/>
          <a:ext cx="4257675" cy="4113213"/>
        </p:xfrm>
        <a:graphic>
          <a:graphicData uri="http://schemas.openxmlformats.org/presentationml/2006/ole">
            <p:oleObj spid="_x0000_s30722" r:id="rId3" imgW="4261473" imgH="4109060" progId="Excel.Sheet.8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Grp="1"/>
          </p:cNvGraphicFramePr>
          <p:nvPr>
            <p:ph sz="half" idx="1"/>
          </p:nvPr>
        </p:nvGraphicFramePr>
        <p:xfrm>
          <a:off x="460375" y="2130425"/>
          <a:ext cx="4216400" cy="4081463"/>
        </p:xfrm>
        <a:graphic>
          <a:graphicData uri="http://schemas.openxmlformats.org/presentationml/2006/ole">
            <p:oleObj spid="_x0000_s30723" r:id="rId4" imgW="4212701" imgH="4084674" progId="Excel.Sheet.8">
              <p:embed/>
            </p:oleObj>
          </a:graphicData>
        </a:graphic>
      </p:graphicFrame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85786" y="357166"/>
            <a:ext cx="7588250" cy="1714489"/>
          </a:xfrm>
          <a:prstGeom prst="rect">
            <a:avLst/>
          </a:prstGeom>
          <a:solidFill>
            <a:srgbClr val="FFFFCC"/>
          </a:solidFill>
          <a:ln w="25400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dirty="0" smtClean="0">
                <a:solidFill>
                  <a:srgbClr val="FF3300"/>
                </a:solidFill>
                <a:latin typeface="Monotype Corsiva" pitchFamily="66" charset="0"/>
              </a:rPr>
              <a:t>Диагностика  уровня творческой активности в </a:t>
            </a:r>
          </a:p>
          <a:p>
            <a:pPr algn="ctr"/>
            <a:r>
              <a:rPr lang="ru-RU" sz="2800" b="1" dirty="0" smtClean="0">
                <a:solidFill>
                  <a:srgbClr val="FF3300"/>
                </a:solidFill>
                <a:latin typeface="Monotype Corsiva" pitchFamily="66" charset="0"/>
              </a:rPr>
              <a:t>процессе театрализованной деятельности детей  </a:t>
            </a:r>
          </a:p>
          <a:p>
            <a:pPr algn="ctr"/>
            <a:r>
              <a:rPr lang="ru-RU" sz="2800" b="1" dirty="0" smtClean="0">
                <a:solidFill>
                  <a:srgbClr val="FF3300"/>
                </a:solidFill>
                <a:latin typeface="Monotype Corsiva" pitchFamily="66" charset="0"/>
              </a:rPr>
              <a:t>раннего  возраста</a:t>
            </a:r>
            <a:endParaRPr lang="ru-RU" sz="2800" b="1" dirty="0">
              <a:solidFill>
                <a:srgbClr val="FF3300"/>
              </a:solidFill>
              <a:latin typeface="Monotype Corsiva" pitchFamily="66" charset="0"/>
            </a:endParaRPr>
          </a:p>
          <a:p>
            <a:pPr algn="ctr"/>
            <a:endParaRPr lang="ru-RU" sz="28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043890" cy="1143008"/>
          </a:xfrm>
        </p:spPr>
        <p:txBody>
          <a:bodyPr/>
          <a:lstStyle/>
          <a:p>
            <a:r>
              <a:rPr lang="ru-RU" dirty="0" smtClean="0"/>
              <a:t>Работа с родителями.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8329642" cy="4434840"/>
          </a:xfrm>
        </p:spPr>
        <p:txBody>
          <a:bodyPr/>
          <a:lstStyle/>
          <a:p>
            <a:r>
              <a:rPr lang="ru-RU" sz="2400" b="1" i="1" dirty="0" smtClean="0">
                <a:solidFill>
                  <a:srgbClr val="240F71"/>
                </a:solidFill>
              </a:rPr>
              <a:t>Большое внимание уделялось работе с родителями: проводились родительские собрания, консультации. Вместе с родителями были собраны детские книги, сшиты шапочки животных, создан уголок </a:t>
            </a:r>
            <a:r>
              <a:rPr lang="ru-RU" sz="2400" b="1" i="1" dirty="0" err="1" smtClean="0">
                <a:solidFill>
                  <a:srgbClr val="240F71"/>
                </a:solidFill>
              </a:rPr>
              <a:t>ряжения</a:t>
            </a:r>
            <a:r>
              <a:rPr lang="ru-RU" sz="2400" b="1" i="1" dirty="0" smtClean="0">
                <a:solidFill>
                  <a:srgbClr val="240F71"/>
                </a:solidFill>
              </a:rPr>
              <a:t>. Интерес вызвали папки – передвижки о жизни детей в группе.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/>
          <a:lstStyle/>
          <a:p>
            <a:r>
              <a:rPr lang="ru-RU" dirty="0" smtClean="0"/>
              <a:t>       Шапочки и маски.  </a:t>
            </a:r>
            <a:endParaRPr lang="ru-RU" dirty="0"/>
          </a:p>
        </p:txBody>
      </p:sp>
      <p:pic>
        <p:nvPicPr>
          <p:cNvPr id="81922" name="Picture 2" descr="C:\Users\1\Desktop\Новая папка (4)\IMG_20180221_1341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2984"/>
            <a:ext cx="4464000" cy="3348000"/>
          </a:xfrm>
          <a:prstGeom prst="rect">
            <a:avLst/>
          </a:prstGeom>
          <a:noFill/>
        </p:spPr>
      </p:pic>
      <p:pic>
        <p:nvPicPr>
          <p:cNvPr id="81923" name="Picture 3" descr="C:\Users\1\Desktop\Новая папка (4)\IMG_20180221_1335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8000" y="3546000"/>
            <a:ext cx="4416000" cy="331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827088" y="188913"/>
            <a:ext cx="7704137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i="1">
                <a:solidFill>
                  <a:srgbClr val="240F71"/>
                </a:solidFill>
              </a:rPr>
              <a:t>Заключение</a:t>
            </a:r>
          </a:p>
          <a:p>
            <a:pPr algn="ctr">
              <a:spcBef>
                <a:spcPct val="50000"/>
              </a:spcBef>
            </a:pPr>
            <a:r>
              <a:rPr lang="ru-RU" sz="2400" b="1" i="1">
                <a:solidFill>
                  <a:srgbClr val="C70F51"/>
                </a:solidFill>
              </a:rPr>
              <a:t>Театрализованная деятельность способствует не только развитию умственной, но и тесно связана с совершенствованием речи: работая над выразительностью и репликами персонажей, собственными высказываниями, ребенок активизирует свой словарь, совершенствует звуковую культуру речи, её интонационный строй. Театрализованные игры помогают детям закрепить коммуникативные навыки, развивать внимание, речь, память, творческое воображение. Очень важно с раннего возраста показывать детям примеры дружбы, правдивости, отзывчивости, находчивости и храбрости.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2643182"/>
            <a:ext cx="70723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endParaRPr lang="ru-RU" sz="3600" b="1" i="1" dirty="0" smtClean="0">
              <a:solidFill>
                <a:srgbClr val="C70F51"/>
              </a:solidFill>
            </a:endParaRPr>
          </a:p>
          <a:p>
            <a:pPr eaLnBrk="1" hangingPunct="1"/>
            <a:r>
              <a:rPr lang="ru-RU" sz="3600" b="1" i="1" dirty="0" smtClean="0">
                <a:solidFill>
                  <a:srgbClr val="C70F51"/>
                </a:solidFill>
              </a:rPr>
              <a:t>СПАСИБО ЗА ВНИМАНИЕ !</a:t>
            </a:r>
          </a:p>
        </p:txBody>
      </p:sp>
      <p:pic>
        <p:nvPicPr>
          <p:cNvPr id="3" name="Picture 7" descr="C:\Users\Пользователь\Pictures\2010-02-27 мои документы\орнаменты\Орнаменты\roza3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3835370">
            <a:off x="619919" y="1405732"/>
            <a:ext cx="2000250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1068</TotalTime>
  <Words>801</Words>
  <Application>Microsoft Office PowerPoint</Application>
  <PresentationFormat>Экран (4:3)</PresentationFormat>
  <Paragraphs>87</Paragraphs>
  <Slides>46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46</vt:i4>
      </vt:variant>
    </vt:vector>
  </HeadingPairs>
  <TitlesOfParts>
    <vt:vector size="49" baseType="lpstr">
      <vt:lpstr>Поток</vt:lpstr>
      <vt:lpstr>Диаграмма</vt:lpstr>
      <vt:lpstr>Лист Microsoft Office Excel 97-2003</vt:lpstr>
      <vt:lpstr> </vt:lpstr>
      <vt:lpstr>Слайд 2</vt:lpstr>
      <vt:lpstr>Слайд 3</vt:lpstr>
      <vt:lpstr>Слайд 4</vt:lpstr>
      <vt:lpstr>Слайд 5</vt:lpstr>
      <vt:lpstr>Слайд 6</vt:lpstr>
      <vt:lpstr>Слайд 7</vt:lpstr>
      <vt:lpstr>     Уголок театрализации</vt:lpstr>
      <vt:lpstr>         Уголок ряжения</vt:lpstr>
      <vt:lpstr>           Книжный уголок.</vt:lpstr>
      <vt:lpstr>      Музыкальный уголок</vt:lpstr>
      <vt:lpstr>Слайд 12</vt:lpstr>
      <vt:lpstr>Слайд 13</vt:lpstr>
      <vt:lpstr>            Театр би-ба-бо</vt:lpstr>
      <vt:lpstr>Слайд 15</vt:lpstr>
      <vt:lpstr>                 Би-ба-бо</vt:lpstr>
      <vt:lpstr> </vt:lpstr>
      <vt:lpstr>Потешки, песенки, загадки. </vt:lpstr>
      <vt:lpstr>Слайд 19</vt:lpstr>
      <vt:lpstr>Слайд 20</vt:lpstr>
      <vt:lpstr>Слайд 21</vt:lpstr>
      <vt:lpstr> </vt:lpstr>
      <vt:lpstr>Слайд 23</vt:lpstr>
      <vt:lpstr>Слайд 24</vt:lpstr>
      <vt:lpstr>Слайд 25</vt:lpstr>
      <vt:lpstr>         Фланелеграф.</vt:lpstr>
      <vt:lpstr>Слайд 27</vt:lpstr>
      <vt:lpstr>Инсценирование сказок.</vt:lpstr>
      <vt:lpstr>                   Репка. </vt:lpstr>
      <vt:lpstr>              Колобок </vt:lpstr>
      <vt:lpstr>     Теремок </vt:lpstr>
      <vt:lpstr>              Два гуся</vt:lpstr>
      <vt:lpstr>Вышла курочка гулять.</vt:lpstr>
      <vt:lpstr>Праздники и развлечения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Работа с родителями.</vt:lpstr>
      <vt:lpstr>       Шапочки и маски.  </vt:lpstr>
      <vt:lpstr>Слайд 45</vt:lpstr>
      <vt:lpstr>Слайд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САМА МАМА И ПОЭТОМУ ЗНАЮ</dc:title>
  <dc:creator>Пользователь</dc:creator>
  <cp:lastModifiedBy>1</cp:lastModifiedBy>
  <cp:revision>135</cp:revision>
  <dcterms:created xsi:type="dcterms:W3CDTF">2010-01-27T06:16:46Z</dcterms:created>
  <dcterms:modified xsi:type="dcterms:W3CDTF">2020-11-19T16:31:00Z</dcterms:modified>
</cp:coreProperties>
</file>