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2" r:id="rId3"/>
    <p:sldId id="286" r:id="rId4"/>
    <p:sldId id="287" r:id="rId5"/>
    <p:sldId id="272" r:id="rId6"/>
    <p:sldId id="288" r:id="rId7"/>
    <p:sldId id="276" r:id="rId8"/>
    <p:sldId id="289" r:id="rId9"/>
    <p:sldId id="296" r:id="rId10"/>
    <p:sldId id="297" r:id="rId11"/>
    <p:sldId id="273" r:id="rId12"/>
    <p:sldId id="261" r:id="rId13"/>
    <p:sldId id="262" r:id="rId14"/>
    <p:sldId id="263" r:id="rId15"/>
    <p:sldId id="264" r:id="rId16"/>
    <p:sldId id="265" r:id="rId17"/>
    <p:sldId id="268" r:id="rId18"/>
    <p:sldId id="269" r:id="rId19"/>
    <p:sldId id="300" r:id="rId20"/>
    <p:sldId id="270" r:id="rId21"/>
    <p:sldId id="271" r:id="rId22"/>
    <p:sldId id="274" r:id="rId23"/>
    <p:sldId id="275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302" r:id="rId33"/>
    <p:sldId id="301" r:id="rId34"/>
    <p:sldId id="293" r:id="rId35"/>
    <p:sldId id="294" r:id="rId36"/>
    <p:sldId id="295" r:id="rId37"/>
    <p:sldId id="298" r:id="rId38"/>
    <p:sldId id="299" r:id="rId39"/>
    <p:sldId id="258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BBD0"/>
    <a:srgbClr val="B00000"/>
    <a:srgbClr val="48CEE0"/>
    <a:srgbClr val="C9F1FF"/>
    <a:srgbClr val="69D8FF"/>
    <a:srgbClr val="32C5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8647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4378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642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5625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579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126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6422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07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6919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853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5357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2A7A2-3307-48A0-88D4-F73850BA450F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31C4A-7893-46E2-9595-51FEDB2723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6888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s://zooblog.ru/interesnye-fakty-o-sinitsah/" TargetMode="External"/><Relationship Id="rId3" Type="http://schemas.openxmlformats.org/officeDocument/2006/relationships/hyperlink" Target="https://ru.freepik.com/premium-vector/cartoon-bird-tit-on-branch-rowan-tree-under-the-snowfall_10647759.htm" TargetMode="External"/><Relationship Id="rId7" Type="http://schemas.openxmlformats.org/officeDocument/2006/relationships/hyperlink" Target="https://7factov.ru/%D1%81%D0%B8%D0%BD%D0%B8%D1%86%D0%B0-%D0%B8%D0%BD%D1%82%D0%B5%D1%80%D0%B5%D1%81%D0%BD%D1%8B%D0%B5-%D1%84%D0%B0%D0%BA%D1%82%D1%8B-%D0%BE-%D0%BF%D1%82%D0%B8%D1%86%D0%B0%D1%85/" TargetMode="External"/><Relationship Id="rId2" Type="http://schemas.openxmlformats.org/officeDocument/2006/relationships/hyperlink" Target="https://phonoteka.org/25888-fon-pticy-zimoj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obshe.net/posts/id1248.html" TargetMode="External"/><Relationship Id="rId11" Type="http://schemas.openxmlformats.org/officeDocument/2006/relationships/hyperlink" Target="https://papik.pro/klipart/21085-sinichka-klipart-68-foto.html" TargetMode="External"/><Relationship Id="rId5" Type="http://schemas.openxmlformats.org/officeDocument/2006/relationships/hyperlink" Target="https://kupidonia.ru/viktoriny-result/test-o-prazdnikah-rossii-sinichkin-den" TargetMode="External"/><Relationship Id="rId10" Type="http://schemas.openxmlformats.org/officeDocument/2006/relationships/hyperlink" Target="https://udoba.org/node/3075?language=ru" TargetMode="External"/><Relationship Id="rId4" Type="http://schemas.openxmlformats.org/officeDocument/2006/relationships/hyperlink" Target="https://raspechatat-raskraski.ru/raskraski-zhivotnyh/sinica/" TargetMode="External"/><Relationship Id="rId9" Type="http://schemas.openxmlformats.org/officeDocument/2006/relationships/hyperlink" Target="https://detskiychas.ru/proverbs/%D0%BF%D0%BE%D1%81%D0%BB%D0%BE%D0%B2%D0%B8%D1%86%D1%8B-%D0%BF%D1%80%D0%BE-%D1%81%D0%B8%D0%BD%D0%B8%D1%86%D1%83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4516" y="37981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ln>
                  <a:solidFill>
                    <a:srgbClr val="1EBBD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zevir" panose="020B0603050302020204" pitchFamily="34" charset="0"/>
              </a:rPr>
              <a:t>Экологическая викторина</a:t>
            </a:r>
            <a:endParaRPr lang="ru-RU" sz="8000" b="1" dirty="0">
              <a:ln>
                <a:solidFill>
                  <a:srgbClr val="1EBBD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lzevir" panose="020B06030503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14516" y="2237241"/>
            <a:ext cx="12192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0" b="1" dirty="0" smtClean="0">
                <a:ln>
                  <a:solidFill>
                    <a:srgbClr val="1EBBD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ckham Script Two" panose="03000207080000090004" pitchFamily="66" charset="0"/>
              </a:rPr>
              <a:t>«</a:t>
            </a:r>
            <a:r>
              <a:rPr lang="ru-RU" sz="12000" b="1" dirty="0" smtClean="0">
                <a:ln>
                  <a:solidFill>
                    <a:srgbClr val="1EBBD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zevir" panose="020B0603050302020204" pitchFamily="34" charset="0"/>
              </a:rPr>
              <a:t>Синичкин день</a:t>
            </a:r>
            <a:r>
              <a:rPr lang="ru-RU" sz="13000" b="1" dirty="0" smtClean="0">
                <a:ln>
                  <a:solidFill>
                    <a:srgbClr val="1EBBD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ickham Script Two" panose="03000207080000090004" pitchFamily="66" charset="0"/>
              </a:rPr>
              <a:t>»</a:t>
            </a:r>
            <a:endParaRPr lang="ru-RU" sz="13000" b="1" dirty="0">
              <a:ln>
                <a:solidFill>
                  <a:srgbClr val="1EBBD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ickham Script Two" panose="03000207080000090004" pitchFamily="66" charset="0"/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3761365" y="6392484"/>
            <a:ext cx="464023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PMingLiU" panose="02020500000000000000" pitchFamily="18" charset="-120"/>
              </a:defRPr>
            </a:lvl9pPr>
          </a:lstStyle>
          <a:p>
            <a:pPr algn="ctr"/>
            <a:r>
              <a:rPr lang="ru-RU" altLang="ru-RU" sz="1300" i="1" dirty="0" smtClean="0">
                <a:solidFill>
                  <a:srgbClr val="0070C0"/>
                </a:solidFill>
                <a:latin typeface="+mn-lt"/>
              </a:rPr>
              <a:t>Автор: </a:t>
            </a:r>
            <a:r>
              <a:rPr lang="ru-RU" altLang="ru-RU" sz="1300" i="1" dirty="0" err="1" smtClean="0">
                <a:solidFill>
                  <a:srgbClr val="0070C0"/>
                </a:solidFill>
                <a:latin typeface="+mn-lt"/>
              </a:rPr>
              <a:t>Могильникова</a:t>
            </a:r>
            <a:r>
              <a:rPr lang="ru-RU" altLang="ru-RU" sz="1300" i="1" dirty="0" smtClean="0">
                <a:solidFill>
                  <a:srgbClr val="0070C0"/>
                </a:solidFill>
                <a:latin typeface="+mn-lt"/>
              </a:rPr>
              <a:t> Наталья Андреевна</a:t>
            </a:r>
            <a:endParaRPr lang="ru-RU" altLang="ru-RU" sz="1300" i="1" dirty="0" smtClean="0">
              <a:solidFill>
                <a:srgbClr val="0070C0"/>
              </a:solidFill>
              <a:latin typeface="+mn-lt"/>
            </a:endParaRPr>
          </a:p>
          <a:p>
            <a:pPr algn="ctr"/>
            <a:r>
              <a:rPr lang="ru-RU" altLang="ru-RU" sz="1300" i="1" dirty="0" smtClean="0">
                <a:solidFill>
                  <a:srgbClr val="0070C0"/>
                </a:solidFill>
                <a:latin typeface="+mn-lt"/>
              </a:rPr>
              <a:t>Педагог-библиотекарь</a:t>
            </a:r>
            <a:r>
              <a:rPr lang="ru-RU" altLang="ru-RU" sz="1300" i="1" dirty="0" smtClean="0">
                <a:solidFill>
                  <a:srgbClr val="0070C0"/>
                </a:solidFill>
                <a:latin typeface="+mn-lt"/>
              </a:rPr>
              <a:t>, </a:t>
            </a:r>
            <a:r>
              <a:rPr lang="ru-RU" altLang="ru-RU" sz="1300" i="1" dirty="0" smtClean="0">
                <a:solidFill>
                  <a:srgbClr val="0070C0"/>
                </a:solidFill>
                <a:latin typeface="+mn-lt"/>
              </a:rPr>
              <a:t>р.п.Варгаши</a:t>
            </a:r>
            <a:r>
              <a:rPr lang="ru-RU" altLang="ru-RU" sz="1300" i="1" dirty="0" smtClean="0">
                <a:solidFill>
                  <a:srgbClr val="0070C0"/>
                </a:solidFill>
                <a:latin typeface="+mn-lt"/>
              </a:rPr>
              <a:t>, 2023</a:t>
            </a:r>
            <a:endParaRPr lang="ru-RU" altLang="ru-RU" sz="1300" i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6" name="Шеврон 5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34" name="Picture 10" descr="Синица на прозрачном фоне - фото и картинки abrakadabra.fu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66" t="15435" r="16003" b="21978"/>
          <a:stretch/>
        </p:blipFill>
        <p:spPr bwMode="auto">
          <a:xfrm flipH="1">
            <a:off x="0" y="5433499"/>
            <a:ext cx="1977638" cy="145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58153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5557" y="-173519"/>
            <a:ext cx="6469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ln w="28575">
                  <a:solidFill>
                    <a:schemeClr val="bg1"/>
                  </a:solidFill>
                </a:ln>
                <a:solidFill>
                  <a:srgbClr val="1EBBD0"/>
                </a:solidFill>
              </a:rPr>
              <a:t>Меню игры</a:t>
            </a:r>
            <a:endParaRPr lang="ru-RU" sz="7200" b="1" dirty="0">
              <a:ln w="28575">
                <a:solidFill>
                  <a:schemeClr val="bg1"/>
                </a:solidFill>
              </a:ln>
              <a:solidFill>
                <a:srgbClr val="1EBBD0"/>
              </a:solidFill>
            </a:endParaRPr>
          </a:p>
        </p:txBody>
      </p:sp>
      <p:sp>
        <p:nvSpPr>
          <p:cNvPr id="4" name="TextBox 3">
            <a:hlinkClick r:id="rId2" action="ppaction://hlinksldjump"/>
          </p:cNvPr>
          <p:cNvSpPr txBox="1"/>
          <p:nvPr/>
        </p:nvSpPr>
        <p:spPr>
          <a:xfrm>
            <a:off x="7779224" y="1026810"/>
            <a:ext cx="441277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rgbClr val="B00000"/>
                </a:solidFill>
              </a:rPr>
              <a:t>1. Интеллектуальная викторина о синицах</a:t>
            </a:r>
            <a:endParaRPr lang="ru-RU" sz="2600" b="1" dirty="0">
              <a:solidFill>
                <a:srgbClr val="B00000"/>
              </a:solidFill>
            </a:endParaRPr>
          </a:p>
        </p:txBody>
      </p:sp>
      <p:sp>
        <p:nvSpPr>
          <p:cNvPr id="6" name="TextBox 5">
            <a:hlinkClick r:id="rId3" action="ppaction://hlinksldjump"/>
          </p:cNvPr>
          <p:cNvSpPr txBox="1"/>
          <p:nvPr/>
        </p:nvSpPr>
        <p:spPr>
          <a:xfrm>
            <a:off x="7779225" y="2059575"/>
            <a:ext cx="441277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rgbClr val="B00000"/>
                </a:solidFill>
              </a:rPr>
              <a:t>2. Мини-игра по книге </a:t>
            </a:r>
          </a:p>
          <a:p>
            <a:r>
              <a:rPr lang="ru-RU" sz="2600" b="1" dirty="0" smtClean="0">
                <a:solidFill>
                  <a:srgbClr val="B00000"/>
                </a:solidFill>
              </a:rPr>
              <a:t>Виталия Бианки «Синичкин календарь»</a:t>
            </a:r>
            <a:endParaRPr lang="ru-RU" sz="2600" b="1" dirty="0">
              <a:solidFill>
                <a:srgbClr val="B0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  <p:pic>
        <p:nvPicPr>
          <p:cNvPr id="9" name="Picture 10" descr="Синица на прозрачном фоне - фото и картинки abrakadabra.fun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66" t="15435" r="16003" b="21978"/>
          <a:stretch/>
        </p:blipFill>
        <p:spPr bwMode="auto">
          <a:xfrm flipH="1">
            <a:off x="0" y="-38219"/>
            <a:ext cx="2060812" cy="151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Умножение 9">
            <a:hlinkClick r:id="" action="ppaction://hlinkshowjump?jump=endshow"/>
          </p:cNvPr>
          <p:cNvSpPr/>
          <p:nvPr/>
        </p:nvSpPr>
        <p:spPr>
          <a:xfrm>
            <a:off x="11464119" y="6237027"/>
            <a:ext cx="600502" cy="620973"/>
          </a:xfrm>
          <a:prstGeom prst="mathMultiply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642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Каких птиц встречают на </a:t>
            </a:r>
            <a:r>
              <a:rPr lang="ru-RU" sz="2800" b="1" dirty="0" smtClean="0">
                <a:solidFill>
                  <a:srgbClr val="0070C0"/>
                </a:solidFill>
              </a:rPr>
              <a:t>празднике </a:t>
            </a:r>
            <a:r>
              <a:rPr lang="ru-RU" sz="2800" b="1" dirty="0">
                <a:solidFill>
                  <a:srgbClr val="0070C0"/>
                </a:solidFill>
              </a:rPr>
              <a:t>"Синичкин день"?</a:t>
            </a: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1" y="1261896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Перелётных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Водоплавающих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7315199" y="2865488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Зимующих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7675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12 ноября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Когда в России отмечают экологический праздник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 «Синичкин день»?</a:t>
            </a: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12 декабря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22 ноября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5806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Из-за звуков</a:t>
            </a:r>
            <a:r>
              <a:rPr lang="ru-RU" sz="2100" b="1" dirty="0">
                <a:solidFill>
                  <a:srgbClr val="0070C0"/>
                </a:solidFill>
              </a:rPr>
              <a:t>, которые она </a:t>
            </a:r>
            <a:r>
              <a:rPr lang="ru-RU" sz="2100" b="1" dirty="0" smtClean="0">
                <a:solidFill>
                  <a:srgbClr val="0070C0"/>
                </a:solidFill>
              </a:rPr>
              <a:t>издаёт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Из-за чего синица получила такое название?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Из-за синего цвета глаз 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1260383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Из-за </a:t>
            </a:r>
            <a:r>
              <a:rPr lang="ru-RU" sz="2100" b="1" dirty="0">
                <a:solidFill>
                  <a:srgbClr val="0070C0"/>
                </a:solidFill>
              </a:rPr>
              <a:t>синего цвета оперения</a:t>
            </a: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515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199" y="1826475"/>
            <a:ext cx="4544704" cy="1339806"/>
          </a:xfrm>
          <a:prstGeom prst="flowChartTerminator">
            <a:avLst/>
          </a:prstGeom>
          <a:solidFill>
            <a:schemeClr val="bg1">
              <a:alpha val="1000"/>
            </a:schemeClr>
          </a:solidFill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Вблизи </a:t>
            </a:r>
            <a:r>
              <a:rPr lang="ru-RU" sz="2400" b="1" dirty="0">
                <a:solidFill>
                  <a:srgbClr val="0070C0"/>
                </a:solidFill>
              </a:rPr>
              <a:t>своих домов развешивают кормушки, подкармливают птиц </a:t>
            </a:r>
            <a:r>
              <a:rPr lang="ru-RU" sz="2400" b="1" dirty="0" smtClean="0">
                <a:solidFill>
                  <a:srgbClr val="0070C0"/>
                </a:solidFill>
              </a:rPr>
              <a:t>                     до весны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Как по традиции люди праздную Синичкин день?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06564"/>
            <a:ext cx="40943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На Руси синиц привечали всегда, зная, что эта небольшая пичужка уничтожает громадное количество вредителей. Крестьяне надеялись, что прикормленные зимой синички могут и на лето остаться в садах, став их надежными защитниками от гусениц. </a:t>
            </a:r>
          </a:p>
        </p:txBody>
      </p:sp>
    </p:spTree>
    <p:extLst>
      <p:ext uri="{BB962C8B-B14F-4D97-AF65-F5344CB8AC3E}">
        <p14:creationId xmlns:p14="http://schemas.microsoft.com/office/powerpoint/2010/main" xmlns="" val="26054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199" y="1826475"/>
            <a:ext cx="4544704" cy="1339806"/>
          </a:xfrm>
          <a:prstGeom prst="flowChartTerminator">
            <a:avLst/>
          </a:prstGeom>
          <a:solidFill>
            <a:schemeClr val="bg1">
              <a:alpha val="1000"/>
            </a:schemeClr>
          </a:solidFill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Они борются </a:t>
            </a:r>
            <a:r>
              <a:rPr lang="ru-RU" sz="2600" b="1" dirty="0">
                <a:solidFill>
                  <a:srgbClr val="0070C0"/>
                </a:solidFill>
              </a:rPr>
              <a:t>с вредителями </a:t>
            </a:r>
            <a:r>
              <a:rPr lang="ru-RU" sz="2600" b="1" dirty="0" smtClean="0">
                <a:solidFill>
                  <a:srgbClr val="0070C0"/>
                </a:solidFill>
              </a:rPr>
              <a:t>садов, огородов </a:t>
            </a:r>
            <a:r>
              <a:rPr lang="ru-RU" sz="2600" b="1" dirty="0">
                <a:solidFill>
                  <a:srgbClr val="0070C0"/>
                </a:solidFill>
              </a:rPr>
              <a:t>и их </a:t>
            </a:r>
            <a:r>
              <a:rPr lang="ru-RU" sz="2600" b="1" dirty="0" smtClean="0">
                <a:solidFill>
                  <a:srgbClr val="0070C0"/>
                </a:solidFill>
              </a:rPr>
              <a:t>личинками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Какую пользу приносят синички?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226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199" y="1826475"/>
            <a:ext cx="4544704" cy="1339806"/>
          </a:xfrm>
          <a:prstGeom prst="flowChartTerminator">
            <a:avLst/>
          </a:prstGeom>
          <a:solidFill>
            <a:schemeClr val="bg1">
              <a:alpha val="1000"/>
            </a:schemeClr>
          </a:solidFill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Снегирь, свиристель, клёст, щегол, сойка, дятел и другие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Какие птицы, кроме синиц, прилетают поближе к людям 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для зимовки?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9575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199" y="2115403"/>
            <a:ext cx="4544704" cy="764275"/>
          </a:xfrm>
          <a:prstGeom prst="flowChartTerminator">
            <a:avLst/>
          </a:prstGeom>
          <a:solidFill>
            <a:schemeClr val="bg1">
              <a:alpha val="1000"/>
            </a:schemeClr>
          </a:solidFill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Востёр 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Продолжите поговорку: мала </a:t>
            </a:r>
            <a:r>
              <a:rPr lang="ru-RU" sz="2800" b="1" dirty="0">
                <a:solidFill>
                  <a:srgbClr val="0070C0"/>
                </a:solidFill>
              </a:rPr>
              <a:t>синичка, да ноготок </a:t>
            </a:r>
            <a:r>
              <a:rPr lang="ru-RU" sz="2800" b="1" dirty="0" smtClean="0">
                <a:solidFill>
                  <a:srgbClr val="0070C0"/>
                </a:solidFill>
              </a:rPr>
              <a:t>…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41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199" y="2115403"/>
            <a:ext cx="4544704" cy="764275"/>
          </a:xfrm>
          <a:prstGeom prst="flowChartTerminator">
            <a:avLst/>
          </a:prstGeom>
          <a:solidFill>
            <a:schemeClr val="bg1">
              <a:alpha val="1000"/>
            </a:schemeClr>
          </a:solidFill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Журавль 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Вставьте пропущенное слово: лучше </a:t>
            </a:r>
            <a:r>
              <a:rPr lang="ru-RU" sz="2800" b="1" dirty="0">
                <a:solidFill>
                  <a:srgbClr val="0070C0"/>
                </a:solidFill>
              </a:rPr>
              <a:t>синица в руках, </a:t>
            </a:r>
            <a:r>
              <a:rPr lang="ru-RU" sz="2800" b="1" dirty="0" smtClean="0">
                <a:solidFill>
                  <a:srgbClr val="0070C0"/>
                </a:solidFill>
              </a:rPr>
              <a:t>чем … в небе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  <p:sp>
        <p:nvSpPr>
          <p:cNvPr id="9" name="Шеврон 8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155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10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Сколько видов синиц насчитывается в России?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100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65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0605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По инициативе какой организации в России был объявлен </a:t>
            </a:r>
            <a:r>
              <a:rPr lang="ru-RU" sz="2800" b="1" dirty="0" smtClean="0">
                <a:solidFill>
                  <a:srgbClr val="0070C0"/>
                </a:solidFill>
              </a:rPr>
              <a:t>экологический праздник «Синичкин день»?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1" y="1261896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Союз любителей синиц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Общественная организация «Зелёный патруль»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7315199" y="2865488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Союз охраны птиц России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7126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Большак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0070C0"/>
                </a:solidFill>
              </a:rPr>
              <a:t>Большая синица — самый крупный и </a:t>
            </a:r>
            <a:r>
              <a:rPr lang="ru-RU" sz="2400" b="1" dirty="0" smtClean="0">
                <a:solidFill>
                  <a:srgbClr val="0070C0"/>
                </a:solidFill>
              </a:rPr>
              <a:t>многочисленный вид </a:t>
            </a:r>
            <a:r>
              <a:rPr lang="ru-RU" sz="2400" b="1" dirty="0">
                <a:solidFill>
                  <a:srgbClr val="0070C0"/>
                </a:solidFill>
              </a:rPr>
              <a:t>рода синицы в России и во всем мире. Как еще называют большую синицу?</a:t>
            </a: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Кругляк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Желтяк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1524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Московка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Как по другому называют чёрную синицу?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Чернушка 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1260383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Воркушка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40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>
                <a:solidFill>
                  <a:srgbClr val="0070C0"/>
                </a:solidFill>
              </a:rPr>
              <a:t>Чем синицы выкармливают свои птенцов?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1" y="1261896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300" b="1" dirty="0" smtClean="0">
                <a:solidFill>
                  <a:srgbClr val="0070C0"/>
                </a:solidFill>
              </a:rPr>
              <a:t>Семенами </a:t>
            </a:r>
            <a:endParaRPr lang="ru-RU" sz="23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300" b="1" dirty="0" smtClean="0">
                <a:solidFill>
                  <a:srgbClr val="0070C0"/>
                </a:solidFill>
              </a:rPr>
              <a:t>Листьями </a:t>
            </a:r>
            <a:endParaRPr lang="ru-RU" sz="2300" b="1" dirty="0">
              <a:solidFill>
                <a:srgbClr val="0070C0"/>
              </a:solidFill>
            </a:endParaRP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7315199" y="2865488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300" b="1" dirty="0" smtClean="0">
                <a:solidFill>
                  <a:srgbClr val="0070C0"/>
                </a:solidFill>
              </a:rPr>
              <a:t>Насекомыми и их личинками </a:t>
            </a:r>
            <a:endParaRPr lang="ru-RU" sz="23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431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Гренадёрка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К</a:t>
            </a:r>
            <a:r>
              <a:rPr lang="ru-RU" sz="2800" b="1" dirty="0" smtClean="0">
                <a:solidFill>
                  <a:srgbClr val="0070C0"/>
                </a:solidFill>
              </a:rPr>
              <a:t>ак ещё называют хохлатую синицу?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Солдафонка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Генеральша 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5635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Как синицы маркируют гнездовой участок?</a:t>
            </a: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1" y="1261896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Своим помётом 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Травинкам</a:t>
            </a:r>
            <a:r>
              <a:rPr lang="ru-RU" sz="2100" b="1" dirty="0">
                <a:solidFill>
                  <a:srgbClr val="0070C0"/>
                </a:solidFill>
              </a:rPr>
              <a:t>, закрепленными </a:t>
            </a:r>
            <a:r>
              <a:rPr lang="ru-RU" sz="2100" b="1" dirty="0" smtClean="0">
                <a:solidFill>
                  <a:srgbClr val="0070C0"/>
                </a:solidFill>
              </a:rPr>
              <a:t>                на </a:t>
            </a:r>
            <a:r>
              <a:rPr lang="ru-RU" sz="2100" b="1" dirty="0">
                <a:solidFill>
                  <a:srgbClr val="0070C0"/>
                </a:solidFill>
              </a:rPr>
              <a:t>соседних веток</a:t>
            </a: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7315199" y="2865488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Особой </a:t>
            </a:r>
            <a:r>
              <a:rPr lang="ru-RU" sz="2100" b="1" dirty="0">
                <a:solidFill>
                  <a:srgbClr val="0070C0"/>
                </a:solidFill>
              </a:rPr>
              <a:t>территориальной песней</a:t>
            </a: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508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Лазоревка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Этих маленьких птичек зовут синими птицами за синюю 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шапочку </a:t>
            </a:r>
            <a:r>
              <a:rPr lang="ru-RU" sz="2800" b="1" dirty="0">
                <a:solidFill>
                  <a:srgbClr val="0070C0"/>
                </a:solidFill>
              </a:rPr>
              <a:t>на голове. А как они </a:t>
            </a:r>
            <a:r>
              <a:rPr lang="ru-RU" sz="2800" b="1" dirty="0" smtClean="0">
                <a:solidFill>
                  <a:srgbClr val="0070C0"/>
                </a:solidFill>
              </a:rPr>
              <a:t>ещё </a:t>
            </a:r>
            <a:r>
              <a:rPr lang="ru-RU" sz="2800" b="1" dirty="0">
                <a:solidFill>
                  <a:srgbClr val="0070C0"/>
                </a:solidFill>
              </a:rPr>
              <a:t>называются?</a:t>
            </a: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Синька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1260383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Синявка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7293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Сколько пальцев на лапе у синицы?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1" y="1261896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2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3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7315199" y="2865488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4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679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Что было сказано о синицах в указе короля Людовика Баварского?</a:t>
            </a: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199" y="1752350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Синицы </a:t>
            </a:r>
            <a:r>
              <a:rPr lang="ru-RU" b="1" dirty="0">
                <a:solidFill>
                  <a:srgbClr val="0070C0"/>
                </a:solidFill>
              </a:rPr>
              <a:t>заявлены вредными птицами, объявлена награда за их уничтожение</a:t>
            </a: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7315198" y="2554647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Синицы </a:t>
            </a:r>
            <a:r>
              <a:rPr lang="ru-RU" b="1" dirty="0">
                <a:solidFill>
                  <a:srgbClr val="0070C0"/>
                </a:solidFill>
              </a:rPr>
              <a:t>заявлены полезными птицами, на них </a:t>
            </a:r>
            <a:r>
              <a:rPr lang="ru-RU" b="1" dirty="0" smtClean="0">
                <a:solidFill>
                  <a:srgbClr val="0070C0"/>
                </a:solidFill>
              </a:rPr>
              <a:t>запрещена охота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05994"/>
            <a:ext cx="37613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В 1328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году по приказу Людовика Баварского учрежден «большой штраф для любого, кто осмелится убить синицу — самого усердного истребителя насекомых».</a:t>
            </a:r>
          </a:p>
        </p:txBody>
      </p:sp>
    </p:spTree>
    <p:extLst>
      <p:ext uri="{BB962C8B-B14F-4D97-AF65-F5344CB8AC3E}">
        <p14:creationId xmlns:p14="http://schemas.microsoft.com/office/powerpoint/2010/main" xmlns="" val="314356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Белая лазоревка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Эта синица, к </a:t>
            </a:r>
            <a:r>
              <a:rPr lang="ru-RU" sz="2800" b="1" dirty="0" smtClean="0">
                <a:solidFill>
                  <a:srgbClr val="0070C0"/>
                </a:solidFill>
              </a:rPr>
              <a:t>сожалению, </a:t>
            </a:r>
            <a:r>
              <a:rPr lang="ru-RU" sz="2800" b="1" dirty="0">
                <a:solidFill>
                  <a:srgbClr val="0070C0"/>
                </a:solidFill>
              </a:rPr>
              <a:t>находится на грани уничтожения и внесена в Красную книгу. Как она называется?</a:t>
            </a: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Чернокрылая лазоревка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1260383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Серая лазоревка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  <p:pic>
        <p:nvPicPr>
          <p:cNvPr id="1028" name="Picture 4" descr="Екатерина Фатеева, окр. г. Туров, Житковичский р-н, Гомельская обл. 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85" r="30448" b="9961"/>
          <a:stretch/>
        </p:blipFill>
        <p:spPr bwMode="auto">
          <a:xfrm>
            <a:off x="3671249" y="1126659"/>
            <a:ext cx="3468208" cy="33689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2875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Относится ли синица к перелётным птицам?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199" y="1752350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Да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7315198" y="2554647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Нет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" y="1027435"/>
            <a:ext cx="402609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Перелетными птицами синицы не являются,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т. к.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к холоду они не особо чувствительны. В своем большинстве они являются кочующими птичками, ведь с наступлением холодов они перебираются из лесов поближе </a:t>
            </a:r>
          </a:p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к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человеку. </a:t>
            </a:r>
          </a:p>
        </p:txBody>
      </p:sp>
    </p:spTree>
    <p:extLst>
      <p:ext uri="{BB962C8B-B14F-4D97-AF65-F5344CB8AC3E}">
        <p14:creationId xmlns:p14="http://schemas.microsoft.com/office/powerpoint/2010/main" xmlns="" val="3219681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В лесу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Где, в основном, обитают синицы? 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В тундре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В степи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811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Где чаще всего обустраивают гнёзда синицы?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1" y="1261896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Под крышей дома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Между ветками деревьев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7315199" y="2865488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В дуплах деревьев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4359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Солёное сало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Чем в </a:t>
            </a:r>
            <a:r>
              <a:rPr lang="ru-RU" sz="2800" b="1" dirty="0">
                <a:solidFill>
                  <a:srgbClr val="0070C0"/>
                </a:solidFill>
              </a:rPr>
              <a:t>зимнее время </a:t>
            </a:r>
            <a:r>
              <a:rPr lang="ru-RU" sz="2800" b="1" dirty="0" smtClean="0">
                <a:solidFill>
                  <a:srgbClr val="0070C0"/>
                </a:solidFill>
              </a:rPr>
              <a:t>нельзя </a:t>
            </a:r>
            <a:r>
              <a:rPr lang="ru-RU" sz="2800" b="1" dirty="0">
                <a:solidFill>
                  <a:srgbClr val="0070C0"/>
                </a:solidFill>
              </a:rPr>
              <a:t>подкармливать </a:t>
            </a:r>
            <a:r>
              <a:rPr lang="ru-RU" sz="2800" b="1" dirty="0" smtClean="0">
                <a:solidFill>
                  <a:srgbClr val="0070C0"/>
                </a:solidFill>
              </a:rPr>
              <a:t>синичек?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Крупа гречки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1260383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smtClean="0">
                <a:solidFill>
                  <a:srgbClr val="0070C0"/>
                </a:solidFill>
              </a:rPr>
              <a:t>Семечки подсолнечника 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200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360 гусениц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Какое количество вредителей уничтожает 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среднестатистическая синичка?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140 гусениц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250 гусениц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6101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К какой экологической группе по питанию относятся синицы?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1" y="1261896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Растительноядные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Падальщики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8" name="Блок-схема: знак завершения 7"/>
          <p:cNvSpPr/>
          <p:nvPr/>
        </p:nvSpPr>
        <p:spPr>
          <a:xfrm>
            <a:off x="7315199" y="2865488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Насекомоядные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9660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Сколько раз за год синица выводит птенцов?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4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1260383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1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251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Около 3 лет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Сколько лет живёт синица?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Около 17 лет 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Около 10 лет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3026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Воробей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Определите ближайшего родственника синицы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Кукушка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Голубь 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449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Голод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rId2" action="ppaction://hlinksldjump"/>
          </p:cNvPr>
          <p:cNvSpPr/>
          <p:nvPr/>
        </p:nvSpPr>
        <p:spPr>
          <a:xfrm rot="10800000"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Какой враг самый опасный для синиц зимой?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Сова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1260383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Кошка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1009934"/>
            <a:ext cx="41898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Из 10 синиц в условиях холодных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зим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выживает только одна. Причина – отсутствие пищи. Для поддержания постоянной температуры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тела им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нужно много энергии.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Мы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можем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помочь птицам,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если с утра после холодной ночи подкормим птиц, чтобы они смогли самостоятельно продолжать поиски еды в течение дня.</a:t>
            </a:r>
          </a:p>
        </p:txBody>
      </p:sp>
    </p:spTree>
    <p:extLst>
      <p:ext uri="{BB962C8B-B14F-4D97-AF65-F5344CB8AC3E}">
        <p14:creationId xmlns:p14="http://schemas.microsoft.com/office/powerpoint/2010/main" xmlns="" val="377400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199" y="1277226"/>
            <a:ext cx="4544704" cy="2093771"/>
          </a:xfrm>
          <a:prstGeom prst="flowChartTerminator">
            <a:avLst/>
          </a:prstGeom>
          <a:solidFill>
            <a:schemeClr val="bg1">
              <a:alpha val="1000"/>
            </a:schemeClr>
          </a:solidFill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rgbClr val="0070C0"/>
                </a:solidFill>
              </a:rPr>
              <a:t>Это история про </a:t>
            </a:r>
            <a:r>
              <a:rPr lang="ru-RU" b="1" dirty="0" smtClean="0">
                <a:solidFill>
                  <a:srgbClr val="0070C0"/>
                </a:solidFill>
              </a:rPr>
              <a:t>12 месяцев с </a:t>
            </a:r>
            <a:r>
              <a:rPr lang="ru-RU" b="1" dirty="0">
                <a:solidFill>
                  <a:srgbClr val="0070C0"/>
                </a:solidFill>
              </a:rPr>
              <a:t>точки зрения молодой синички. Она еще ничего не знает, и старый опытный воробей помогает ей запомнить названия всех месяцев, рассказывает о том, какие природные явления характерны для каждого из </a:t>
            </a:r>
            <a:r>
              <a:rPr lang="ru-RU" b="1" dirty="0" smtClean="0">
                <a:solidFill>
                  <a:srgbClr val="0070C0"/>
                </a:solidFill>
              </a:rPr>
              <a:t>них</a:t>
            </a: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>
                <a:solidFill>
                  <a:srgbClr val="0070C0"/>
                </a:solidFill>
              </a:rPr>
              <a:t>Почему </a:t>
            </a:r>
            <a:r>
              <a:rPr lang="ru-RU" sz="2800" b="1" dirty="0" smtClean="0">
                <a:solidFill>
                  <a:srgbClr val="0070C0"/>
                </a:solidFill>
              </a:rPr>
              <a:t>В. Бианки </a:t>
            </a:r>
            <a:r>
              <a:rPr lang="ru-RU" sz="2800" b="1" dirty="0">
                <a:solidFill>
                  <a:srgbClr val="0070C0"/>
                </a:solidFill>
              </a:rPr>
              <a:t>назвал </a:t>
            </a:r>
            <a:r>
              <a:rPr lang="ru-RU" sz="2800" b="1" dirty="0" smtClean="0">
                <a:solidFill>
                  <a:srgbClr val="0070C0"/>
                </a:solidFill>
              </a:rPr>
              <a:t>свою сказку «Синичкин календарь»?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529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199" y="1826475"/>
            <a:ext cx="4544704" cy="1339806"/>
          </a:xfrm>
          <a:prstGeom prst="flowChartTerminator">
            <a:avLst/>
          </a:prstGeom>
          <a:solidFill>
            <a:schemeClr val="bg1">
              <a:alpha val="1000"/>
            </a:schemeClr>
          </a:solidFill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300" b="1" dirty="0" smtClean="0">
                <a:solidFill>
                  <a:srgbClr val="0070C0"/>
                </a:solidFill>
              </a:rPr>
              <a:t>Синичка  </a:t>
            </a:r>
            <a:r>
              <a:rPr lang="ru-RU" sz="2300" b="1" dirty="0">
                <a:solidFill>
                  <a:srgbClr val="0070C0"/>
                </a:solidFill>
              </a:rPr>
              <a:t>звонко пела: </a:t>
            </a:r>
            <a:r>
              <a:rPr lang="ru-RU" sz="2300" b="1" dirty="0" smtClean="0">
                <a:solidFill>
                  <a:srgbClr val="0070C0"/>
                </a:solidFill>
              </a:rPr>
              <a:t>                 "</a:t>
            </a:r>
            <a:r>
              <a:rPr lang="ru-RU" sz="2300" b="1" dirty="0">
                <a:solidFill>
                  <a:srgbClr val="0070C0"/>
                </a:solidFill>
              </a:rPr>
              <a:t>Зинь-зинь". Синички издают звуки, похожие на "синь-синь" или "зинь-зинь</a:t>
            </a:r>
            <a:r>
              <a:rPr lang="ru-RU" sz="2300" b="1" dirty="0" smtClean="0">
                <a:solidFill>
                  <a:srgbClr val="0070C0"/>
                </a:solidFill>
              </a:rPr>
              <a:t>"</a:t>
            </a:r>
            <a:endParaRPr kumimoji="0" lang="ru-RU" sz="23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 dirty="0">
                <a:solidFill>
                  <a:srgbClr val="0070C0"/>
                </a:solidFill>
              </a:rPr>
              <a:t>Почему </a:t>
            </a:r>
            <a:r>
              <a:rPr lang="ru-RU" sz="2800" b="1" dirty="0" smtClean="0">
                <a:solidFill>
                  <a:srgbClr val="0070C0"/>
                </a:solidFill>
              </a:rPr>
              <a:t>В. Бианки дал синичке имя </a:t>
            </a:r>
            <a:r>
              <a:rPr lang="ru-RU" sz="2800" b="1" dirty="0" err="1" smtClean="0">
                <a:solidFill>
                  <a:srgbClr val="0070C0"/>
                </a:solidFill>
              </a:rPr>
              <a:t>Зинька</a:t>
            </a:r>
            <a:r>
              <a:rPr lang="ru-RU" sz="2800" b="1" dirty="0" smtClean="0">
                <a:solidFill>
                  <a:srgbClr val="0070C0"/>
                </a:solidFill>
              </a:rPr>
              <a:t>?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784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Старый воробей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Умный друг синички </a:t>
            </a:r>
            <a:r>
              <a:rPr lang="ru-RU" sz="2800" b="1" dirty="0" smtClean="0">
                <a:solidFill>
                  <a:srgbClr val="0070C0"/>
                </a:solidFill>
              </a:rPr>
              <a:t>Зиньки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Старый дятел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Старый филин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379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Доставала букашек из-под              коры деревьев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>
                <a:solidFill>
                  <a:srgbClr val="0070C0"/>
                </a:solidFill>
              </a:rPr>
              <a:t>Чем питалась синичка Зинька в лесу?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Отыскивала под снегом замёрзших жуков и зёрнышки</a:t>
            </a:r>
            <a:endParaRPr lang="ru-RU" sz="21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 smtClean="0">
                <a:solidFill>
                  <a:srgbClr val="0070C0"/>
                </a:solidFill>
              </a:rPr>
              <a:t>Отбирала </a:t>
            </a:r>
            <a:r>
              <a:rPr lang="ru-RU" sz="2100" b="1" dirty="0">
                <a:solidFill>
                  <a:srgbClr val="0070C0"/>
                </a:solidFill>
              </a:rPr>
              <a:t>букашек и личинок </a:t>
            </a:r>
            <a:r>
              <a:rPr lang="ru-RU" sz="2100" b="1" dirty="0" smtClean="0">
                <a:solidFill>
                  <a:srgbClr val="0070C0"/>
                </a:solidFill>
              </a:rPr>
              <a:t>                  у </a:t>
            </a:r>
            <a:r>
              <a:rPr lang="ru-RU" sz="2100" b="1" dirty="0">
                <a:solidFill>
                  <a:srgbClr val="0070C0"/>
                </a:solidFill>
              </a:rPr>
              <a:t>других птиц  </a:t>
            </a: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072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Соловей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Перелётная птица с которой познакомилась синичка 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в конце августа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Щегол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1260383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Скворец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2199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Дуплянка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2" name="Шеврон 1">
            <a:hlinkClick r:id="" action="ppaction://hlinkshowjump?jump=nextslide"/>
          </p:cNvPr>
          <p:cNvSpPr/>
          <p:nvPr/>
        </p:nvSpPr>
        <p:spPr>
          <a:xfrm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Сюрприз для синичек, который сделали охотник и его </a:t>
            </a:r>
            <a:r>
              <a:rPr lang="ru-RU" sz="2800" b="1" dirty="0" smtClean="0">
                <a:solidFill>
                  <a:srgbClr val="0070C0"/>
                </a:solidFill>
              </a:rPr>
              <a:t>дочь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Кормушка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Скворечник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3145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лок-схема: знак завершения 7"/>
          <p:cNvSpPr/>
          <p:nvPr/>
        </p:nvSpPr>
        <p:spPr>
          <a:xfrm>
            <a:off x="7315200" y="125887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Белая сова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3" name="Блок-схема: знак завершения 2"/>
          <p:cNvSpPr/>
          <p:nvPr/>
        </p:nvSpPr>
        <p:spPr>
          <a:xfrm>
            <a:off x="313899" y="122829"/>
            <a:ext cx="11546004" cy="887105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Враг-невидимка, </a:t>
            </a:r>
            <a:r>
              <a:rPr lang="ru-RU" sz="2800" b="1" dirty="0">
                <a:solidFill>
                  <a:srgbClr val="0070C0"/>
                </a:solidFill>
              </a:rPr>
              <a:t>который появился в лесу в </a:t>
            </a:r>
            <a:r>
              <a:rPr lang="ru-RU" sz="2800" b="1" dirty="0" smtClean="0">
                <a:solidFill>
                  <a:srgbClr val="0070C0"/>
                </a:solidFill>
              </a:rPr>
              <a:t>ноябре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7315200" y="2870779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Серый волк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7" name="Блок-схема: знак завершения 6"/>
          <p:cNvSpPr/>
          <p:nvPr/>
        </p:nvSpPr>
        <p:spPr>
          <a:xfrm>
            <a:off x="7315200" y="2063191"/>
            <a:ext cx="4544704" cy="552358"/>
          </a:xfrm>
          <a:prstGeom prst="flowChartTerminator">
            <a:avLst/>
          </a:prstGeom>
          <a:noFill/>
          <a:ln w="254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Рыжая лиса </a:t>
            </a:r>
            <a:endParaRPr lang="ru-RU" sz="2600" b="1" dirty="0">
              <a:solidFill>
                <a:srgbClr val="0070C0"/>
              </a:solidFill>
            </a:endParaRPr>
          </a:p>
        </p:txBody>
      </p:sp>
      <p:sp>
        <p:nvSpPr>
          <p:cNvPr id="10" name="AutoShape 10" descr="Раскраска синица - распечатать и скачать бесплатно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t="18238" b="20440"/>
          <a:stretch/>
        </p:blipFill>
        <p:spPr>
          <a:xfrm flipH="1">
            <a:off x="8171542" y="3534770"/>
            <a:ext cx="1862536" cy="1440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09" t="29845" r="26241" b="27336"/>
          <a:stretch/>
        </p:blipFill>
        <p:spPr>
          <a:xfrm>
            <a:off x="6080077" y="4640239"/>
            <a:ext cx="2364276" cy="2043091"/>
          </a:xfrm>
          <a:prstGeom prst="rect">
            <a:avLst/>
          </a:prstGeom>
        </p:spPr>
      </p:pic>
      <p:sp>
        <p:nvSpPr>
          <p:cNvPr id="14" name="Шеврон 13">
            <a:hlinkClick r:id="rId4" action="ppaction://hlinksldjump"/>
          </p:cNvPr>
          <p:cNvSpPr/>
          <p:nvPr/>
        </p:nvSpPr>
        <p:spPr>
          <a:xfrm rot="10800000">
            <a:off x="11477767" y="6362412"/>
            <a:ext cx="545910" cy="320918"/>
          </a:xfrm>
          <a:prstGeom prst="chevron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995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5E0B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0089" y="1097303"/>
            <a:ext cx="11904531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2"/>
              </a:rPr>
              <a:t>https://phonoteka.org/25888-fon-pticy-zimoj.html</a:t>
            </a:r>
            <a:endParaRPr lang="ru-RU" sz="1400" dirty="0" smtClean="0"/>
          </a:p>
          <a:p>
            <a:r>
              <a:rPr lang="en-US" sz="1400" dirty="0" smtClean="0">
                <a:hlinkClick r:id="rId3"/>
              </a:rPr>
              <a:t>https://ru.freepik.com/premium-vector/cartoon-bird-tit-on-branch-rowan-tree-under-the-snowfall_10647759.htm</a:t>
            </a:r>
            <a:endParaRPr lang="ru-RU" sz="1400" dirty="0" smtClean="0"/>
          </a:p>
          <a:p>
            <a:r>
              <a:rPr lang="en-US" sz="1400" dirty="0" smtClean="0">
                <a:hlinkClick r:id="rId4"/>
              </a:rPr>
              <a:t>https</a:t>
            </a:r>
            <a:r>
              <a:rPr lang="en-US" sz="1400" dirty="0">
                <a:hlinkClick r:id="rId4"/>
              </a:rPr>
              <a:t>://raspechatat-raskraski.ru/raskraski-zhivotnyh/sinica</a:t>
            </a:r>
            <a:r>
              <a:rPr lang="en-US" sz="1400" dirty="0" smtClean="0">
                <a:hlinkClick r:id="rId4"/>
              </a:rPr>
              <a:t>/</a:t>
            </a:r>
            <a:endParaRPr lang="ru-RU" sz="1400" dirty="0" smtClean="0"/>
          </a:p>
          <a:p>
            <a:r>
              <a:rPr lang="en-US" sz="1400" dirty="0" smtClean="0">
                <a:hlinkClick r:id="rId5"/>
              </a:rPr>
              <a:t>https</a:t>
            </a:r>
            <a:r>
              <a:rPr lang="en-US" sz="1400" dirty="0">
                <a:hlinkClick r:id="rId5"/>
              </a:rPr>
              <a:t>://</a:t>
            </a:r>
            <a:r>
              <a:rPr lang="en-US" sz="1400" dirty="0" smtClean="0">
                <a:hlinkClick r:id="rId5"/>
              </a:rPr>
              <a:t>kupidonia.ru/viktoriny-result/test-o-prazdnikah-rossii-sinichkin-den</a:t>
            </a:r>
            <a:r>
              <a:rPr lang="ru-RU" sz="1400" dirty="0" smtClean="0"/>
              <a:t> </a:t>
            </a:r>
          </a:p>
          <a:p>
            <a:r>
              <a:rPr lang="en-US" sz="1400" dirty="0">
                <a:hlinkClick r:id="rId6"/>
              </a:rPr>
              <a:t>https://</a:t>
            </a:r>
            <a:r>
              <a:rPr lang="en-US" sz="1400" dirty="0" smtClean="0">
                <a:hlinkClick r:id="rId6"/>
              </a:rPr>
              <a:t>obshe.net/posts/id1248.html</a:t>
            </a:r>
            <a:r>
              <a:rPr lang="ru-RU" sz="1400" dirty="0" smtClean="0"/>
              <a:t> </a:t>
            </a:r>
          </a:p>
          <a:p>
            <a:r>
              <a:rPr lang="en-US" sz="1400" dirty="0">
                <a:hlinkClick r:id="rId7"/>
              </a:rPr>
              <a:t>https://7factov.ru/%D1%81%D0%B8%D0%BD%D0%B8%D1%86%D0%B0-%D0%B8%D0%BD%D1%82%D0%B5%D1%80%D0%B5%D1%81%D0%BD%D1%8B%D0%B5-%D1%84%D0%B0%D0%BA%D1%82%D1%8B-%D0%BE-%D0%BF%D1%82%D0%B8%D1%86%D0%B0%D1%85</a:t>
            </a:r>
            <a:r>
              <a:rPr lang="en-US" sz="1400" dirty="0" smtClean="0">
                <a:hlinkClick r:id="rId7"/>
              </a:rPr>
              <a:t>/</a:t>
            </a:r>
            <a:endParaRPr lang="ru-RU" sz="1400" dirty="0" smtClean="0"/>
          </a:p>
          <a:p>
            <a:r>
              <a:rPr lang="en-US" sz="1400" dirty="0">
                <a:hlinkClick r:id="rId8"/>
              </a:rPr>
              <a:t>https://zooblog.ru/interesnye-fakty-o-sinitsah</a:t>
            </a:r>
            <a:r>
              <a:rPr lang="en-US" sz="1400" dirty="0" smtClean="0">
                <a:hlinkClick r:id="rId8"/>
              </a:rPr>
              <a:t>/</a:t>
            </a:r>
            <a:r>
              <a:rPr lang="ru-RU" sz="1400" dirty="0" smtClean="0"/>
              <a:t> </a:t>
            </a:r>
          </a:p>
          <a:p>
            <a:r>
              <a:rPr lang="en-US" sz="1400" dirty="0">
                <a:hlinkClick r:id="rId9"/>
              </a:rPr>
              <a:t>https://detskiychas.ru/proverbs/%D0%BF%D0%BE%D1%81%D0%BB%D0%BE%D0%B2%D0%B8%D1%86%D1%8B-%D0%BF%D1%80%D0%BE-%D1%81%D0%B8%D0%BD%D0%B8%D1%86%D1%83</a:t>
            </a:r>
            <a:r>
              <a:rPr lang="en-US" sz="1400" dirty="0" smtClean="0">
                <a:hlinkClick r:id="rId9"/>
              </a:rPr>
              <a:t>/</a:t>
            </a:r>
            <a:endParaRPr lang="ru-RU" sz="1400" dirty="0" smtClean="0"/>
          </a:p>
          <a:p>
            <a:r>
              <a:rPr lang="en-US" sz="1400" dirty="0">
                <a:hlinkClick r:id="rId10"/>
              </a:rPr>
              <a:t>https://</a:t>
            </a:r>
            <a:r>
              <a:rPr lang="en-US" sz="1400" dirty="0" smtClean="0">
                <a:hlinkClick r:id="rId10"/>
              </a:rPr>
              <a:t>udoba.org/node/3075?language=ru</a:t>
            </a:r>
            <a:endParaRPr lang="ru-RU" sz="1400" dirty="0" smtClean="0"/>
          </a:p>
          <a:p>
            <a:r>
              <a:rPr lang="en-US" sz="1400" dirty="0">
                <a:hlinkClick r:id="rId11"/>
              </a:rPr>
              <a:t>https://</a:t>
            </a:r>
            <a:r>
              <a:rPr lang="en-US" sz="1400" dirty="0" smtClean="0">
                <a:hlinkClick r:id="rId11"/>
              </a:rPr>
              <a:t>papik.pro/klipart/21085-sinichka-klipart-68-foto.html</a:t>
            </a:r>
            <a:endParaRPr lang="ru-RU" sz="1400" dirty="0" smtClean="0"/>
          </a:p>
          <a:p>
            <a:r>
              <a:rPr lang="en-US" sz="1400" dirty="0"/>
              <a:t>https://gurkov2n.jimdofree.com/%D0%BF%D1%82%D0%B8%D1%86%D1%8B/%D0%B2%D0%BE%D1%80%D0%BE%D0%B1%D1%8C%D0%B8%D0%BD%D0%BE%D0%BE%D0%B1%D1%80%D0%B0%D0%B7%D0%BD%D1%8B%D0%B5/%D0%BB%D0%B0%D0%B7%D0%BE%D1%80%D0%B5%D0%B2%D0%BA%D0%B0-%D0%B1%D0%B5%D0%BB%D0%B0%D1%8F</a:t>
            </a:r>
            <a:r>
              <a:rPr lang="en-US" sz="1400" dirty="0" smtClean="0"/>
              <a:t>/</a:t>
            </a:r>
            <a:r>
              <a:rPr lang="ru-RU" sz="1400" dirty="0" smtClean="0"/>
              <a:t>  </a:t>
            </a:r>
          </a:p>
          <a:p>
            <a:endParaRPr lang="ru-RU" sz="1400" dirty="0"/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n w="38100">
                  <a:solidFill>
                    <a:schemeClr val="bg1"/>
                  </a:solidFill>
                </a:ln>
                <a:solidFill>
                  <a:srgbClr val="1EBBD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 информации</a:t>
            </a:r>
            <a:endParaRPr lang="ru-RU" sz="6000" b="1" dirty="0">
              <a:ln w="38100">
                <a:solidFill>
                  <a:schemeClr val="bg1"/>
                </a:solidFill>
              </a:ln>
              <a:solidFill>
                <a:srgbClr val="1EBBD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>
          <a:xfrm>
            <a:off x="11464119" y="6237027"/>
            <a:ext cx="600502" cy="620973"/>
          </a:xfrm>
          <a:prstGeom prst="mathMultiply">
            <a:avLst/>
          </a:prstGeom>
          <a:solidFill>
            <a:srgbClr val="69D8FF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6354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857</Words>
  <Application>Microsoft Office PowerPoint</Application>
  <PresentationFormat>Произвольный</PresentationFormat>
  <Paragraphs>158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</dc:title>
  <dc:creator>КЕВ</dc:creator>
  <cp:lastModifiedBy>Windows User</cp:lastModifiedBy>
  <cp:revision>43</cp:revision>
  <dcterms:created xsi:type="dcterms:W3CDTF">2022-11-07T10:54:45Z</dcterms:created>
  <dcterms:modified xsi:type="dcterms:W3CDTF">2024-06-19T09:10:59Z</dcterms:modified>
</cp:coreProperties>
</file>