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9" r:id="rId1"/>
  </p:sldMasterIdLst>
  <p:sldIdLst>
    <p:sldId id="257" r:id="rId2"/>
    <p:sldId id="283" r:id="rId3"/>
    <p:sldId id="258" r:id="rId4"/>
    <p:sldId id="259" r:id="rId5"/>
    <p:sldId id="261" r:id="rId6"/>
    <p:sldId id="263" r:id="rId7"/>
    <p:sldId id="265" r:id="rId8"/>
    <p:sldId id="267" r:id="rId9"/>
    <p:sldId id="269" r:id="rId10"/>
    <p:sldId id="271" r:id="rId11"/>
    <p:sldId id="273" r:id="rId12"/>
    <p:sldId id="275" r:id="rId13"/>
    <p:sldId id="281" r:id="rId14"/>
    <p:sldId id="27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2" autoAdjust="0"/>
    <p:restoredTop sz="94721" autoAdjust="0"/>
  </p:normalViewPr>
  <p:slideViewPr>
    <p:cSldViewPr>
      <p:cViewPr varScale="1">
        <p:scale>
          <a:sx n="87" d="100"/>
          <a:sy n="87" d="100"/>
        </p:scale>
        <p:origin x="-105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C71729-9611-4286-B81F-303EABF099B1}" type="slidenum">
              <a:rPr lang="ru-RU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med">
    <p:wheel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A8B2FA-29B1-4A2D-A4AB-411BCE2D1FB3}" type="slidenum">
              <a:rPr lang="ru-RU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p:transition spd="med">
    <p:wheel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2D198A-7135-497B-AAD2-6BC655635681}" type="slidenum">
              <a:rPr lang="ru-RU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med">
    <p:wheel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1D1064-ACF4-46D6-BB48-4BDFE0BE1318}" type="slidenum">
              <a:rPr lang="ru-RU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 spd="med">
    <p:wheel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0B028FA-A4D8-4DF4-9567-825BD5623A01}" type="slidenum">
              <a:rPr lang="ru-RU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med">
    <p:wheel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AAE008-D44E-49CF-88BB-76B349100628}" type="slidenum">
              <a:rPr lang="ru-RU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med">
    <p:wheel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D798C6-C48F-4823-A6D6-AABCD9BF5987}" type="slidenum">
              <a:rPr lang="ru-RU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med">
    <p:wheel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CA99DA-C8CA-419A-93EA-6B84E670CBBF}" type="slidenum">
              <a:rPr lang="ru-RU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 spd="med">
    <p:whee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D70907-988E-4879-9A45-00362EE75CED}" type="slidenum">
              <a:rPr lang="ru-RU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p:transition spd="med">
    <p:wheel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EF62EC-489A-4C72-9E7B-CE2BE2FF4E6D}" type="slidenum">
              <a:rPr lang="ru-RU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med">
    <p:wheel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33CF90-AF4E-4B0B-8201-819FEA5334E2}" type="slidenum">
              <a:rPr lang="ru-RU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 spd="med">
    <p:wheel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4E60EF9-46E7-49B8-9DD3-0DD33770B207}" type="slidenum">
              <a:rPr lang="ru-RU" smtClean="0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  <p:sldLayoutId id="2147483823" r:id="rId4"/>
    <p:sldLayoutId id="2147483824" r:id="rId5"/>
    <p:sldLayoutId id="2147483825" r:id="rId6"/>
    <p:sldLayoutId id="2147483826" r:id="rId7"/>
    <p:sldLayoutId id="2147483827" r:id="rId8"/>
    <p:sldLayoutId id="2147483828" r:id="rId9"/>
    <p:sldLayoutId id="2147483829" r:id="rId10"/>
    <p:sldLayoutId id="2147483830" r:id="rId11"/>
  </p:sldLayoutIdLst>
  <p:transition spd="med">
    <p:wheel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-304799"/>
            <a:ext cx="8001000" cy="1066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МОУ «СОШ№31»</a:t>
            </a:r>
            <a:br>
              <a:rPr lang="ru-RU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47800" y="838200"/>
            <a:ext cx="6248400" cy="5410200"/>
          </a:xfrm>
        </p:spPr>
        <p:txBody>
          <a:bodyPr>
            <a:noAutofit/>
          </a:bodyPr>
          <a:lstStyle/>
          <a:p>
            <a:endParaRPr lang="ru-RU" sz="36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i="1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ПРИМЕНЕНИЕ </a:t>
            </a:r>
            <a:r>
              <a:rPr lang="ru-RU" sz="3600" b="1" i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ЦИФРОВЫХ ОБРАЗОВАТЕЛЬНЫХ РЕСУРСОВ НА УРОКАХ В НАЧАЛЬНОЙ ШКОЛЕ</a:t>
            </a:r>
          </a:p>
          <a:p>
            <a:pPr algn="r"/>
            <a:endParaRPr lang="ru-RU" sz="3600" b="1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Выполнила: Радькова Н.В.</a:t>
            </a:r>
          </a:p>
          <a:p>
            <a:pPr algn="r"/>
            <a:r>
              <a:rPr lang="ru-RU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Учитель начальных классов</a:t>
            </a:r>
          </a:p>
          <a:p>
            <a:pPr algn="r"/>
            <a:endParaRPr lang="ru-RU" sz="2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 </a:t>
            </a:r>
            <a:endParaRPr lang="ru-RU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8837185"/>
      </p:ext>
    </p:extLst>
  </p:cSld>
  <p:clrMapOvr>
    <a:masterClrMapping/>
  </p:clrMapOvr>
  <p:transition spd="med">
    <p:whee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96425" cy="769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471457"/>
      </p:ext>
    </p:extLst>
  </p:cSld>
  <p:clrMapOvr>
    <a:masterClrMapping/>
  </p:clrMapOvr>
  <p:transition spd="med">
    <p:wheel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365760" lvl="0" indent="-283464">
              <a:spcBef>
                <a:spcPts val="600"/>
              </a:spcBef>
            </a:pPr>
            <a:r>
              <a:rPr lang="ru-RU" sz="3600" b="1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Без стремления к новому нет жизни, нет развития, нет прогресса». </a:t>
            </a:r>
            <a:r>
              <a:rPr lang="ru-RU" sz="3600" b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3600" b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en-US" sz="3600" b="1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                                 </a:t>
            </a:r>
            <a:r>
              <a:rPr lang="ru-RU" sz="3600" b="1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В.Г. Белинский</a:t>
            </a:r>
            <a:r>
              <a:rPr lang="en-US" sz="3600" b="1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en-US" sz="3600" b="1" i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dirty="0"/>
          </a:p>
        </p:txBody>
      </p:sp>
      <p:pic>
        <p:nvPicPr>
          <p:cNvPr id="5" name="Picture 2" descr="C:\Users\Komp\Downloads\f452501fbbbcb34a36efc1fe665afd4a.jpe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8844" y="2674938"/>
            <a:ext cx="5174250" cy="3451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333053"/>
      </p:ext>
    </p:extLst>
  </p:cSld>
  <p:clrMapOvr>
    <a:masterClrMapping/>
  </p:clrMapOvr>
  <p:transition spd="med"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dmin\Desktop\WhatsApp Images\IMG-20171123-WA000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5174" y="3390900"/>
            <a:ext cx="6132689" cy="3449638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338328"/>
            <a:ext cx="8363272" cy="2658624"/>
          </a:xfrm>
        </p:spPr>
        <p:txBody>
          <a:bodyPr>
            <a:normAutofit fontScale="90000"/>
          </a:bodyPr>
          <a:lstStyle/>
          <a:p>
            <a:r>
              <a:rPr lang="ru-RU" sz="4000" dirty="0">
                <a:solidFill>
                  <a:prstClr val="black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Corbel"/>
              </a:rPr>
              <a:t>В настоящее время мы, учителя, должны не столько давать знания, сколько учить обучающихся учиться, самостоятельно находить источники пополнения знаний.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81926835"/>
      </p:ext>
    </p:extLst>
  </p:cSld>
  <p:clrMapOvr>
    <a:masterClrMapping/>
  </p:clrMapOvr>
  <p:transition spd="med"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B049"/>
            </a:gs>
            <a:gs pos="9000">
              <a:srgbClr val="B43E85"/>
            </a:gs>
            <a:gs pos="15500">
              <a:srgbClr val="C50849"/>
            </a:gs>
            <a:gs pos="16499">
              <a:srgbClr val="F952A0"/>
            </a:gs>
            <a:gs pos="18500">
              <a:srgbClr val="FEE7F2"/>
            </a:gs>
            <a:gs pos="39500">
              <a:srgbClr val="F8B049"/>
            </a:gs>
            <a:gs pos="43500">
              <a:srgbClr val="F8B049"/>
            </a:gs>
            <a:gs pos="50000">
              <a:srgbClr val="FC9FCB"/>
            </a:gs>
            <a:gs pos="56500">
              <a:srgbClr val="F8B049"/>
            </a:gs>
            <a:gs pos="60501">
              <a:srgbClr val="F8B049"/>
            </a:gs>
            <a:gs pos="81500">
              <a:srgbClr val="FEE7F2"/>
            </a:gs>
            <a:gs pos="83501">
              <a:srgbClr val="F952A0"/>
            </a:gs>
            <a:gs pos="84500">
              <a:srgbClr val="C50849"/>
            </a:gs>
            <a:gs pos="91000">
              <a:srgbClr val="B43E85"/>
            </a:gs>
            <a:gs pos="100000">
              <a:srgbClr val="F8B049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333375"/>
            <a:ext cx="7956550" cy="1676400"/>
          </a:xfrm>
        </p:spPr>
        <p:txBody>
          <a:bodyPr/>
          <a:lstStyle/>
          <a:p>
            <a:pPr eaLnBrk="1" hangingPunct="1"/>
            <a:r>
              <a:rPr lang="ru-RU" sz="2400" b="1" i="1" dirty="0" smtClean="0"/>
              <a:t>Цифровые образовательные ресурсы (ЦОР) - это информационные ресурсы, используемые в образовательных целях и для воспроизведения которых нужен компьютер</a:t>
            </a:r>
          </a:p>
        </p:txBody>
      </p:sp>
      <p:grpSp>
        <p:nvGrpSpPr>
          <p:cNvPr id="4099" name="Group 3"/>
          <p:cNvGrpSpPr>
            <a:grpSpLocks noChangeAspect="1"/>
          </p:cNvGrpSpPr>
          <p:nvPr/>
        </p:nvGrpSpPr>
        <p:grpSpPr bwMode="auto">
          <a:xfrm>
            <a:off x="358775" y="2060575"/>
            <a:ext cx="8861425" cy="3927475"/>
            <a:chOff x="1095" y="2925"/>
            <a:chExt cx="9900" cy="3960"/>
          </a:xfrm>
        </p:grpSpPr>
        <p:sp>
          <p:nvSpPr>
            <p:cNvPr id="4100" name="AutoShape 4"/>
            <p:cNvSpPr>
              <a:spLocks noChangeAspect="1" noChangeArrowheads="1"/>
            </p:cNvSpPr>
            <p:nvPr/>
          </p:nvSpPr>
          <p:spPr bwMode="auto">
            <a:xfrm>
              <a:off x="1095" y="2925"/>
              <a:ext cx="9900" cy="39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</a:endParaRPr>
            </a:p>
          </p:txBody>
        </p:sp>
        <p:sp>
          <p:nvSpPr>
            <p:cNvPr id="4101" name="Line 5"/>
            <p:cNvSpPr>
              <a:spLocks noChangeShapeType="1"/>
            </p:cNvSpPr>
            <p:nvPr/>
          </p:nvSpPr>
          <p:spPr bwMode="auto">
            <a:xfrm flipH="1">
              <a:off x="9375" y="4905"/>
              <a:ext cx="180" cy="7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</a:endParaRPr>
            </a:p>
          </p:txBody>
        </p:sp>
        <p:sp>
          <p:nvSpPr>
            <p:cNvPr id="4102" name="Line 6"/>
            <p:cNvSpPr>
              <a:spLocks noChangeShapeType="1"/>
            </p:cNvSpPr>
            <p:nvPr/>
          </p:nvSpPr>
          <p:spPr bwMode="auto">
            <a:xfrm flipH="1">
              <a:off x="9195" y="4905"/>
              <a:ext cx="180" cy="7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mtClean="0">
                <a:solidFill>
                  <a:prstClr val="black"/>
                </a:solidFill>
              </a:endParaRPr>
            </a:p>
          </p:txBody>
        </p:sp>
        <p:grpSp>
          <p:nvGrpSpPr>
            <p:cNvPr id="4103" name="Group 7"/>
            <p:cNvGrpSpPr>
              <a:grpSpLocks/>
            </p:cNvGrpSpPr>
            <p:nvPr/>
          </p:nvGrpSpPr>
          <p:grpSpPr bwMode="auto">
            <a:xfrm>
              <a:off x="2895" y="4905"/>
              <a:ext cx="4757" cy="1781"/>
              <a:chOff x="2895" y="5265"/>
              <a:chExt cx="4757" cy="1781"/>
            </a:xfrm>
          </p:grpSpPr>
          <p:grpSp>
            <p:nvGrpSpPr>
              <p:cNvPr id="4112" name="Group 8"/>
              <p:cNvGrpSpPr>
                <a:grpSpLocks/>
              </p:cNvGrpSpPr>
              <p:nvPr/>
            </p:nvGrpSpPr>
            <p:grpSpPr bwMode="auto">
              <a:xfrm>
                <a:off x="2942" y="5265"/>
                <a:ext cx="4710" cy="814"/>
                <a:chOff x="1610" y="2840"/>
                <a:chExt cx="2313" cy="318"/>
              </a:xfrm>
            </p:grpSpPr>
            <p:sp>
              <p:nvSpPr>
                <p:cNvPr id="4114" name="Line 9"/>
                <p:cNvSpPr>
                  <a:spLocks noChangeShapeType="1"/>
                </p:cNvSpPr>
                <p:nvPr/>
              </p:nvSpPr>
              <p:spPr bwMode="auto">
                <a:xfrm>
                  <a:off x="1610" y="2840"/>
                  <a:ext cx="635" cy="31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mtClean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4115" name="Line 10"/>
                <p:cNvSpPr>
                  <a:spLocks noChangeShapeType="1"/>
                </p:cNvSpPr>
                <p:nvPr/>
              </p:nvSpPr>
              <p:spPr bwMode="auto">
                <a:xfrm flipH="1">
                  <a:off x="3288" y="2841"/>
                  <a:ext cx="635" cy="317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mtClean="0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37899" name="Text Box 11"/>
              <p:cNvSpPr txBox="1">
                <a:spLocks noChangeArrowheads="1"/>
              </p:cNvSpPr>
              <p:nvPr/>
            </p:nvSpPr>
            <p:spPr bwMode="auto">
              <a:xfrm>
                <a:off x="2895" y="6165"/>
                <a:ext cx="4526" cy="885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lIns="74066" tIns="37033" rIns="74066" bIns="37033" anchor="ctr" anchorCtr="1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sz="1600" b="1" dirty="0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Комбинированные продукты</a:t>
                </a:r>
              </a:p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sz="1600" b="1" dirty="0">
                    <a:solidFill>
                      <a:srgbClr val="000000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 сеть/диск</a:t>
                </a:r>
                <a:endParaRPr lang="ru-RU" sz="1600" dirty="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4104" name="Group 12"/>
            <p:cNvGrpSpPr>
              <a:grpSpLocks/>
            </p:cNvGrpSpPr>
            <p:nvPr/>
          </p:nvGrpSpPr>
          <p:grpSpPr bwMode="auto">
            <a:xfrm>
              <a:off x="2848" y="2925"/>
              <a:ext cx="5081" cy="1243"/>
              <a:chOff x="2848" y="2925"/>
              <a:chExt cx="5081" cy="1243"/>
            </a:xfrm>
          </p:grpSpPr>
          <p:grpSp>
            <p:nvGrpSpPr>
              <p:cNvPr id="4108" name="Group 13"/>
              <p:cNvGrpSpPr>
                <a:grpSpLocks/>
              </p:cNvGrpSpPr>
              <p:nvPr/>
            </p:nvGrpSpPr>
            <p:grpSpPr bwMode="auto">
              <a:xfrm>
                <a:off x="2848" y="3338"/>
                <a:ext cx="5081" cy="830"/>
                <a:chOff x="1564" y="1395"/>
                <a:chExt cx="2495" cy="408"/>
              </a:xfrm>
            </p:grpSpPr>
            <p:sp>
              <p:nvSpPr>
                <p:cNvPr id="4110" name="Line 14"/>
                <p:cNvSpPr>
                  <a:spLocks noChangeShapeType="1"/>
                </p:cNvSpPr>
                <p:nvPr/>
              </p:nvSpPr>
              <p:spPr bwMode="auto">
                <a:xfrm flipH="1">
                  <a:off x="1564" y="1395"/>
                  <a:ext cx="454" cy="408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mtClean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4111" name="Line 15"/>
                <p:cNvSpPr>
                  <a:spLocks noChangeShapeType="1"/>
                </p:cNvSpPr>
                <p:nvPr/>
              </p:nvSpPr>
              <p:spPr bwMode="auto">
                <a:xfrm>
                  <a:off x="3605" y="1395"/>
                  <a:ext cx="454" cy="408"/>
                </a:xfrm>
                <a:prstGeom prst="line">
                  <a:avLst/>
                </a:prstGeom>
                <a:noFill/>
                <a:ln w="38100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ru-RU" smtClean="0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4109" name="Text Box 16"/>
              <p:cNvSpPr txBox="1">
                <a:spLocks noChangeArrowheads="1"/>
              </p:cNvSpPr>
              <p:nvPr/>
            </p:nvSpPr>
            <p:spPr bwMode="auto">
              <a:xfrm>
                <a:off x="3307" y="2925"/>
                <a:ext cx="4069" cy="390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rgbClr val="330066"/>
                </a:solidFill>
                <a:miter lim="800000"/>
                <a:headEnd/>
                <a:tailEnd/>
              </a:ln>
            </p:spPr>
            <p:txBody>
              <a:bodyPr lIns="74066" tIns="37033" rIns="74066" bIns="37033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000" b="1" smtClean="0">
                    <a:solidFill>
                      <a:srgbClr val="000000"/>
                    </a:solidFill>
                  </a:rPr>
                  <a:t>ЦОР</a:t>
                </a:r>
                <a:endParaRPr lang="ru-RU" sz="2000" smtClean="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37905" name="Text Box 17"/>
            <p:cNvSpPr txBox="1">
              <a:spLocks noChangeArrowheads="1"/>
            </p:cNvSpPr>
            <p:nvPr/>
          </p:nvSpPr>
          <p:spPr bwMode="auto">
            <a:xfrm>
              <a:off x="1095" y="4262"/>
              <a:ext cx="3969" cy="643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330066"/>
              </a:solidFill>
              <a:miter lim="800000"/>
              <a:headEnd/>
              <a:tailEnd/>
            </a:ln>
          </p:spPr>
          <p:txBody>
            <a:bodyPr lIns="74066" tIns="37033" rIns="74066" bIns="37033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16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ресурсы, размещенные в 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16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Интернет</a:t>
              </a:r>
              <a:endParaRPr lang="ru-RU" sz="1600" dirty="0">
                <a:solidFill>
                  <a:prstClr val="black"/>
                </a:solidFill>
              </a:endParaRPr>
            </a:p>
          </p:txBody>
        </p:sp>
        <p:sp>
          <p:nvSpPr>
            <p:cNvPr id="37906" name="Text Box 18"/>
            <p:cNvSpPr txBox="1">
              <a:spLocks noChangeArrowheads="1"/>
            </p:cNvSpPr>
            <p:nvPr/>
          </p:nvSpPr>
          <p:spPr bwMode="auto">
            <a:xfrm>
              <a:off x="8117" y="5444"/>
              <a:ext cx="2494" cy="503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lIns="74066" tIns="37033" rIns="74066" bIns="37033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1400" b="1" i="1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электронное учебное издание</a:t>
              </a:r>
              <a:endParaRPr lang="ru-RU" sz="1400">
                <a:solidFill>
                  <a:prstClr val="black"/>
                </a:solidFill>
              </a:endParaRPr>
            </a:p>
          </p:txBody>
        </p:sp>
        <p:sp>
          <p:nvSpPr>
            <p:cNvPr id="37907" name="Text Box 19"/>
            <p:cNvSpPr txBox="1">
              <a:spLocks noChangeArrowheads="1"/>
            </p:cNvSpPr>
            <p:nvPr/>
          </p:nvSpPr>
          <p:spPr bwMode="auto">
            <a:xfrm>
              <a:off x="6268" y="4263"/>
              <a:ext cx="3882" cy="57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330066"/>
              </a:solidFill>
              <a:miter lim="800000"/>
              <a:headEnd/>
              <a:tailEnd/>
            </a:ln>
          </p:spPr>
          <p:txBody>
            <a:bodyPr lIns="74066" tIns="37033" rIns="74066" bIns="37033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1600" b="1">
                  <a:solidFill>
                    <a:srgbClr val="0000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ресурсы, размещаемые  на оптических носителях (ЭУИ)</a:t>
              </a:r>
              <a:endParaRPr lang="ru-RU" sz="160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480886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6375" y="1484313"/>
            <a:ext cx="7416800" cy="5113337"/>
          </a:xfrm>
        </p:spPr>
        <p:txBody>
          <a:bodyPr/>
          <a:lstStyle/>
          <a:p>
            <a:pPr marL="457200" indent="-457200" eaLnBrk="1" hangingPunct="1">
              <a:buFontTx/>
              <a:buAutoNum type="arabicPeriod"/>
              <a:defRPr/>
            </a:pPr>
            <a:r>
              <a:rPr lang="ru-RU" sz="2400" b="1" i="1" dirty="0" smtClean="0"/>
              <a:t>Помощь учителю при подготовке к уроку.</a:t>
            </a:r>
          </a:p>
          <a:p>
            <a:pPr marL="0" indent="0" eaLnBrk="1" hangingPunct="1">
              <a:buFontTx/>
              <a:buNone/>
              <a:defRPr/>
            </a:pPr>
            <a:endParaRPr lang="ru-RU" sz="2400" b="1" i="1" dirty="0" smtClean="0"/>
          </a:p>
          <a:p>
            <a:pPr marL="0" indent="0" eaLnBrk="1" hangingPunct="1">
              <a:buFontTx/>
              <a:buNone/>
              <a:defRPr/>
            </a:pPr>
            <a:r>
              <a:rPr lang="ru-RU" sz="2400" b="1" i="1" dirty="0" smtClean="0"/>
              <a:t>2. Помощь при проведении урока.</a:t>
            </a:r>
          </a:p>
          <a:p>
            <a:pPr marL="0" indent="0" eaLnBrk="1" hangingPunct="1">
              <a:buFontTx/>
              <a:buNone/>
              <a:defRPr/>
            </a:pPr>
            <a:endParaRPr lang="ru-RU" sz="2400" b="1" i="1" dirty="0" smtClean="0"/>
          </a:p>
          <a:p>
            <a:pPr marL="0" indent="0" eaLnBrk="1" hangingPunct="1">
              <a:buFontTx/>
              <a:buNone/>
              <a:defRPr/>
            </a:pPr>
            <a:r>
              <a:rPr lang="ru-RU" sz="2400" b="1" i="1" dirty="0" smtClean="0"/>
              <a:t>3. Помощь обучающемуся при подготовке домашних заданий.</a:t>
            </a:r>
          </a:p>
          <a:p>
            <a:pPr marL="0" indent="0" eaLnBrk="1" hangingPunct="1">
              <a:buFontTx/>
              <a:buNone/>
              <a:defRPr/>
            </a:pPr>
            <a:r>
              <a:rPr lang="ru-RU" sz="2400" b="1" i="1" dirty="0" smtClean="0"/>
              <a:t>                                                                                </a:t>
            </a:r>
          </a:p>
          <a:p>
            <a:pPr marL="0" indent="0" eaLnBrk="1" hangingPunct="1">
              <a:buFontTx/>
              <a:buNone/>
              <a:defRPr/>
            </a:pPr>
            <a:r>
              <a:rPr lang="ru-RU" sz="2400" b="1" i="1" dirty="0" smtClean="0"/>
              <a:t>4. Обмен результатами деятельности с другими учителями через Интернет.</a:t>
            </a:r>
            <a:endParaRPr lang="ru-RU" sz="2400" b="1" i="1" dirty="0"/>
          </a:p>
        </p:txBody>
      </p:sp>
      <p:sp>
        <p:nvSpPr>
          <p:cNvPr id="6146" name="Заголовок 1"/>
          <p:cNvSpPr>
            <a:spLocks noGrp="1"/>
          </p:cNvSpPr>
          <p:nvPr>
            <p:ph type="title"/>
          </p:nvPr>
        </p:nvSpPr>
        <p:spPr>
          <a:xfrm>
            <a:off x="685800" y="188913"/>
            <a:ext cx="7772400" cy="1295400"/>
          </a:xfrm>
        </p:spPr>
        <p:txBody>
          <a:bodyPr/>
          <a:lstStyle/>
          <a:p>
            <a:pPr eaLnBrk="1" hangingPunct="1"/>
            <a:r>
              <a:rPr lang="ru-RU" b="1" i="1" smtClean="0">
                <a:solidFill>
                  <a:schemeClr val="tx1"/>
                </a:solidFill>
              </a:rPr>
              <a:t>Основные задачи ЦОР:</a:t>
            </a:r>
          </a:p>
        </p:txBody>
      </p:sp>
      <p:pic>
        <p:nvPicPr>
          <p:cNvPr id="6148" name="Picture 239" descr="people1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5199063"/>
            <a:ext cx="141605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8273927"/>
      </p:ext>
    </p:extLst>
  </p:cSld>
  <p:clrMapOvr>
    <a:masterClrMapping/>
  </p:clrMapOvr>
  <p:transition spd="med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экономия времени на уроке;</a:t>
            </a:r>
          </a:p>
          <a:p>
            <a:pPr lvl="0"/>
            <a:r>
              <a:rPr lang="ru-RU" dirty="0" smtClean="0"/>
              <a:t>глубина погружения в материал; </a:t>
            </a:r>
          </a:p>
          <a:p>
            <a:pPr lvl="0"/>
            <a:r>
              <a:rPr lang="ru-RU" dirty="0" smtClean="0"/>
              <a:t>повышенная мотивация обучения; </a:t>
            </a:r>
          </a:p>
          <a:p>
            <a:pPr lvl="0"/>
            <a:r>
              <a:rPr lang="ru-RU" dirty="0" smtClean="0"/>
              <a:t>возможность одновременного использования аудио-, видео-, мультимедиа- материалов;</a:t>
            </a:r>
          </a:p>
          <a:p>
            <a:r>
              <a:rPr lang="ru-RU" dirty="0" smtClean="0"/>
              <a:t>привлечение разных видов деятельности: мыслить, спорить, рассуждать.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533400"/>
            <a:ext cx="7498080" cy="88423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Зачем нужно применение ЦОР учителю?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832428"/>
      </p:ext>
    </p:extLst>
  </p:cSld>
  <p:clrMapOvr>
    <a:masterClrMapping/>
  </p:clrMapOvr>
  <p:transition spd="med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ИКТ содействует росту успеваемости учащихся по предмету; </a:t>
            </a:r>
          </a:p>
          <a:p>
            <a:r>
              <a:rPr lang="ru-RU" dirty="0" smtClean="0"/>
              <a:t>ИКТ позволяет учащимся проявить себя в новой роли;</a:t>
            </a:r>
          </a:p>
          <a:p>
            <a:r>
              <a:rPr lang="ru-RU" dirty="0" smtClean="0"/>
              <a:t>ИКТ формирует навыки самостоятельной продуктивной деятельности; </a:t>
            </a:r>
          </a:p>
          <a:p>
            <a:r>
              <a:rPr lang="ru-RU" dirty="0" smtClean="0"/>
              <a:t>ИКТ способствует созданию ситуации успеха для каждого ученика. </a:t>
            </a:r>
          </a:p>
          <a:p>
            <a:r>
              <a:rPr lang="ru-RU" dirty="0" smtClean="0"/>
              <a:t>ИКТ делает занятия интересными и развивает мотивацию.</a:t>
            </a:r>
          </a:p>
          <a:p>
            <a:r>
              <a:rPr lang="ru-RU" dirty="0" smtClean="0"/>
              <a:t>ИКТ учащиеся начинают работать более творчески и становятся уверенными в себе.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дает ЦОР ученику?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363080"/>
      </p:ext>
    </p:extLst>
  </p:cSld>
  <p:clrMapOvr>
    <a:masterClrMapping/>
  </p:clrMapOvr>
  <p:transition spd="med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858962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4000" dirty="0" smtClean="0"/>
              <a:t>Использование ИКТ на различных уроках в начальной школе позволяет перейти от объяснительно-иллюстрированного способа обучения к </a:t>
            </a:r>
            <a:r>
              <a:rPr lang="ru-RU" sz="4000" dirty="0" err="1" smtClean="0"/>
              <a:t>деятельностному</a:t>
            </a:r>
            <a:r>
              <a:rPr lang="ru-RU" sz="4000" dirty="0" smtClean="0"/>
              <a:t>, при котором ребенок становится активным субъектом учебной деятельности. Это способствует осознанному усвоению знаний учащимися.</a:t>
            </a: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087681"/>
      </p:ext>
    </p:extLst>
  </p:cSld>
  <p:clrMapOvr>
    <a:masterClrMapping/>
  </p:clrMapOvr>
  <p:transition spd="med"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AutoShape 2"/>
          <p:cNvSpPr>
            <a:spLocks noChangeAspect="1" noChangeArrowheads="1"/>
          </p:cNvSpPr>
          <p:nvPr/>
        </p:nvSpPr>
        <p:spPr bwMode="auto">
          <a:xfrm>
            <a:off x="179388" y="1497013"/>
            <a:ext cx="8686800" cy="589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195" name="Line 3"/>
          <p:cNvSpPr>
            <a:spLocks noChangeShapeType="1"/>
          </p:cNvSpPr>
          <p:nvPr/>
        </p:nvSpPr>
        <p:spPr bwMode="auto">
          <a:xfrm>
            <a:off x="830263" y="1735138"/>
            <a:ext cx="760095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196" name="Line 4"/>
          <p:cNvSpPr>
            <a:spLocks noChangeShapeType="1"/>
          </p:cNvSpPr>
          <p:nvPr/>
        </p:nvSpPr>
        <p:spPr bwMode="auto">
          <a:xfrm>
            <a:off x="830263" y="1743075"/>
            <a:ext cx="0" cy="12223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197" name="Line 5"/>
          <p:cNvSpPr>
            <a:spLocks noChangeShapeType="1"/>
          </p:cNvSpPr>
          <p:nvPr/>
        </p:nvSpPr>
        <p:spPr bwMode="auto">
          <a:xfrm>
            <a:off x="2025650" y="1743075"/>
            <a:ext cx="1588" cy="12223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198" name="Line 6"/>
          <p:cNvSpPr>
            <a:spLocks noChangeShapeType="1"/>
          </p:cNvSpPr>
          <p:nvPr/>
        </p:nvSpPr>
        <p:spPr bwMode="auto">
          <a:xfrm>
            <a:off x="2170113" y="1906588"/>
            <a:ext cx="1587" cy="12223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199" name="Line 7"/>
          <p:cNvSpPr>
            <a:spLocks noChangeShapeType="1"/>
          </p:cNvSpPr>
          <p:nvPr/>
        </p:nvSpPr>
        <p:spPr bwMode="auto">
          <a:xfrm>
            <a:off x="3436938" y="1743075"/>
            <a:ext cx="0" cy="12223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00" name="Line 8"/>
          <p:cNvSpPr>
            <a:spLocks noChangeShapeType="1"/>
          </p:cNvSpPr>
          <p:nvPr/>
        </p:nvSpPr>
        <p:spPr bwMode="auto">
          <a:xfrm>
            <a:off x="4740275" y="1743075"/>
            <a:ext cx="0" cy="12223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01" name="Line 9"/>
          <p:cNvSpPr>
            <a:spLocks noChangeShapeType="1"/>
          </p:cNvSpPr>
          <p:nvPr/>
        </p:nvSpPr>
        <p:spPr bwMode="auto">
          <a:xfrm>
            <a:off x="5934075" y="1743075"/>
            <a:ext cx="0" cy="12223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02" name="Line 10"/>
          <p:cNvSpPr>
            <a:spLocks noChangeShapeType="1"/>
          </p:cNvSpPr>
          <p:nvPr/>
        </p:nvSpPr>
        <p:spPr bwMode="auto">
          <a:xfrm>
            <a:off x="7129463" y="1743075"/>
            <a:ext cx="0" cy="12223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03" name="Line 11"/>
          <p:cNvSpPr>
            <a:spLocks noChangeShapeType="1"/>
          </p:cNvSpPr>
          <p:nvPr/>
        </p:nvSpPr>
        <p:spPr bwMode="auto">
          <a:xfrm>
            <a:off x="8431213" y="1743075"/>
            <a:ext cx="0" cy="12223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5500688" y="4076700"/>
            <a:ext cx="976312" cy="24606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Энциклопедии</a:t>
            </a:r>
            <a:endParaRPr lang="ru-RU" sz="1100" b="1"/>
          </a:p>
          <a:p>
            <a:pPr eaLnBrk="1" hangingPunct="1"/>
            <a:endParaRPr lang="ru-RU"/>
          </a:p>
        </p:txBody>
      </p:sp>
      <p:sp>
        <p:nvSpPr>
          <p:cNvPr id="8205" name="Text Box 13"/>
          <p:cNvSpPr txBox="1">
            <a:spLocks noChangeArrowheads="1"/>
          </p:cNvSpPr>
          <p:nvPr/>
        </p:nvSpPr>
        <p:spPr bwMode="auto">
          <a:xfrm>
            <a:off x="396875" y="5616575"/>
            <a:ext cx="976313" cy="3683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Числовые</a:t>
            </a:r>
            <a:r>
              <a:rPr lang="ru-RU" sz="1100"/>
              <a:t> </a:t>
            </a:r>
            <a:r>
              <a:rPr lang="ru-RU" sz="800" b="1"/>
              <a:t>данные</a:t>
            </a:r>
            <a:endParaRPr lang="ru-RU"/>
          </a:p>
        </p:txBody>
      </p:sp>
      <p:sp>
        <p:nvSpPr>
          <p:cNvPr id="8206" name="Text Box 14"/>
          <p:cNvSpPr txBox="1">
            <a:spLocks noChangeArrowheads="1"/>
          </p:cNvSpPr>
          <p:nvPr/>
        </p:nvSpPr>
        <p:spPr bwMode="auto">
          <a:xfrm>
            <a:off x="396875" y="5099050"/>
            <a:ext cx="976313" cy="4905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Нормативно-правовые документы</a:t>
            </a:r>
          </a:p>
          <a:p>
            <a:pPr eaLnBrk="1" hangingPunct="1"/>
            <a:endParaRPr lang="ru-RU"/>
          </a:p>
        </p:txBody>
      </p:sp>
      <p:sp>
        <p:nvSpPr>
          <p:cNvPr id="8207" name="Line 15"/>
          <p:cNvSpPr>
            <a:spLocks noChangeShapeType="1"/>
          </p:cNvSpPr>
          <p:nvPr/>
        </p:nvSpPr>
        <p:spPr bwMode="auto">
          <a:xfrm>
            <a:off x="287338" y="2725738"/>
            <a:ext cx="10953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08" name="Line 16"/>
          <p:cNvSpPr>
            <a:spLocks noChangeShapeType="1"/>
          </p:cNvSpPr>
          <p:nvPr/>
        </p:nvSpPr>
        <p:spPr bwMode="auto">
          <a:xfrm>
            <a:off x="287338" y="3094038"/>
            <a:ext cx="10953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09" name="Line 17"/>
          <p:cNvSpPr>
            <a:spLocks noChangeShapeType="1"/>
          </p:cNvSpPr>
          <p:nvPr/>
        </p:nvSpPr>
        <p:spPr bwMode="auto">
          <a:xfrm>
            <a:off x="287338" y="3462338"/>
            <a:ext cx="10953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10" name="Line 18"/>
          <p:cNvSpPr>
            <a:spLocks noChangeShapeType="1"/>
          </p:cNvSpPr>
          <p:nvPr/>
        </p:nvSpPr>
        <p:spPr bwMode="auto">
          <a:xfrm>
            <a:off x="288925" y="3719513"/>
            <a:ext cx="109538" cy="158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11" name="Line 19"/>
          <p:cNvSpPr>
            <a:spLocks noChangeShapeType="1"/>
          </p:cNvSpPr>
          <p:nvPr/>
        </p:nvSpPr>
        <p:spPr bwMode="auto">
          <a:xfrm>
            <a:off x="288925" y="3967163"/>
            <a:ext cx="109538" cy="158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12" name="Line 20"/>
          <p:cNvSpPr>
            <a:spLocks noChangeShapeType="1"/>
          </p:cNvSpPr>
          <p:nvPr/>
        </p:nvSpPr>
        <p:spPr bwMode="auto">
          <a:xfrm>
            <a:off x="288925" y="4214813"/>
            <a:ext cx="109538" cy="158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13" name="Line 21"/>
          <p:cNvSpPr>
            <a:spLocks noChangeShapeType="1"/>
          </p:cNvSpPr>
          <p:nvPr/>
        </p:nvSpPr>
        <p:spPr bwMode="auto">
          <a:xfrm>
            <a:off x="288925" y="4460875"/>
            <a:ext cx="109538" cy="15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14" name="Line 22"/>
          <p:cNvSpPr>
            <a:spLocks noChangeShapeType="1"/>
          </p:cNvSpPr>
          <p:nvPr/>
        </p:nvSpPr>
        <p:spPr bwMode="auto">
          <a:xfrm>
            <a:off x="288925" y="4708525"/>
            <a:ext cx="109538" cy="15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15" name="Line 23"/>
          <p:cNvSpPr>
            <a:spLocks noChangeShapeType="1"/>
          </p:cNvSpPr>
          <p:nvPr/>
        </p:nvSpPr>
        <p:spPr bwMode="auto">
          <a:xfrm>
            <a:off x="287338" y="6042025"/>
            <a:ext cx="109537" cy="15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16" name="Line 24"/>
          <p:cNvSpPr>
            <a:spLocks noChangeShapeType="1"/>
          </p:cNvSpPr>
          <p:nvPr/>
        </p:nvSpPr>
        <p:spPr bwMode="auto">
          <a:xfrm>
            <a:off x="1482725" y="2111375"/>
            <a:ext cx="0" cy="44211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17" name="Line 25"/>
          <p:cNvSpPr>
            <a:spLocks noChangeShapeType="1"/>
          </p:cNvSpPr>
          <p:nvPr/>
        </p:nvSpPr>
        <p:spPr bwMode="auto">
          <a:xfrm>
            <a:off x="1482725" y="6532563"/>
            <a:ext cx="10795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18" name="Line 26"/>
          <p:cNvSpPr>
            <a:spLocks noChangeShapeType="1"/>
          </p:cNvSpPr>
          <p:nvPr/>
        </p:nvSpPr>
        <p:spPr bwMode="auto">
          <a:xfrm>
            <a:off x="1482725" y="5673725"/>
            <a:ext cx="10795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19" name="Line 27"/>
          <p:cNvSpPr>
            <a:spLocks noChangeShapeType="1"/>
          </p:cNvSpPr>
          <p:nvPr/>
        </p:nvSpPr>
        <p:spPr bwMode="auto">
          <a:xfrm>
            <a:off x="1482725" y="4567238"/>
            <a:ext cx="10795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20" name="Line 28"/>
          <p:cNvSpPr>
            <a:spLocks noChangeShapeType="1"/>
          </p:cNvSpPr>
          <p:nvPr/>
        </p:nvSpPr>
        <p:spPr bwMode="auto">
          <a:xfrm>
            <a:off x="1482725" y="3094038"/>
            <a:ext cx="10795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21" name="Line 29"/>
          <p:cNvSpPr>
            <a:spLocks noChangeShapeType="1"/>
          </p:cNvSpPr>
          <p:nvPr/>
        </p:nvSpPr>
        <p:spPr bwMode="auto">
          <a:xfrm flipH="1">
            <a:off x="1482725" y="2111375"/>
            <a:ext cx="10795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22" name="Line 30"/>
          <p:cNvSpPr>
            <a:spLocks noChangeShapeType="1"/>
          </p:cNvSpPr>
          <p:nvPr/>
        </p:nvSpPr>
        <p:spPr bwMode="auto">
          <a:xfrm flipH="1">
            <a:off x="287338" y="2111375"/>
            <a:ext cx="10953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23" name="Line 31"/>
          <p:cNvSpPr>
            <a:spLocks noChangeShapeType="1"/>
          </p:cNvSpPr>
          <p:nvPr/>
        </p:nvSpPr>
        <p:spPr bwMode="auto">
          <a:xfrm>
            <a:off x="2676525" y="2111375"/>
            <a:ext cx="0" cy="33162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24" name="Text Box 32"/>
          <p:cNvSpPr txBox="1">
            <a:spLocks noChangeArrowheads="1"/>
          </p:cNvSpPr>
          <p:nvPr/>
        </p:nvSpPr>
        <p:spPr bwMode="auto">
          <a:xfrm>
            <a:off x="2894013" y="4191000"/>
            <a:ext cx="977900" cy="24606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Задачники</a:t>
            </a:r>
            <a:endParaRPr lang="ru-RU" sz="1100" b="1"/>
          </a:p>
          <a:p>
            <a:pPr eaLnBrk="1" hangingPunct="1"/>
            <a:endParaRPr lang="ru-RU" sz="1100"/>
          </a:p>
          <a:p>
            <a:pPr eaLnBrk="1" hangingPunct="1"/>
            <a:endParaRPr lang="ru-RU"/>
          </a:p>
        </p:txBody>
      </p:sp>
      <p:sp>
        <p:nvSpPr>
          <p:cNvPr id="8225" name="Text Box 33"/>
          <p:cNvSpPr txBox="1">
            <a:spLocks noChangeArrowheads="1"/>
          </p:cNvSpPr>
          <p:nvPr/>
        </p:nvSpPr>
        <p:spPr bwMode="auto">
          <a:xfrm>
            <a:off x="2894013" y="4559300"/>
            <a:ext cx="977900" cy="24606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Энциклопедии</a:t>
            </a:r>
            <a:endParaRPr lang="ru-RU" sz="1100" b="1"/>
          </a:p>
          <a:p>
            <a:pPr eaLnBrk="1" hangingPunct="1"/>
            <a:endParaRPr lang="ru-RU"/>
          </a:p>
        </p:txBody>
      </p:sp>
      <p:sp>
        <p:nvSpPr>
          <p:cNvPr id="8226" name="Text Box 34"/>
          <p:cNvSpPr txBox="1">
            <a:spLocks noChangeArrowheads="1"/>
          </p:cNvSpPr>
          <p:nvPr/>
        </p:nvSpPr>
        <p:spPr bwMode="auto">
          <a:xfrm>
            <a:off x="2894013" y="4927600"/>
            <a:ext cx="977900" cy="24606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Словари</a:t>
            </a:r>
            <a:endParaRPr lang="ru-RU" sz="1100" b="1"/>
          </a:p>
          <a:p>
            <a:pPr eaLnBrk="1" hangingPunct="1"/>
            <a:endParaRPr lang="ru-RU"/>
          </a:p>
        </p:txBody>
      </p:sp>
      <p:sp>
        <p:nvSpPr>
          <p:cNvPr id="8227" name="Text Box 35"/>
          <p:cNvSpPr txBox="1">
            <a:spLocks noChangeArrowheads="1"/>
          </p:cNvSpPr>
          <p:nvPr/>
        </p:nvSpPr>
        <p:spPr bwMode="auto">
          <a:xfrm>
            <a:off x="2894013" y="5295900"/>
            <a:ext cx="977900" cy="36988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Периодические издания</a:t>
            </a:r>
          </a:p>
          <a:p>
            <a:pPr eaLnBrk="1" hangingPunct="1"/>
            <a:endParaRPr lang="ru-RU"/>
          </a:p>
        </p:txBody>
      </p:sp>
      <p:sp>
        <p:nvSpPr>
          <p:cNvPr id="8228" name="Line 36"/>
          <p:cNvSpPr>
            <a:spLocks noChangeShapeType="1"/>
          </p:cNvSpPr>
          <p:nvPr/>
        </p:nvSpPr>
        <p:spPr bwMode="auto">
          <a:xfrm>
            <a:off x="2676525" y="5427663"/>
            <a:ext cx="21748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29" name="Line 37"/>
          <p:cNvSpPr>
            <a:spLocks noChangeShapeType="1"/>
          </p:cNvSpPr>
          <p:nvPr/>
        </p:nvSpPr>
        <p:spPr bwMode="auto">
          <a:xfrm>
            <a:off x="2676525" y="4691063"/>
            <a:ext cx="21748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30" name="Line 38"/>
          <p:cNvSpPr>
            <a:spLocks noChangeShapeType="1"/>
          </p:cNvSpPr>
          <p:nvPr/>
        </p:nvSpPr>
        <p:spPr bwMode="auto">
          <a:xfrm>
            <a:off x="2676525" y="5059363"/>
            <a:ext cx="21748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31" name="Line 39"/>
          <p:cNvSpPr>
            <a:spLocks noChangeShapeType="1"/>
          </p:cNvSpPr>
          <p:nvPr/>
        </p:nvSpPr>
        <p:spPr bwMode="auto">
          <a:xfrm>
            <a:off x="2676525" y="4322763"/>
            <a:ext cx="21748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32" name="Line 40"/>
          <p:cNvSpPr>
            <a:spLocks noChangeShapeType="1"/>
          </p:cNvSpPr>
          <p:nvPr/>
        </p:nvSpPr>
        <p:spPr bwMode="auto">
          <a:xfrm>
            <a:off x="2676525" y="3954463"/>
            <a:ext cx="21748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33" name="Line 41"/>
          <p:cNvSpPr>
            <a:spLocks noChangeShapeType="1"/>
          </p:cNvSpPr>
          <p:nvPr/>
        </p:nvSpPr>
        <p:spPr bwMode="auto">
          <a:xfrm>
            <a:off x="2676525" y="3462338"/>
            <a:ext cx="21748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34" name="Line 42"/>
          <p:cNvSpPr>
            <a:spLocks noChangeShapeType="1"/>
          </p:cNvSpPr>
          <p:nvPr/>
        </p:nvSpPr>
        <p:spPr bwMode="auto">
          <a:xfrm>
            <a:off x="2676525" y="3094038"/>
            <a:ext cx="21748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35" name="Line 43"/>
          <p:cNvSpPr>
            <a:spLocks noChangeShapeType="1"/>
          </p:cNvSpPr>
          <p:nvPr/>
        </p:nvSpPr>
        <p:spPr bwMode="auto">
          <a:xfrm>
            <a:off x="2676525" y="2725738"/>
            <a:ext cx="21748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36" name="Line 44"/>
          <p:cNvSpPr>
            <a:spLocks noChangeShapeType="1"/>
          </p:cNvSpPr>
          <p:nvPr/>
        </p:nvSpPr>
        <p:spPr bwMode="auto">
          <a:xfrm flipH="1">
            <a:off x="2676525" y="2111375"/>
            <a:ext cx="10953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37" name="Line 45"/>
          <p:cNvSpPr>
            <a:spLocks noChangeShapeType="1"/>
          </p:cNvSpPr>
          <p:nvPr/>
        </p:nvSpPr>
        <p:spPr bwMode="auto">
          <a:xfrm>
            <a:off x="4087813" y="2111375"/>
            <a:ext cx="0" cy="33162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38" name="Line 46"/>
          <p:cNvSpPr>
            <a:spLocks noChangeShapeType="1"/>
          </p:cNvSpPr>
          <p:nvPr/>
        </p:nvSpPr>
        <p:spPr bwMode="auto">
          <a:xfrm>
            <a:off x="4087813" y="5427663"/>
            <a:ext cx="10953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39" name="Line 47"/>
          <p:cNvSpPr>
            <a:spLocks noChangeShapeType="1"/>
          </p:cNvSpPr>
          <p:nvPr/>
        </p:nvSpPr>
        <p:spPr bwMode="auto">
          <a:xfrm>
            <a:off x="4087813" y="4691063"/>
            <a:ext cx="10953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40" name="Line 48"/>
          <p:cNvSpPr>
            <a:spLocks noChangeShapeType="1"/>
          </p:cNvSpPr>
          <p:nvPr/>
        </p:nvSpPr>
        <p:spPr bwMode="auto">
          <a:xfrm>
            <a:off x="4087813" y="4076700"/>
            <a:ext cx="10953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41" name="Line 49"/>
          <p:cNvSpPr>
            <a:spLocks noChangeShapeType="1"/>
          </p:cNvSpPr>
          <p:nvPr/>
        </p:nvSpPr>
        <p:spPr bwMode="auto">
          <a:xfrm>
            <a:off x="4087813" y="3340100"/>
            <a:ext cx="10953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42" name="Line 50"/>
          <p:cNvSpPr>
            <a:spLocks noChangeShapeType="1"/>
          </p:cNvSpPr>
          <p:nvPr/>
        </p:nvSpPr>
        <p:spPr bwMode="auto">
          <a:xfrm>
            <a:off x="4087813" y="2725738"/>
            <a:ext cx="10953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43" name="Line 51"/>
          <p:cNvSpPr>
            <a:spLocks noChangeShapeType="1"/>
          </p:cNvSpPr>
          <p:nvPr/>
        </p:nvSpPr>
        <p:spPr bwMode="auto">
          <a:xfrm flipH="1">
            <a:off x="4087813" y="2111375"/>
            <a:ext cx="10953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44" name="Line 52"/>
          <p:cNvSpPr>
            <a:spLocks noChangeShapeType="1"/>
          </p:cNvSpPr>
          <p:nvPr/>
        </p:nvSpPr>
        <p:spPr bwMode="auto">
          <a:xfrm>
            <a:off x="5391150" y="4198938"/>
            <a:ext cx="109538" cy="158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45" name="Line 53"/>
          <p:cNvSpPr>
            <a:spLocks noChangeShapeType="1"/>
          </p:cNvSpPr>
          <p:nvPr/>
        </p:nvSpPr>
        <p:spPr bwMode="auto">
          <a:xfrm>
            <a:off x="5391150" y="3708400"/>
            <a:ext cx="109538" cy="15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46" name="Line 54"/>
          <p:cNvSpPr>
            <a:spLocks noChangeShapeType="1"/>
          </p:cNvSpPr>
          <p:nvPr/>
        </p:nvSpPr>
        <p:spPr bwMode="auto">
          <a:xfrm>
            <a:off x="5391150" y="2847975"/>
            <a:ext cx="10953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47" name="Line 55"/>
          <p:cNvSpPr>
            <a:spLocks noChangeShapeType="1"/>
          </p:cNvSpPr>
          <p:nvPr/>
        </p:nvSpPr>
        <p:spPr bwMode="auto">
          <a:xfrm flipH="1">
            <a:off x="5391150" y="2111375"/>
            <a:ext cx="10953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48" name="Line 56"/>
          <p:cNvSpPr>
            <a:spLocks noChangeShapeType="1"/>
          </p:cNvSpPr>
          <p:nvPr/>
        </p:nvSpPr>
        <p:spPr bwMode="auto">
          <a:xfrm>
            <a:off x="6586538" y="2111375"/>
            <a:ext cx="0" cy="1473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49" name="Line 57"/>
          <p:cNvSpPr>
            <a:spLocks noChangeShapeType="1"/>
          </p:cNvSpPr>
          <p:nvPr/>
        </p:nvSpPr>
        <p:spPr bwMode="auto">
          <a:xfrm>
            <a:off x="6586538" y="3576638"/>
            <a:ext cx="10795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50" name="Line 58"/>
          <p:cNvSpPr>
            <a:spLocks noChangeShapeType="1"/>
          </p:cNvSpPr>
          <p:nvPr/>
        </p:nvSpPr>
        <p:spPr bwMode="auto">
          <a:xfrm>
            <a:off x="6586538" y="2847975"/>
            <a:ext cx="10795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51" name="Line 59"/>
          <p:cNvSpPr>
            <a:spLocks noChangeShapeType="1"/>
          </p:cNvSpPr>
          <p:nvPr/>
        </p:nvSpPr>
        <p:spPr bwMode="auto">
          <a:xfrm flipH="1">
            <a:off x="6586538" y="2111375"/>
            <a:ext cx="10795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52" name="Line 60"/>
          <p:cNvSpPr>
            <a:spLocks noChangeShapeType="1"/>
          </p:cNvSpPr>
          <p:nvPr/>
        </p:nvSpPr>
        <p:spPr bwMode="auto">
          <a:xfrm>
            <a:off x="7780338" y="2103438"/>
            <a:ext cx="0" cy="18415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53" name="Line 61"/>
          <p:cNvSpPr>
            <a:spLocks noChangeShapeType="1"/>
          </p:cNvSpPr>
          <p:nvPr/>
        </p:nvSpPr>
        <p:spPr bwMode="auto">
          <a:xfrm>
            <a:off x="7780338" y="3954463"/>
            <a:ext cx="10795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54" name="Line 62"/>
          <p:cNvSpPr>
            <a:spLocks noChangeShapeType="1"/>
          </p:cNvSpPr>
          <p:nvPr/>
        </p:nvSpPr>
        <p:spPr bwMode="auto">
          <a:xfrm>
            <a:off x="7780338" y="3094038"/>
            <a:ext cx="10795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55" name="Line 63"/>
          <p:cNvSpPr>
            <a:spLocks noChangeShapeType="1"/>
          </p:cNvSpPr>
          <p:nvPr/>
        </p:nvSpPr>
        <p:spPr bwMode="auto">
          <a:xfrm flipH="1">
            <a:off x="7780338" y="2111375"/>
            <a:ext cx="10795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56" name="Text Box 64"/>
          <p:cNvSpPr txBox="1">
            <a:spLocks noChangeArrowheads="1"/>
          </p:cNvSpPr>
          <p:nvPr/>
        </p:nvSpPr>
        <p:spPr bwMode="auto">
          <a:xfrm>
            <a:off x="5500688" y="3454400"/>
            <a:ext cx="1049337" cy="4905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Предметные экскурсии</a:t>
            </a:r>
            <a:endParaRPr lang="ru-RU"/>
          </a:p>
        </p:txBody>
      </p:sp>
      <p:sp>
        <p:nvSpPr>
          <p:cNvPr id="8257" name="Line 65"/>
          <p:cNvSpPr>
            <a:spLocks noChangeShapeType="1"/>
          </p:cNvSpPr>
          <p:nvPr/>
        </p:nvSpPr>
        <p:spPr bwMode="auto">
          <a:xfrm>
            <a:off x="5391150" y="2111375"/>
            <a:ext cx="0" cy="208756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58" name="Text Box 66"/>
          <p:cNvSpPr txBox="1">
            <a:spLocks noChangeArrowheads="1"/>
          </p:cNvSpPr>
          <p:nvPr/>
        </p:nvSpPr>
        <p:spPr bwMode="auto">
          <a:xfrm>
            <a:off x="396875" y="2962275"/>
            <a:ext cx="976313" cy="3683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Первоисточники, хрестоматии </a:t>
            </a:r>
          </a:p>
          <a:p>
            <a:pPr eaLnBrk="1" hangingPunct="1"/>
            <a:endParaRPr lang="ru-RU"/>
          </a:p>
        </p:txBody>
      </p:sp>
      <p:sp>
        <p:nvSpPr>
          <p:cNvPr id="8259" name="Text Box 67"/>
          <p:cNvSpPr txBox="1">
            <a:spLocks noChangeArrowheads="1"/>
          </p:cNvSpPr>
          <p:nvPr/>
        </p:nvSpPr>
        <p:spPr bwMode="auto">
          <a:xfrm>
            <a:off x="396875" y="3330575"/>
            <a:ext cx="976313" cy="31432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Книги для чтения</a:t>
            </a:r>
          </a:p>
          <a:p>
            <a:pPr eaLnBrk="1" hangingPunct="1"/>
            <a:endParaRPr lang="ru-RU"/>
          </a:p>
        </p:txBody>
      </p:sp>
      <p:sp>
        <p:nvSpPr>
          <p:cNvPr id="8260" name="Text Box 68"/>
          <p:cNvSpPr txBox="1">
            <a:spLocks noChangeArrowheads="1"/>
          </p:cNvSpPr>
          <p:nvPr/>
        </p:nvSpPr>
        <p:spPr bwMode="auto">
          <a:xfrm>
            <a:off x="395288" y="3614738"/>
            <a:ext cx="977900" cy="31908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Задачники, тесты</a:t>
            </a:r>
            <a:endParaRPr lang="ru-RU" sz="1100" b="1"/>
          </a:p>
          <a:p>
            <a:pPr eaLnBrk="1" hangingPunct="1"/>
            <a:endParaRPr lang="ru-RU" sz="1100"/>
          </a:p>
          <a:p>
            <a:pPr eaLnBrk="1" hangingPunct="1"/>
            <a:endParaRPr lang="ru-RU"/>
          </a:p>
        </p:txBody>
      </p:sp>
      <p:sp>
        <p:nvSpPr>
          <p:cNvPr id="8261" name="Text Box 69"/>
          <p:cNvSpPr txBox="1">
            <a:spLocks noChangeArrowheads="1"/>
          </p:cNvSpPr>
          <p:nvPr/>
        </p:nvSpPr>
        <p:spPr bwMode="auto">
          <a:xfrm>
            <a:off x="396875" y="3903663"/>
            <a:ext cx="976313" cy="2460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Словари</a:t>
            </a:r>
            <a:endParaRPr lang="ru-RU" sz="1100" b="1"/>
          </a:p>
          <a:p>
            <a:pPr eaLnBrk="1" hangingPunct="1"/>
            <a:endParaRPr lang="ru-RU"/>
          </a:p>
        </p:txBody>
      </p:sp>
      <p:sp>
        <p:nvSpPr>
          <p:cNvPr id="8262" name="Text Box 70"/>
          <p:cNvSpPr txBox="1">
            <a:spLocks noChangeArrowheads="1"/>
          </p:cNvSpPr>
          <p:nvPr/>
        </p:nvSpPr>
        <p:spPr bwMode="auto">
          <a:xfrm>
            <a:off x="396875" y="4156075"/>
            <a:ext cx="976313" cy="2444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Справочники</a:t>
            </a:r>
            <a:endParaRPr lang="ru-RU" sz="1100" b="1"/>
          </a:p>
          <a:p>
            <a:pPr eaLnBrk="1" hangingPunct="1"/>
            <a:endParaRPr lang="ru-RU"/>
          </a:p>
        </p:txBody>
      </p:sp>
      <p:sp>
        <p:nvSpPr>
          <p:cNvPr id="8263" name="Text Box 71"/>
          <p:cNvSpPr txBox="1">
            <a:spLocks noChangeArrowheads="1"/>
          </p:cNvSpPr>
          <p:nvPr/>
        </p:nvSpPr>
        <p:spPr bwMode="auto">
          <a:xfrm>
            <a:off x="396875" y="4406900"/>
            <a:ext cx="976313" cy="24606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Энциклопедии</a:t>
            </a:r>
            <a:endParaRPr lang="ru-RU" sz="1100" b="1"/>
          </a:p>
          <a:p>
            <a:pPr eaLnBrk="1" hangingPunct="1"/>
            <a:endParaRPr lang="ru-RU"/>
          </a:p>
        </p:txBody>
      </p:sp>
      <p:sp>
        <p:nvSpPr>
          <p:cNvPr id="8264" name="Text Box 72"/>
          <p:cNvSpPr txBox="1">
            <a:spLocks noChangeArrowheads="1"/>
          </p:cNvSpPr>
          <p:nvPr/>
        </p:nvSpPr>
        <p:spPr bwMode="auto">
          <a:xfrm>
            <a:off x="396875" y="4681538"/>
            <a:ext cx="976313" cy="3683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Периодические издания</a:t>
            </a:r>
          </a:p>
          <a:p>
            <a:pPr eaLnBrk="1" hangingPunct="1"/>
            <a:endParaRPr lang="ru-RU"/>
          </a:p>
        </p:txBody>
      </p:sp>
      <p:sp>
        <p:nvSpPr>
          <p:cNvPr id="8265" name="Text Box 73"/>
          <p:cNvSpPr txBox="1">
            <a:spLocks noChangeArrowheads="1"/>
          </p:cNvSpPr>
          <p:nvPr/>
        </p:nvSpPr>
        <p:spPr bwMode="auto">
          <a:xfrm>
            <a:off x="395288" y="6057900"/>
            <a:ext cx="976312" cy="6477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Программно и учебно</a:t>
            </a:r>
            <a:r>
              <a:rPr lang="ru-RU" sz="1100"/>
              <a:t> </a:t>
            </a:r>
            <a:r>
              <a:rPr lang="ru-RU" sz="800" b="1"/>
              <a:t>методические</a:t>
            </a:r>
            <a:r>
              <a:rPr lang="ru-RU" sz="1100"/>
              <a:t> </a:t>
            </a:r>
            <a:r>
              <a:rPr lang="ru-RU" sz="800" b="1"/>
              <a:t>материалы</a:t>
            </a:r>
            <a:endParaRPr lang="ru-RU"/>
          </a:p>
        </p:txBody>
      </p:sp>
      <p:sp>
        <p:nvSpPr>
          <p:cNvPr id="8266" name="Line 74"/>
          <p:cNvSpPr>
            <a:spLocks noChangeShapeType="1"/>
          </p:cNvSpPr>
          <p:nvPr/>
        </p:nvSpPr>
        <p:spPr bwMode="auto">
          <a:xfrm>
            <a:off x="287338" y="2111375"/>
            <a:ext cx="0" cy="393065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67" name="Line 75"/>
          <p:cNvSpPr>
            <a:spLocks noChangeShapeType="1"/>
          </p:cNvSpPr>
          <p:nvPr/>
        </p:nvSpPr>
        <p:spPr bwMode="auto">
          <a:xfrm>
            <a:off x="288925" y="5202238"/>
            <a:ext cx="10953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68" name="Line 76"/>
          <p:cNvSpPr>
            <a:spLocks noChangeShapeType="1"/>
          </p:cNvSpPr>
          <p:nvPr/>
        </p:nvSpPr>
        <p:spPr bwMode="auto">
          <a:xfrm>
            <a:off x="288925" y="5573713"/>
            <a:ext cx="10953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69" name="Line 77"/>
          <p:cNvSpPr>
            <a:spLocks noChangeShapeType="1"/>
          </p:cNvSpPr>
          <p:nvPr/>
        </p:nvSpPr>
        <p:spPr bwMode="auto">
          <a:xfrm>
            <a:off x="4765675" y="1614488"/>
            <a:ext cx="0" cy="1238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270" name="Text Box 78"/>
          <p:cNvSpPr txBox="1">
            <a:spLocks noChangeArrowheads="1"/>
          </p:cNvSpPr>
          <p:nvPr/>
        </p:nvSpPr>
        <p:spPr bwMode="auto">
          <a:xfrm>
            <a:off x="4197350" y="2668588"/>
            <a:ext cx="1049338" cy="3683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Звукозаписи выступлений</a:t>
            </a:r>
            <a:endParaRPr lang="ru-RU"/>
          </a:p>
        </p:txBody>
      </p:sp>
      <p:sp>
        <p:nvSpPr>
          <p:cNvPr id="8271" name="Text Box 79"/>
          <p:cNvSpPr txBox="1">
            <a:spLocks noChangeArrowheads="1"/>
          </p:cNvSpPr>
          <p:nvPr/>
        </p:nvSpPr>
        <p:spPr bwMode="auto">
          <a:xfrm>
            <a:off x="407988" y="1878013"/>
            <a:ext cx="1028700" cy="571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900" b="1"/>
              <a:t>ЦОР с</a:t>
            </a:r>
          </a:p>
          <a:p>
            <a:pPr eaLnBrk="1" hangingPunct="1"/>
            <a:r>
              <a:rPr lang="ru-RU" sz="900" b="1"/>
              <a:t>текстовой</a:t>
            </a:r>
          </a:p>
          <a:p>
            <a:pPr eaLnBrk="1" hangingPunct="1"/>
            <a:r>
              <a:rPr lang="ru-RU" sz="900" b="1"/>
              <a:t> информацией</a:t>
            </a:r>
            <a:endParaRPr lang="ru-RU"/>
          </a:p>
        </p:txBody>
      </p:sp>
      <p:sp>
        <p:nvSpPr>
          <p:cNvPr id="8272" name="Text Box 80"/>
          <p:cNvSpPr txBox="1">
            <a:spLocks noChangeArrowheads="1"/>
          </p:cNvSpPr>
          <p:nvPr/>
        </p:nvSpPr>
        <p:spPr bwMode="auto">
          <a:xfrm>
            <a:off x="1627188" y="1878013"/>
            <a:ext cx="1028700" cy="571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900" b="1"/>
              <a:t>ЦОР с </a:t>
            </a:r>
          </a:p>
          <a:p>
            <a:pPr eaLnBrk="1" hangingPunct="1"/>
            <a:r>
              <a:rPr lang="ru-RU" sz="900" b="1"/>
              <a:t>визуальной</a:t>
            </a:r>
          </a:p>
          <a:p>
            <a:pPr eaLnBrk="1" hangingPunct="1"/>
            <a:r>
              <a:rPr lang="ru-RU" sz="900" b="1"/>
              <a:t> информацией</a:t>
            </a:r>
          </a:p>
          <a:p>
            <a:pPr eaLnBrk="1" hangingPunct="1"/>
            <a:endParaRPr lang="ru-RU"/>
          </a:p>
        </p:txBody>
      </p:sp>
      <p:sp>
        <p:nvSpPr>
          <p:cNvPr id="8273" name="Text Box 81"/>
          <p:cNvSpPr txBox="1">
            <a:spLocks noChangeArrowheads="1"/>
          </p:cNvSpPr>
          <p:nvPr/>
        </p:nvSpPr>
        <p:spPr bwMode="auto">
          <a:xfrm>
            <a:off x="2770188" y="1878013"/>
            <a:ext cx="1257300" cy="571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900" b="1"/>
              <a:t>ЦОР с </a:t>
            </a:r>
          </a:p>
          <a:p>
            <a:pPr eaLnBrk="1" hangingPunct="1"/>
            <a:r>
              <a:rPr lang="ru-RU" sz="900" b="1"/>
              <a:t>комбинированной  информацией</a:t>
            </a:r>
            <a:endParaRPr lang="ru-RU"/>
          </a:p>
        </p:txBody>
      </p:sp>
      <p:sp>
        <p:nvSpPr>
          <p:cNvPr id="8274" name="Text Box 82"/>
          <p:cNvSpPr txBox="1">
            <a:spLocks noChangeArrowheads="1"/>
          </p:cNvSpPr>
          <p:nvPr/>
        </p:nvSpPr>
        <p:spPr bwMode="auto">
          <a:xfrm>
            <a:off x="4217988" y="1878013"/>
            <a:ext cx="1143000" cy="571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900" b="1"/>
              <a:t>ЦОР с</a:t>
            </a:r>
          </a:p>
          <a:p>
            <a:pPr eaLnBrk="1" hangingPunct="1"/>
            <a:r>
              <a:rPr lang="ru-RU" sz="900" b="1"/>
              <a:t> аудио</a:t>
            </a:r>
          </a:p>
          <a:p>
            <a:pPr eaLnBrk="1" hangingPunct="1"/>
            <a:r>
              <a:rPr lang="ru-RU" sz="900" b="1"/>
              <a:t> информацией</a:t>
            </a:r>
            <a:endParaRPr lang="ru-RU"/>
          </a:p>
        </p:txBody>
      </p:sp>
      <p:sp>
        <p:nvSpPr>
          <p:cNvPr id="8275" name="Text Box 83"/>
          <p:cNvSpPr txBox="1">
            <a:spLocks noChangeArrowheads="1"/>
          </p:cNvSpPr>
          <p:nvPr/>
        </p:nvSpPr>
        <p:spPr bwMode="auto">
          <a:xfrm>
            <a:off x="5513388" y="1878013"/>
            <a:ext cx="1028700" cy="571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900" b="1"/>
              <a:t>ЦОР с аудио и видео</a:t>
            </a:r>
          </a:p>
          <a:p>
            <a:pPr eaLnBrk="1" hangingPunct="1"/>
            <a:r>
              <a:rPr lang="ru-RU" sz="900" b="1"/>
              <a:t> информацией</a:t>
            </a:r>
            <a:endParaRPr lang="ru-RU"/>
          </a:p>
        </p:txBody>
      </p:sp>
      <p:sp>
        <p:nvSpPr>
          <p:cNvPr id="8276" name="Text Box 84"/>
          <p:cNvSpPr txBox="1">
            <a:spLocks noChangeArrowheads="1"/>
          </p:cNvSpPr>
          <p:nvPr/>
        </p:nvSpPr>
        <p:spPr bwMode="auto">
          <a:xfrm>
            <a:off x="6656388" y="1878013"/>
            <a:ext cx="1028700" cy="571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800" b="1"/>
              <a:t>Интерактивные модели</a:t>
            </a:r>
            <a:endParaRPr lang="ru-RU"/>
          </a:p>
        </p:txBody>
      </p:sp>
      <p:sp>
        <p:nvSpPr>
          <p:cNvPr id="8277" name="Text Box 85"/>
          <p:cNvSpPr txBox="1">
            <a:spLocks noChangeArrowheads="1"/>
          </p:cNvSpPr>
          <p:nvPr/>
        </p:nvSpPr>
        <p:spPr bwMode="auto">
          <a:xfrm>
            <a:off x="7875588" y="1878013"/>
            <a:ext cx="1028700" cy="571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900" b="1"/>
              <a:t>ЦОР</a:t>
            </a:r>
            <a:r>
              <a:rPr lang="ru-RU" sz="800" b="1"/>
              <a:t> со сложной структурой</a:t>
            </a:r>
            <a:endParaRPr lang="ru-RU"/>
          </a:p>
        </p:txBody>
      </p:sp>
      <p:sp>
        <p:nvSpPr>
          <p:cNvPr id="8278" name="Text Box 86"/>
          <p:cNvSpPr txBox="1">
            <a:spLocks noChangeArrowheads="1"/>
          </p:cNvSpPr>
          <p:nvPr/>
        </p:nvSpPr>
        <p:spPr bwMode="auto">
          <a:xfrm>
            <a:off x="407988" y="2487613"/>
            <a:ext cx="990600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Учебники, учебные пособия</a:t>
            </a:r>
          </a:p>
          <a:p>
            <a:pPr eaLnBrk="1" hangingPunct="1"/>
            <a:endParaRPr lang="ru-RU"/>
          </a:p>
        </p:txBody>
      </p:sp>
      <p:sp>
        <p:nvSpPr>
          <p:cNvPr id="8279" name="Text Box 87"/>
          <p:cNvSpPr txBox="1">
            <a:spLocks noChangeArrowheads="1"/>
          </p:cNvSpPr>
          <p:nvPr/>
        </p:nvSpPr>
        <p:spPr bwMode="auto">
          <a:xfrm>
            <a:off x="1627188" y="2640013"/>
            <a:ext cx="1028700" cy="12573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800" b="1"/>
              <a:t>Коллекции:</a:t>
            </a:r>
          </a:p>
          <a:p>
            <a:pPr eaLnBrk="1" hangingPunct="1"/>
            <a:r>
              <a:rPr lang="ru-RU" sz="800"/>
              <a:t>Иллюстрации</a:t>
            </a:r>
          </a:p>
          <a:p>
            <a:pPr eaLnBrk="1" hangingPunct="1"/>
            <a:r>
              <a:rPr lang="ru-RU" sz="800"/>
              <a:t>Фотографии</a:t>
            </a:r>
          </a:p>
          <a:p>
            <a:pPr eaLnBrk="1" hangingPunct="1"/>
            <a:r>
              <a:rPr lang="ru-RU" sz="800"/>
              <a:t>Портреты</a:t>
            </a:r>
          </a:p>
          <a:p>
            <a:pPr eaLnBrk="1" hangingPunct="1"/>
            <a:r>
              <a:rPr lang="ru-RU" sz="800"/>
              <a:t>Видеофрагменты процессов и явлений</a:t>
            </a:r>
          </a:p>
          <a:p>
            <a:pPr eaLnBrk="1" hangingPunct="1"/>
            <a:r>
              <a:rPr lang="ru-RU" sz="800"/>
              <a:t>Демонстрации опытов</a:t>
            </a:r>
          </a:p>
          <a:p>
            <a:pPr eaLnBrk="1" hangingPunct="1"/>
            <a:r>
              <a:rPr lang="ru-RU" sz="800"/>
              <a:t>Видеоэкскурсии </a:t>
            </a:r>
            <a:endParaRPr lang="ru-RU"/>
          </a:p>
        </p:txBody>
      </p:sp>
      <p:sp>
        <p:nvSpPr>
          <p:cNvPr id="8280" name="Text Box 88"/>
          <p:cNvSpPr txBox="1">
            <a:spLocks noChangeArrowheads="1"/>
          </p:cNvSpPr>
          <p:nvPr/>
        </p:nvSpPr>
        <p:spPr bwMode="auto">
          <a:xfrm>
            <a:off x="1627188" y="4011613"/>
            <a:ext cx="1028700" cy="1143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700" b="1"/>
              <a:t>Модели:</a:t>
            </a:r>
          </a:p>
          <a:p>
            <a:pPr eaLnBrk="1" hangingPunct="1"/>
            <a:r>
              <a:rPr lang="ru-RU" sz="700"/>
              <a:t>2-3 –х мерные статические и динамические;</a:t>
            </a:r>
          </a:p>
          <a:p>
            <a:pPr eaLnBrk="1" hangingPunct="1"/>
            <a:r>
              <a:rPr lang="ru-RU" sz="700"/>
              <a:t>Объекты виртуальной реальности</a:t>
            </a:r>
          </a:p>
          <a:p>
            <a:pPr eaLnBrk="1" hangingPunct="1"/>
            <a:r>
              <a:rPr lang="ru-RU" sz="700"/>
              <a:t>Интерактивные модели</a:t>
            </a:r>
            <a:endParaRPr lang="ru-RU"/>
          </a:p>
        </p:txBody>
      </p:sp>
      <p:sp>
        <p:nvSpPr>
          <p:cNvPr id="8281" name="Text Box 89"/>
          <p:cNvSpPr txBox="1">
            <a:spLocks noChangeArrowheads="1"/>
          </p:cNvSpPr>
          <p:nvPr/>
        </p:nvSpPr>
        <p:spPr bwMode="auto">
          <a:xfrm>
            <a:off x="1627188" y="5307013"/>
            <a:ext cx="990600" cy="685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Символьные объекты:</a:t>
            </a:r>
          </a:p>
          <a:p>
            <a:pPr algn="ctr" eaLnBrk="1" hangingPunct="1"/>
            <a:r>
              <a:rPr lang="ru-RU" sz="800"/>
              <a:t>Схемы, Диаграммы,</a:t>
            </a:r>
          </a:p>
          <a:p>
            <a:pPr algn="ctr" eaLnBrk="1" hangingPunct="1"/>
            <a:r>
              <a:rPr lang="ru-RU" sz="800"/>
              <a:t>Формулы</a:t>
            </a:r>
          </a:p>
          <a:p>
            <a:pPr eaLnBrk="1" hangingPunct="1"/>
            <a:endParaRPr lang="ru-RU" sz="800"/>
          </a:p>
          <a:p>
            <a:pPr eaLnBrk="1" hangingPunct="1"/>
            <a:endParaRPr lang="ru-RU"/>
          </a:p>
        </p:txBody>
      </p:sp>
      <p:sp>
        <p:nvSpPr>
          <p:cNvPr id="8282" name="Text Box 90"/>
          <p:cNvSpPr txBox="1">
            <a:spLocks noChangeArrowheads="1"/>
          </p:cNvSpPr>
          <p:nvPr/>
        </p:nvSpPr>
        <p:spPr bwMode="auto">
          <a:xfrm>
            <a:off x="1627188" y="6069013"/>
            <a:ext cx="990600" cy="685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Карты  для предметных областей</a:t>
            </a:r>
          </a:p>
          <a:p>
            <a:pPr eaLnBrk="1" hangingPunct="1"/>
            <a:endParaRPr lang="ru-RU"/>
          </a:p>
        </p:txBody>
      </p:sp>
      <p:sp>
        <p:nvSpPr>
          <p:cNvPr id="8283" name="Text Box 91"/>
          <p:cNvSpPr txBox="1">
            <a:spLocks noChangeArrowheads="1"/>
          </p:cNvSpPr>
          <p:nvPr/>
        </p:nvSpPr>
        <p:spPr bwMode="auto">
          <a:xfrm>
            <a:off x="2922588" y="2640013"/>
            <a:ext cx="1028700" cy="2286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Учебники</a:t>
            </a:r>
          </a:p>
          <a:p>
            <a:pPr eaLnBrk="1" hangingPunct="1"/>
            <a:endParaRPr lang="ru-RU"/>
          </a:p>
        </p:txBody>
      </p:sp>
      <p:sp>
        <p:nvSpPr>
          <p:cNvPr id="8284" name="Text Box 92"/>
          <p:cNvSpPr txBox="1">
            <a:spLocks noChangeArrowheads="1"/>
          </p:cNvSpPr>
          <p:nvPr/>
        </p:nvSpPr>
        <p:spPr bwMode="auto">
          <a:xfrm>
            <a:off x="2922588" y="2944813"/>
            <a:ext cx="1028700" cy="304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Учебные  пособия</a:t>
            </a:r>
          </a:p>
          <a:p>
            <a:pPr eaLnBrk="1" hangingPunct="1"/>
            <a:endParaRPr lang="ru-RU"/>
          </a:p>
        </p:txBody>
      </p:sp>
      <p:sp>
        <p:nvSpPr>
          <p:cNvPr id="8285" name="Text Box 93"/>
          <p:cNvSpPr txBox="1">
            <a:spLocks noChangeArrowheads="1"/>
          </p:cNvSpPr>
          <p:nvPr/>
        </p:nvSpPr>
        <p:spPr bwMode="auto">
          <a:xfrm>
            <a:off x="2922588" y="3325813"/>
            <a:ext cx="1028700" cy="38893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Первоисточники, хрестоматии </a:t>
            </a:r>
          </a:p>
          <a:p>
            <a:pPr eaLnBrk="1" hangingPunct="1"/>
            <a:endParaRPr lang="ru-RU"/>
          </a:p>
        </p:txBody>
      </p:sp>
      <p:sp>
        <p:nvSpPr>
          <p:cNvPr id="8286" name="Text Box 94"/>
          <p:cNvSpPr txBox="1">
            <a:spLocks noChangeArrowheads="1"/>
          </p:cNvSpPr>
          <p:nvPr/>
        </p:nvSpPr>
        <p:spPr bwMode="auto">
          <a:xfrm>
            <a:off x="2846388" y="3783013"/>
            <a:ext cx="1143000" cy="304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Книги для чтения</a:t>
            </a:r>
          </a:p>
          <a:p>
            <a:pPr eaLnBrk="1" hangingPunct="1"/>
            <a:endParaRPr lang="ru-RU"/>
          </a:p>
        </p:txBody>
      </p:sp>
      <p:sp>
        <p:nvSpPr>
          <p:cNvPr id="8287" name="Text Box 95"/>
          <p:cNvSpPr txBox="1">
            <a:spLocks noChangeArrowheads="1"/>
          </p:cNvSpPr>
          <p:nvPr/>
        </p:nvSpPr>
        <p:spPr bwMode="auto">
          <a:xfrm>
            <a:off x="4217988" y="3097213"/>
            <a:ext cx="1104900" cy="571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Звукозаписи музыкальных произведений</a:t>
            </a:r>
            <a:endParaRPr lang="ru-RU"/>
          </a:p>
        </p:txBody>
      </p:sp>
      <p:sp>
        <p:nvSpPr>
          <p:cNvPr id="8288" name="Text Box 96"/>
          <p:cNvSpPr txBox="1">
            <a:spLocks noChangeArrowheads="1"/>
          </p:cNvSpPr>
          <p:nvPr/>
        </p:nvSpPr>
        <p:spPr bwMode="auto">
          <a:xfrm>
            <a:off x="4217988" y="3783013"/>
            <a:ext cx="1104900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Звукозаписи живой</a:t>
            </a:r>
            <a:r>
              <a:rPr lang="ru-RU" sz="1100"/>
              <a:t> </a:t>
            </a:r>
            <a:r>
              <a:rPr lang="ru-RU" sz="800" b="1"/>
              <a:t>природы</a:t>
            </a:r>
            <a:endParaRPr lang="ru-RU"/>
          </a:p>
        </p:txBody>
      </p:sp>
      <p:sp>
        <p:nvSpPr>
          <p:cNvPr id="8289" name="Text Box 97"/>
          <p:cNvSpPr txBox="1">
            <a:spLocks noChangeArrowheads="1"/>
          </p:cNvSpPr>
          <p:nvPr/>
        </p:nvSpPr>
        <p:spPr bwMode="auto">
          <a:xfrm>
            <a:off x="4217988" y="4392613"/>
            <a:ext cx="1066800" cy="571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Звукозаписи неживой</a:t>
            </a:r>
            <a:r>
              <a:rPr lang="ru-RU" sz="1100"/>
              <a:t> </a:t>
            </a:r>
            <a:r>
              <a:rPr lang="ru-RU" sz="800" b="1"/>
              <a:t>природы</a:t>
            </a:r>
            <a:endParaRPr lang="ru-RU"/>
          </a:p>
        </p:txBody>
      </p:sp>
      <p:sp>
        <p:nvSpPr>
          <p:cNvPr id="8290" name="Text Box 98"/>
          <p:cNvSpPr txBox="1">
            <a:spLocks noChangeArrowheads="1"/>
          </p:cNvSpPr>
          <p:nvPr/>
        </p:nvSpPr>
        <p:spPr bwMode="auto">
          <a:xfrm>
            <a:off x="4217988" y="5154613"/>
            <a:ext cx="1069975" cy="571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Синхронизированные аудио объекты</a:t>
            </a:r>
            <a:endParaRPr lang="ru-RU"/>
          </a:p>
        </p:txBody>
      </p:sp>
      <p:sp>
        <p:nvSpPr>
          <p:cNvPr id="8291" name="Text Box 99"/>
          <p:cNvSpPr txBox="1">
            <a:spLocks noChangeArrowheads="1"/>
          </p:cNvSpPr>
          <p:nvPr/>
        </p:nvSpPr>
        <p:spPr bwMode="auto">
          <a:xfrm>
            <a:off x="5513388" y="2640013"/>
            <a:ext cx="1028700" cy="685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Аудио -видео объекты живой и неживой природы</a:t>
            </a:r>
            <a:endParaRPr lang="ru-RU"/>
          </a:p>
        </p:txBody>
      </p:sp>
      <p:sp>
        <p:nvSpPr>
          <p:cNvPr id="8292" name="Text Box 100"/>
          <p:cNvSpPr txBox="1">
            <a:spLocks noChangeArrowheads="1"/>
          </p:cNvSpPr>
          <p:nvPr/>
        </p:nvSpPr>
        <p:spPr bwMode="auto">
          <a:xfrm>
            <a:off x="6656388" y="2640013"/>
            <a:ext cx="1028700" cy="571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Предметные лабораторные</a:t>
            </a:r>
            <a:r>
              <a:rPr lang="ru-RU" sz="1100" b="1"/>
              <a:t> </a:t>
            </a:r>
            <a:r>
              <a:rPr lang="ru-RU" sz="800" b="1"/>
              <a:t>практикумы</a:t>
            </a:r>
            <a:endParaRPr lang="ru-RU"/>
          </a:p>
        </p:txBody>
      </p:sp>
      <p:sp>
        <p:nvSpPr>
          <p:cNvPr id="8293" name="Text Box 101"/>
          <p:cNvSpPr txBox="1">
            <a:spLocks noChangeArrowheads="1"/>
          </p:cNvSpPr>
          <p:nvPr/>
        </p:nvSpPr>
        <p:spPr bwMode="auto">
          <a:xfrm>
            <a:off x="6656388" y="3325813"/>
            <a:ext cx="1028700" cy="571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Предметные виртуальные</a:t>
            </a:r>
            <a:r>
              <a:rPr lang="ru-RU" sz="1100"/>
              <a:t> </a:t>
            </a:r>
            <a:r>
              <a:rPr lang="ru-RU" sz="800" b="1"/>
              <a:t>лаборатории</a:t>
            </a:r>
            <a:endParaRPr lang="ru-RU"/>
          </a:p>
        </p:txBody>
      </p:sp>
      <p:sp>
        <p:nvSpPr>
          <p:cNvPr id="8294" name="Text Box 102"/>
          <p:cNvSpPr txBox="1">
            <a:spLocks noChangeArrowheads="1"/>
          </p:cNvSpPr>
          <p:nvPr/>
        </p:nvSpPr>
        <p:spPr bwMode="auto">
          <a:xfrm>
            <a:off x="7875588" y="2640013"/>
            <a:ext cx="1028700" cy="2286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Учебники</a:t>
            </a:r>
          </a:p>
          <a:p>
            <a:pPr eaLnBrk="1" hangingPunct="1"/>
            <a:endParaRPr lang="ru-RU"/>
          </a:p>
        </p:txBody>
      </p:sp>
      <p:sp>
        <p:nvSpPr>
          <p:cNvPr id="8295" name="Text Box 103"/>
          <p:cNvSpPr txBox="1">
            <a:spLocks noChangeArrowheads="1"/>
          </p:cNvSpPr>
          <p:nvPr/>
        </p:nvSpPr>
        <p:spPr bwMode="auto">
          <a:xfrm>
            <a:off x="7875588" y="2944813"/>
            <a:ext cx="1028700" cy="304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Учебные  пособия</a:t>
            </a:r>
          </a:p>
          <a:p>
            <a:pPr eaLnBrk="1" hangingPunct="1"/>
            <a:endParaRPr lang="ru-RU"/>
          </a:p>
        </p:txBody>
      </p:sp>
      <p:sp>
        <p:nvSpPr>
          <p:cNvPr id="8296" name="Text Box 104"/>
          <p:cNvSpPr txBox="1">
            <a:spLocks noChangeArrowheads="1"/>
          </p:cNvSpPr>
          <p:nvPr/>
        </p:nvSpPr>
        <p:spPr bwMode="auto">
          <a:xfrm>
            <a:off x="7875588" y="3402013"/>
            <a:ext cx="1028700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Первоисточники, хрестоматии </a:t>
            </a:r>
          </a:p>
          <a:p>
            <a:pPr eaLnBrk="1" hangingPunct="1"/>
            <a:endParaRPr lang="ru-RU"/>
          </a:p>
        </p:txBody>
      </p:sp>
      <p:sp>
        <p:nvSpPr>
          <p:cNvPr id="8297" name="Text Box 105"/>
          <p:cNvSpPr txBox="1">
            <a:spLocks noChangeArrowheads="1"/>
          </p:cNvSpPr>
          <p:nvPr/>
        </p:nvSpPr>
        <p:spPr bwMode="auto">
          <a:xfrm>
            <a:off x="7875588" y="3859213"/>
            <a:ext cx="1028700" cy="2286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Энциклопедии</a:t>
            </a:r>
            <a:endParaRPr lang="ru-RU" sz="1100" b="1"/>
          </a:p>
          <a:p>
            <a:pPr eaLnBrk="1" hangingPunct="1"/>
            <a:endParaRPr lang="ru-RU"/>
          </a:p>
        </p:txBody>
      </p:sp>
      <p:sp>
        <p:nvSpPr>
          <p:cNvPr id="8298" name="Text Box 106"/>
          <p:cNvSpPr txBox="1">
            <a:spLocks noChangeArrowheads="1"/>
          </p:cNvSpPr>
          <p:nvPr/>
        </p:nvSpPr>
        <p:spPr bwMode="auto">
          <a:xfrm>
            <a:off x="2955925" y="-39688"/>
            <a:ext cx="47402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8299" name="Rectangle 107"/>
          <p:cNvSpPr>
            <a:spLocks noChangeArrowheads="1"/>
          </p:cNvSpPr>
          <p:nvPr/>
        </p:nvSpPr>
        <p:spPr bwMode="auto">
          <a:xfrm>
            <a:off x="611188" y="200025"/>
            <a:ext cx="7921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2400" b="1" i="1"/>
              <a:t>Классификация по типу информации</a:t>
            </a:r>
          </a:p>
        </p:txBody>
      </p:sp>
      <p:sp>
        <p:nvSpPr>
          <p:cNvPr id="8300" name="Text Box 108"/>
          <p:cNvSpPr txBox="1">
            <a:spLocks noChangeArrowheads="1"/>
          </p:cNvSpPr>
          <p:nvPr/>
        </p:nvSpPr>
        <p:spPr bwMode="auto">
          <a:xfrm>
            <a:off x="2519363" y="981075"/>
            <a:ext cx="4492625" cy="623888"/>
          </a:xfrm>
          <a:prstGeom prst="rect">
            <a:avLst/>
          </a:prstGeom>
          <a:solidFill>
            <a:srgbClr val="FFFFFF">
              <a:alpha val="76077"/>
            </a:srgb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 anchorCtr="1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b="1">
                <a:cs typeface="Arial" charset="0"/>
              </a:rPr>
              <a:t>Цифровые образовательные ресурсы</a:t>
            </a:r>
          </a:p>
        </p:txBody>
      </p:sp>
    </p:spTree>
    <p:extLst>
      <p:ext uri="{BB962C8B-B14F-4D97-AF65-F5344CB8AC3E}">
        <p14:creationId xmlns:p14="http://schemas.microsoft.com/office/powerpoint/2010/main" val="100509503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E686ED-8BF9-4E54-8B87-F4385F6A4FC1}" type="slidenum">
              <a:rPr lang="ru-RU" altLang="en-US"/>
              <a:pPr>
                <a:defRPr/>
              </a:pPr>
              <a:t>11</a:t>
            </a:fld>
            <a:endParaRPr lang="ru-RU" altLang="en-US"/>
          </a:p>
        </p:txBody>
      </p:sp>
      <p:sp>
        <p:nvSpPr>
          <p:cNvPr id="9219" name="Text Box 2"/>
          <p:cNvSpPr txBox="1">
            <a:spLocks noChangeArrowheads="1"/>
          </p:cNvSpPr>
          <p:nvPr/>
        </p:nvSpPr>
        <p:spPr bwMode="auto">
          <a:xfrm>
            <a:off x="1219200" y="1633538"/>
            <a:ext cx="7086600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100" b="1"/>
              <a:t>СРЕДСТВА ОБУЧЕНИЯ</a:t>
            </a:r>
            <a:endParaRPr lang="ru-RU"/>
          </a:p>
        </p:txBody>
      </p:sp>
      <p:sp>
        <p:nvSpPr>
          <p:cNvPr id="9220" name="Text Box 3"/>
          <p:cNvSpPr txBox="1">
            <a:spLocks noChangeArrowheads="1"/>
          </p:cNvSpPr>
          <p:nvPr/>
        </p:nvSpPr>
        <p:spPr bwMode="auto">
          <a:xfrm>
            <a:off x="609600" y="2395538"/>
            <a:ext cx="1600200" cy="3746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100" b="1"/>
              <a:t>мотивации</a:t>
            </a:r>
            <a:endParaRPr lang="ru-RU"/>
          </a:p>
        </p:txBody>
      </p:sp>
      <p:sp>
        <p:nvSpPr>
          <p:cNvPr id="9221" name="Text Box 4"/>
          <p:cNvSpPr txBox="1">
            <a:spLocks noChangeArrowheads="1"/>
          </p:cNvSpPr>
          <p:nvPr/>
        </p:nvSpPr>
        <p:spPr bwMode="auto">
          <a:xfrm>
            <a:off x="228600" y="3462338"/>
            <a:ext cx="914400" cy="2286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800"/>
              <a:t>Прямой связи</a:t>
            </a:r>
            <a:endParaRPr lang="ru-RU"/>
          </a:p>
        </p:txBody>
      </p:sp>
      <p:sp>
        <p:nvSpPr>
          <p:cNvPr id="9222" name="Text Box 5"/>
          <p:cNvSpPr txBox="1">
            <a:spLocks noChangeArrowheads="1"/>
          </p:cNvSpPr>
          <p:nvPr/>
        </p:nvSpPr>
        <p:spPr bwMode="auto">
          <a:xfrm>
            <a:off x="228600" y="4986338"/>
            <a:ext cx="990600" cy="2286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800"/>
              <a:t>Обратной связи</a:t>
            </a:r>
            <a:endParaRPr lang="ru-RU"/>
          </a:p>
        </p:txBody>
      </p:sp>
      <p:sp>
        <p:nvSpPr>
          <p:cNvPr id="9223" name="Text Box 6"/>
          <p:cNvSpPr txBox="1">
            <a:spLocks noChangeArrowheads="1"/>
          </p:cNvSpPr>
          <p:nvPr/>
        </p:nvSpPr>
        <p:spPr bwMode="auto">
          <a:xfrm>
            <a:off x="228600" y="5900738"/>
            <a:ext cx="1066800" cy="5334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800"/>
              <a:t>Анализа, оценки</a:t>
            </a:r>
            <a:r>
              <a:rPr lang="ru-RU" sz="1300"/>
              <a:t> </a:t>
            </a:r>
          </a:p>
          <a:p>
            <a:pPr eaLnBrk="1" hangingPunct="1"/>
            <a:r>
              <a:rPr lang="ru-RU" sz="800"/>
              <a:t>и принятия </a:t>
            </a:r>
          </a:p>
          <a:p>
            <a:pPr eaLnBrk="1" hangingPunct="1"/>
            <a:r>
              <a:rPr lang="ru-RU" sz="800"/>
              <a:t>решения</a:t>
            </a:r>
            <a:endParaRPr lang="ru-RU"/>
          </a:p>
        </p:txBody>
      </p:sp>
      <p:sp>
        <p:nvSpPr>
          <p:cNvPr id="9224" name="Text Box 7"/>
          <p:cNvSpPr txBox="1">
            <a:spLocks noChangeArrowheads="1"/>
          </p:cNvSpPr>
          <p:nvPr/>
        </p:nvSpPr>
        <p:spPr bwMode="auto">
          <a:xfrm>
            <a:off x="1447800" y="3005138"/>
            <a:ext cx="1485900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Периодические  издания</a:t>
            </a:r>
            <a:endParaRPr lang="ru-RU"/>
          </a:p>
        </p:txBody>
      </p:sp>
      <p:sp>
        <p:nvSpPr>
          <p:cNvPr id="9225" name="Text Box 8"/>
          <p:cNvSpPr txBox="1">
            <a:spLocks noChangeArrowheads="1"/>
          </p:cNvSpPr>
          <p:nvPr/>
        </p:nvSpPr>
        <p:spPr bwMode="auto">
          <a:xfrm>
            <a:off x="1447800" y="3309938"/>
            <a:ext cx="1485900" cy="381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ЦОР с аудио</a:t>
            </a:r>
            <a:r>
              <a:rPr lang="ru-RU" sz="1100" b="1"/>
              <a:t>  </a:t>
            </a:r>
            <a:r>
              <a:rPr lang="ru-RU" sz="800" b="1"/>
              <a:t>информацией</a:t>
            </a:r>
            <a:endParaRPr lang="ru-RU"/>
          </a:p>
        </p:txBody>
      </p:sp>
      <p:sp>
        <p:nvSpPr>
          <p:cNvPr id="9226" name="Text Box 9"/>
          <p:cNvSpPr txBox="1">
            <a:spLocks noChangeArrowheads="1"/>
          </p:cNvSpPr>
          <p:nvPr/>
        </p:nvSpPr>
        <p:spPr bwMode="auto">
          <a:xfrm>
            <a:off x="1447800" y="3690938"/>
            <a:ext cx="1485900" cy="2286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Символьные</a:t>
            </a:r>
            <a:r>
              <a:rPr lang="ru-RU" sz="1100" b="1"/>
              <a:t> </a:t>
            </a:r>
            <a:r>
              <a:rPr lang="ru-RU" sz="800" b="1"/>
              <a:t>объекты</a:t>
            </a:r>
            <a:endParaRPr lang="ru-RU"/>
          </a:p>
        </p:txBody>
      </p:sp>
      <p:sp>
        <p:nvSpPr>
          <p:cNvPr id="9227" name="Text Box 10"/>
          <p:cNvSpPr txBox="1">
            <a:spLocks noChangeArrowheads="1"/>
          </p:cNvSpPr>
          <p:nvPr/>
        </p:nvSpPr>
        <p:spPr bwMode="auto">
          <a:xfrm>
            <a:off x="1447800" y="3919538"/>
            <a:ext cx="1485900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ЦОР с аудио и визуальной </a:t>
            </a:r>
            <a:r>
              <a:rPr lang="ru-RU" sz="1100" b="1"/>
              <a:t> </a:t>
            </a:r>
            <a:r>
              <a:rPr lang="ru-RU" sz="800" b="1"/>
              <a:t>информацией</a:t>
            </a:r>
            <a:endParaRPr lang="ru-RU"/>
          </a:p>
        </p:txBody>
      </p:sp>
      <p:sp>
        <p:nvSpPr>
          <p:cNvPr id="9228" name="Text Box 11"/>
          <p:cNvSpPr txBox="1">
            <a:spLocks noChangeArrowheads="1"/>
          </p:cNvSpPr>
          <p:nvPr/>
        </p:nvSpPr>
        <p:spPr bwMode="auto">
          <a:xfrm>
            <a:off x="1447800" y="4376738"/>
            <a:ext cx="1485900" cy="2286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Числовые данные</a:t>
            </a:r>
            <a:endParaRPr lang="ru-RU"/>
          </a:p>
        </p:txBody>
      </p:sp>
      <p:sp>
        <p:nvSpPr>
          <p:cNvPr id="9229" name="Text Box 12"/>
          <p:cNvSpPr txBox="1">
            <a:spLocks noChangeArrowheads="1"/>
          </p:cNvSpPr>
          <p:nvPr/>
        </p:nvSpPr>
        <p:spPr bwMode="auto">
          <a:xfrm>
            <a:off x="1447800" y="4833938"/>
            <a:ext cx="1485900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18900000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ЦОР с </a:t>
            </a:r>
          </a:p>
          <a:p>
            <a:pPr algn="ctr" eaLnBrk="1" hangingPunct="1"/>
            <a:r>
              <a:rPr lang="ru-RU" sz="800" b="1"/>
              <a:t>визуальной</a:t>
            </a:r>
          </a:p>
          <a:p>
            <a:pPr algn="ctr" eaLnBrk="1" hangingPunct="1"/>
            <a:r>
              <a:rPr lang="ru-RU" sz="800" b="1"/>
              <a:t> информацией</a:t>
            </a:r>
          </a:p>
          <a:p>
            <a:pPr eaLnBrk="1" hangingPunct="1"/>
            <a:endParaRPr lang="ru-RU"/>
          </a:p>
        </p:txBody>
      </p:sp>
      <p:sp>
        <p:nvSpPr>
          <p:cNvPr id="9230" name="Text Box 13"/>
          <p:cNvSpPr txBox="1">
            <a:spLocks noChangeArrowheads="1"/>
          </p:cNvSpPr>
          <p:nvPr/>
        </p:nvSpPr>
        <p:spPr bwMode="auto">
          <a:xfrm>
            <a:off x="1447800" y="5900738"/>
            <a:ext cx="1485900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900" b="1"/>
              <a:t>Тесты,</a:t>
            </a:r>
          </a:p>
          <a:p>
            <a:pPr algn="ctr" eaLnBrk="1" hangingPunct="1"/>
            <a:r>
              <a:rPr lang="ru-RU" sz="900" b="1"/>
              <a:t>тестовые задания</a:t>
            </a:r>
            <a:endParaRPr lang="ru-RU"/>
          </a:p>
        </p:txBody>
      </p:sp>
      <p:sp>
        <p:nvSpPr>
          <p:cNvPr id="9231" name="Text Box 14"/>
          <p:cNvSpPr txBox="1">
            <a:spLocks noChangeArrowheads="1"/>
          </p:cNvSpPr>
          <p:nvPr/>
        </p:nvSpPr>
        <p:spPr bwMode="auto">
          <a:xfrm>
            <a:off x="3200400" y="2395538"/>
            <a:ext cx="1600200" cy="381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100" b="1"/>
              <a:t>объяснения</a:t>
            </a:r>
            <a:endParaRPr lang="ru-RU"/>
          </a:p>
        </p:txBody>
      </p:sp>
      <p:sp>
        <p:nvSpPr>
          <p:cNvPr id="9232" name="Text Box 15"/>
          <p:cNvSpPr txBox="1">
            <a:spLocks noChangeArrowheads="1"/>
          </p:cNvSpPr>
          <p:nvPr/>
        </p:nvSpPr>
        <p:spPr bwMode="auto">
          <a:xfrm>
            <a:off x="3124200" y="2928938"/>
            <a:ext cx="1143000" cy="5334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800"/>
              <a:t>Профессиональной деятельности</a:t>
            </a:r>
            <a:r>
              <a:rPr lang="ru-RU" sz="1100"/>
              <a:t> </a:t>
            </a:r>
            <a:r>
              <a:rPr lang="ru-RU" sz="800"/>
              <a:t>учителя</a:t>
            </a:r>
            <a:endParaRPr lang="ru-RU"/>
          </a:p>
        </p:txBody>
      </p:sp>
      <p:sp>
        <p:nvSpPr>
          <p:cNvPr id="9233" name="Text Box 16"/>
          <p:cNvSpPr txBox="1">
            <a:spLocks noChangeArrowheads="1"/>
          </p:cNvSpPr>
          <p:nvPr/>
        </p:nvSpPr>
        <p:spPr bwMode="auto">
          <a:xfrm>
            <a:off x="4419600" y="2928938"/>
            <a:ext cx="800100" cy="5334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800"/>
              <a:t>Учебной деятельности</a:t>
            </a:r>
            <a:r>
              <a:rPr lang="ru-RU" sz="1100"/>
              <a:t> </a:t>
            </a:r>
            <a:r>
              <a:rPr lang="ru-RU" sz="800"/>
              <a:t>ученика</a:t>
            </a:r>
            <a:endParaRPr lang="ru-RU"/>
          </a:p>
        </p:txBody>
      </p:sp>
      <p:sp>
        <p:nvSpPr>
          <p:cNvPr id="9234" name="Text Box 17"/>
          <p:cNvSpPr txBox="1">
            <a:spLocks noChangeArrowheads="1"/>
          </p:cNvSpPr>
          <p:nvPr/>
        </p:nvSpPr>
        <p:spPr bwMode="auto">
          <a:xfrm>
            <a:off x="3124200" y="3690938"/>
            <a:ext cx="1066800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800" b="1"/>
              <a:t>Методические</a:t>
            </a:r>
            <a:r>
              <a:rPr lang="ru-RU" sz="1100" b="1"/>
              <a:t> </a:t>
            </a:r>
            <a:r>
              <a:rPr lang="ru-RU" sz="800" b="1"/>
              <a:t>разработки</a:t>
            </a:r>
            <a:endParaRPr lang="ru-RU"/>
          </a:p>
        </p:txBody>
      </p:sp>
      <p:sp>
        <p:nvSpPr>
          <p:cNvPr id="9235" name="Text Box 18"/>
          <p:cNvSpPr txBox="1">
            <a:spLocks noChangeArrowheads="1"/>
          </p:cNvSpPr>
          <p:nvPr/>
        </p:nvSpPr>
        <p:spPr bwMode="auto">
          <a:xfrm>
            <a:off x="4419600" y="3690938"/>
            <a:ext cx="685800" cy="304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000" b="1"/>
              <a:t>ЦОР</a:t>
            </a:r>
          </a:p>
          <a:p>
            <a:pPr algn="ctr" eaLnBrk="1" hangingPunct="1"/>
            <a:endParaRPr lang="ru-RU"/>
          </a:p>
        </p:txBody>
      </p:sp>
      <p:sp>
        <p:nvSpPr>
          <p:cNvPr id="9236" name="Text Box 19"/>
          <p:cNvSpPr txBox="1">
            <a:spLocks noChangeArrowheads="1"/>
          </p:cNvSpPr>
          <p:nvPr/>
        </p:nvSpPr>
        <p:spPr bwMode="auto">
          <a:xfrm>
            <a:off x="5562600" y="2395538"/>
            <a:ext cx="1600200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100" b="1"/>
              <a:t>отработки</a:t>
            </a:r>
            <a:endParaRPr lang="ru-RU"/>
          </a:p>
        </p:txBody>
      </p:sp>
      <p:sp>
        <p:nvSpPr>
          <p:cNvPr id="9237" name="Text Box 20"/>
          <p:cNvSpPr txBox="1">
            <a:spLocks noChangeArrowheads="1"/>
          </p:cNvSpPr>
          <p:nvPr/>
        </p:nvSpPr>
        <p:spPr bwMode="auto">
          <a:xfrm>
            <a:off x="7620000" y="2395538"/>
            <a:ext cx="1371600" cy="381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100" b="1"/>
              <a:t>контроля</a:t>
            </a:r>
            <a:endParaRPr lang="ru-RU"/>
          </a:p>
        </p:txBody>
      </p:sp>
      <p:sp>
        <p:nvSpPr>
          <p:cNvPr id="9238" name="Text Box 21"/>
          <p:cNvSpPr txBox="1">
            <a:spLocks noChangeArrowheads="1"/>
          </p:cNvSpPr>
          <p:nvPr/>
        </p:nvSpPr>
        <p:spPr bwMode="auto">
          <a:xfrm>
            <a:off x="7772400" y="2928938"/>
            <a:ext cx="1143000" cy="6096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100" b="1"/>
              <a:t>Тесты, тестовые задания</a:t>
            </a:r>
            <a:endParaRPr lang="ru-RU"/>
          </a:p>
        </p:txBody>
      </p:sp>
      <p:sp>
        <p:nvSpPr>
          <p:cNvPr id="9239" name="Text Box 22"/>
          <p:cNvSpPr txBox="1">
            <a:spLocks noChangeArrowheads="1"/>
          </p:cNvSpPr>
          <p:nvPr/>
        </p:nvSpPr>
        <p:spPr bwMode="auto">
          <a:xfrm>
            <a:off x="5410200" y="3309938"/>
            <a:ext cx="914400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800"/>
              <a:t>Средства заучивания</a:t>
            </a:r>
            <a:endParaRPr lang="ru-RU"/>
          </a:p>
        </p:txBody>
      </p:sp>
      <p:sp>
        <p:nvSpPr>
          <p:cNvPr id="9240" name="Text Box 23"/>
          <p:cNvSpPr txBox="1">
            <a:spLocks noChangeArrowheads="1"/>
          </p:cNvSpPr>
          <p:nvPr/>
        </p:nvSpPr>
        <p:spPr bwMode="auto">
          <a:xfrm>
            <a:off x="6477000" y="2928938"/>
            <a:ext cx="1143000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ЦОР с текстовой информацией</a:t>
            </a:r>
            <a:endParaRPr lang="ru-RU"/>
          </a:p>
        </p:txBody>
      </p:sp>
      <p:sp>
        <p:nvSpPr>
          <p:cNvPr id="9241" name="Text Box 24"/>
          <p:cNvSpPr txBox="1">
            <a:spLocks noChangeArrowheads="1"/>
          </p:cNvSpPr>
          <p:nvPr/>
        </p:nvSpPr>
        <p:spPr bwMode="auto">
          <a:xfrm>
            <a:off x="6477000" y="3386138"/>
            <a:ext cx="1143000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ЦОР с комбинированной информацией</a:t>
            </a:r>
          </a:p>
          <a:p>
            <a:pPr eaLnBrk="1" hangingPunct="1"/>
            <a:endParaRPr lang="ru-RU"/>
          </a:p>
        </p:txBody>
      </p:sp>
      <p:sp>
        <p:nvSpPr>
          <p:cNvPr id="9242" name="Text Box 25"/>
          <p:cNvSpPr txBox="1">
            <a:spLocks noChangeArrowheads="1"/>
          </p:cNvSpPr>
          <p:nvPr/>
        </p:nvSpPr>
        <p:spPr bwMode="auto">
          <a:xfrm>
            <a:off x="6477000" y="3843338"/>
            <a:ext cx="1143000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ЦОР со сложной структурой</a:t>
            </a:r>
          </a:p>
          <a:p>
            <a:pPr eaLnBrk="1" hangingPunct="1"/>
            <a:endParaRPr lang="ru-RU"/>
          </a:p>
        </p:txBody>
      </p:sp>
      <p:sp>
        <p:nvSpPr>
          <p:cNvPr id="9243" name="Text Box 26"/>
          <p:cNvSpPr txBox="1">
            <a:spLocks noChangeArrowheads="1"/>
          </p:cNvSpPr>
          <p:nvPr/>
        </p:nvSpPr>
        <p:spPr bwMode="auto">
          <a:xfrm>
            <a:off x="5410200" y="4605338"/>
            <a:ext cx="914400" cy="571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800"/>
              <a:t>Средства выполнения упражнений и задач</a:t>
            </a:r>
            <a:endParaRPr lang="ru-RU"/>
          </a:p>
        </p:txBody>
      </p:sp>
      <p:sp>
        <p:nvSpPr>
          <p:cNvPr id="9244" name="Text Box 27"/>
          <p:cNvSpPr txBox="1">
            <a:spLocks noChangeArrowheads="1"/>
          </p:cNvSpPr>
          <p:nvPr/>
        </p:nvSpPr>
        <p:spPr bwMode="auto">
          <a:xfrm>
            <a:off x="6477000" y="4529138"/>
            <a:ext cx="1028700" cy="2286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Задачники</a:t>
            </a:r>
            <a:endParaRPr lang="ru-RU"/>
          </a:p>
        </p:txBody>
      </p:sp>
      <p:sp>
        <p:nvSpPr>
          <p:cNvPr id="9245" name="Text Box 28"/>
          <p:cNvSpPr txBox="1">
            <a:spLocks noChangeArrowheads="1"/>
          </p:cNvSpPr>
          <p:nvPr/>
        </p:nvSpPr>
        <p:spPr bwMode="auto">
          <a:xfrm>
            <a:off x="6477000" y="4757738"/>
            <a:ext cx="1028700" cy="2286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Тренажеры</a:t>
            </a:r>
            <a:endParaRPr lang="ru-RU"/>
          </a:p>
        </p:txBody>
      </p:sp>
      <p:sp>
        <p:nvSpPr>
          <p:cNvPr id="9246" name="Text Box 29"/>
          <p:cNvSpPr txBox="1">
            <a:spLocks noChangeArrowheads="1"/>
          </p:cNvSpPr>
          <p:nvPr/>
        </p:nvSpPr>
        <p:spPr bwMode="auto">
          <a:xfrm>
            <a:off x="6477000" y="4986338"/>
            <a:ext cx="1028700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Статистические данные</a:t>
            </a:r>
            <a:endParaRPr lang="ru-RU"/>
          </a:p>
        </p:txBody>
      </p:sp>
      <p:sp>
        <p:nvSpPr>
          <p:cNvPr id="9247" name="Text Box 30"/>
          <p:cNvSpPr txBox="1">
            <a:spLocks noChangeArrowheads="1"/>
          </p:cNvSpPr>
          <p:nvPr/>
        </p:nvSpPr>
        <p:spPr bwMode="auto">
          <a:xfrm>
            <a:off x="6477000" y="5291138"/>
            <a:ext cx="1028700" cy="4572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Карты для предметных</a:t>
            </a:r>
            <a:r>
              <a:rPr lang="ru-RU" sz="1100" b="1"/>
              <a:t> </a:t>
            </a:r>
            <a:r>
              <a:rPr lang="ru-RU" sz="800" b="1"/>
              <a:t>областей</a:t>
            </a:r>
            <a:endParaRPr lang="ru-RU"/>
          </a:p>
        </p:txBody>
      </p:sp>
      <p:sp>
        <p:nvSpPr>
          <p:cNvPr id="9248" name="Text Box 31"/>
          <p:cNvSpPr txBox="1">
            <a:spLocks noChangeArrowheads="1"/>
          </p:cNvSpPr>
          <p:nvPr/>
        </p:nvSpPr>
        <p:spPr bwMode="auto">
          <a:xfrm>
            <a:off x="6477000" y="5748338"/>
            <a:ext cx="1028700" cy="2286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Словари</a:t>
            </a:r>
            <a:endParaRPr lang="ru-RU"/>
          </a:p>
        </p:txBody>
      </p:sp>
      <p:sp>
        <p:nvSpPr>
          <p:cNvPr id="9249" name="Text Box 32"/>
          <p:cNvSpPr txBox="1">
            <a:spLocks noChangeArrowheads="1"/>
          </p:cNvSpPr>
          <p:nvPr/>
        </p:nvSpPr>
        <p:spPr bwMode="auto">
          <a:xfrm>
            <a:off x="5410200" y="6205538"/>
            <a:ext cx="914400" cy="571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/>
              <a:t>Средства выполнения лабораторных работ</a:t>
            </a:r>
            <a:endParaRPr lang="ru-RU"/>
          </a:p>
        </p:txBody>
      </p:sp>
      <p:sp>
        <p:nvSpPr>
          <p:cNvPr id="9250" name="Text Box 33"/>
          <p:cNvSpPr txBox="1">
            <a:spLocks noChangeArrowheads="1"/>
          </p:cNvSpPr>
          <p:nvPr/>
        </p:nvSpPr>
        <p:spPr bwMode="auto">
          <a:xfrm>
            <a:off x="6477000" y="6281738"/>
            <a:ext cx="1028700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800" b="1"/>
              <a:t>Интерактивные модели</a:t>
            </a:r>
            <a:endParaRPr lang="ru-RU"/>
          </a:p>
        </p:txBody>
      </p:sp>
      <p:sp>
        <p:nvSpPr>
          <p:cNvPr id="9251" name="Line 34"/>
          <p:cNvSpPr>
            <a:spLocks noChangeShapeType="1"/>
          </p:cNvSpPr>
          <p:nvPr/>
        </p:nvSpPr>
        <p:spPr bwMode="auto">
          <a:xfrm>
            <a:off x="4648200" y="2014538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52" name="Line 35"/>
          <p:cNvSpPr>
            <a:spLocks noChangeShapeType="1"/>
          </p:cNvSpPr>
          <p:nvPr/>
        </p:nvSpPr>
        <p:spPr bwMode="auto">
          <a:xfrm>
            <a:off x="1524000" y="2166938"/>
            <a:ext cx="6858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53" name="Line 36"/>
          <p:cNvSpPr>
            <a:spLocks noChangeShapeType="1"/>
          </p:cNvSpPr>
          <p:nvPr/>
        </p:nvSpPr>
        <p:spPr bwMode="auto">
          <a:xfrm>
            <a:off x="1524000" y="2166938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54" name="Line 37"/>
          <p:cNvSpPr>
            <a:spLocks noChangeShapeType="1"/>
          </p:cNvSpPr>
          <p:nvPr/>
        </p:nvSpPr>
        <p:spPr bwMode="auto">
          <a:xfrm>
            <a:off x="3962400" y="2166938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55" name="Line 38"/>
          <p:cNvSpPr>
            <a:spLocks noChangeShapeType="1"/>
          </p:cNvSpPr>
          <p:nvPr/>
        </p:nvSpPr>
        <p:spPr bwMode="auto">
          <a:xfrm>
            <a:off x="6324600" y="2166938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56" name="Line 39"/>
          <p:cNvSpPr>
            <a:spLocks noChangeShapeType="1"/>
          </p:cNvSpPr>
          <p:nvPr/>
        </p:nvSpPr>
        <p:spPr bwMode="auto">
          <a:xfrm>
            <a:off x="8382000" y="2166938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57" name="Line 40"/>
          <p:cNvSpPr>
            <a:spLocks noChangeShapeType="1"/>
          </p:cNvSpPr>
          <p:nvPr/>
        </p:nvSpPr>
        <p:spPr bwMode="auto">
          <a:xfrm flipH="1">
            <a:off x="152400" y="2547938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58" name="Line 41"/>
          <p:cNvSpPr>
            <a:spLocks noChangeShapeType="1"/>
          </p:cNvSpPr>
          <p:nvPr/>
        </p:nvSpPr>
        <p:spPr bwMode="auto">
          <a:xfrm>
            <a:off x="152400" y="2547938"/>
            <a:ext cx="0" cy="3657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59" name="Line 42"/>
          <p:cNvSpPr>
            <a:spLocks noChangeShapeType="1"/>
          </p:cNvSpPr>
          <p:nvPr/>
        </p:nvSpPr>
        <p:spPr bwMode="auto">
          <a:xfrm>
            <a:off x="152400" y="6205538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60" name="Line 43"/>
          <p:cNvSpPr>
            <a:spLocks noChangeShapeType="1"/>
          </p:cNvSpPr>
          <p:nvPr/>
        </p:nvSpPr>
        <p:spPr bwMode="auto">
          <a:xfrm>
            <a:off x="152400" y="5062538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61" name="Line 44"/>
          <p:cNvSpPr>
            <a:spLocks noChangeShapeType="1"/>
          </p:cNvSpPr>
          <p:nvPr/>
        </p:nvSpPr>
        <p:spPr bwMode="auto">
          <a:xfrm>
            <a:off x="152400" y="3538538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62" name="Line 45"/>
          <p:cNvSpPr>
            <a:spLocks noChangeShapeType="1"/>
          </p:cNvSpPr>
          <p:nvPr/>
        </p:nvSpPr>
        <p:spPr bwMode="auto">
          <a:xfrm flipV="1">
            <a:off x="1143000" y="3157538"/>
            <a:ext cx="3048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63" name="Line 46"/>
          <p:cNvSpPr>
            <a:spLocks noChangeShapeType="1"/>
          </p:cNvSpPr>
          <p:nvPr/>
        </p:nvSpPr>
        <p:spPr bwMode="auto">
          <a:xfrm>
            <a:off x="1143000" y="3538538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64" name="Line 47"/>
          <p:cNvSpPr>
            <a:spLocks noChangeShapeType="1"/>
          </p:cNvSpPr>
          <p:nvPr/>
        </p:nvSpPr>
        <p:spPr bwMode="auto">
          <a:xfrm>
            <a:off x="1143000" y="3538538"/>
            <a:ext cx="3048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65" name="Line 48"/>
          <p:cNvSpPr>
            <a:spLocks noChangeShapeType="1"/>
          </p:cNvSpPr>
          <p:nvPr/>
        </p:nvSpPr>
        <p:spPr bwMode="auto">
          <a:xfrm>
            <a:off x="1143000" y="3614738"/>
            <a:ext cx="3048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66" name="Line 49"/>
          <p:cNvSpPr>
            <a:spLocks noChangeShapeType="1"/>
          </p:cNvSpPr>
          <p:nvPr/>
        </p:nvSpPr>
        <p:spPr bwMode="auto">
          <a:xfrm>
            <a:off x="1143000" y="3614738"/>
            <a:ext cx="3048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67" name="Line 50"/>
          <p:cNvSpPr>
            <a:spLocks noChangeShapeType="1"/>
          </p:cNvSpPr>
          <p:nvPr/>
        </p:nvSpPr>
        <p:spPr bwMode="auto">
          <a:xfrm>
            <a:off x="1219200" y="5062538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68" name="Line 51"/>
          <p:cNvSpPr>
            <a:spLocks noChangeShapeType="1"/>
          </p:cNvSpPr>
          <p:nvPr/>
        </p:nvSpPr>
        <p:spPr bwMode="auto">
          <a:xfrm>
            <a:off x="1295400" y="6129338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69" name="Line 52"/>
          <p:cNvSpPr>
            <a:spLocks noChangeShapeType="1"/>
          </p:cNvSpPr>
          <p:nvPr/>
        </p:nvSpPr>
        <p:spPr bwMode="auto">
          <a:xfrm flipH="1">
            <a:off x="3733800" y="2776538"/>
            <a:ext cx="2286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70" name="Line 53"/>
          <p:cNvSpPr>
            <a:spLocks noChangeShapeType="1"/>
          </p:cNvSpPr>
          <p:nvPr/>
        </p:nvSpPr>
        <p:spPr bwMode="auto">
          <a:xfrm>
            <a:off x="4191000" y="2776538"/>
            <a:ext cx="6096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71" name="Line 54"/>
          <p:cNvSpPr>
            <a:spLocks noChangeShapeType="1"/>
          </p:cNvSpPr>
          <p:nvPr/>
        </p:nvSpPr>
        <p:spPr bwMode="auto">
          <a:xfrm>
            <a:off x="3581400" y="3462338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72" name="Line 55"/>
          <p:cNvSpPr>
            <a:spLocks noChangeShapeType="1"/>
          </p:cNvSpPr>
          <p:nvPr/>
        </p:nvSpPr>
        <p:spPr bwMode="auto">
          <a:xfrm>
            <a:off x="3581400" y="3462338"/>
            <a:ext cx="12192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73" name="Line 56"/>
          <p:cNvSpPr>
            <a:spLocks noChangeShapeType="1"/>
          </p:cNvSpPr>
          <p:nvPr/>
        </p:nvSpPr>
        <p:spPr bwMode="auto">
          <a:xfrm>
            <a:off x="4876800" y="3462338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74" name="Line 57"/>
          <p:cNvSpPr>
            <a:spLocks noChangeShapeType="1"/>
          </p:cNvSpPr>
          <p:nvPr/>
        </p:nvSpPr>
        <p:spPr bwMode="auto">
          <a:xfrm flipH="1">
            <a:off x="5334000" y="2547938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75" name="Line 58"/>
          <p:cNvSpPr>
            <a:spLocks noChangeShapeType="1"/>
          </p:cNvSpPr>
          <p:nvPr/>
        </p:nvSpPr>
        <p:spPr bwMode="auto">
          <a:xfrm>
            <a:off x="5334000" y="2547938"/>
            <a:ext cx="0" cy="396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76" name="Line 59"/>
          <p:cNvSpPr>
            <a:spLocks noChangeShapeType="1"/>
          </p:cNvSpPr>
          <p:nvPr/>
        </p:nvSpPr>
        <p:spPr bwMode="auto">
          <a:xfrm>
            <a:off x="5334000" y="6510338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77" name="Line 60"/>
          <p:cNvSpPr>
            <a:spLocks noChangeShapeType="1"/>
          </p:cNvSpPr>
          <p:nvPr/>
        </p:nvSpPr>
        <p:spPr bwMode="auto">
          <a:xfrm>
            <a:off x="5334000" y="4833938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78" name="Line 61"/>
          <p:cNvSpPr>
            <a:spLocks noChangeShapeType="1"/>
          </p:cNvSpPr>
          <p:nvPr/>
        </p:nvSpPr>
        <p:spPr bwMode="auto">
          <a:xfrm>
            <a:off x="5334000" y="3538538"/>
            <a:ext cx="76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79" name="Line 62"/>
          <p:cNvSpPr>
            <a:spLocks noChangeShapeType="1"/>
          </p:cNvSpPr>
          <p:nvPr/>
        </p:nvSpPr>
        <p:spPr bwMode="auto">
          <a:xfrm flipV="1">
            <a:off x="6324600" y="3157538"/>
            <a:ext cx="1524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80" name="Line 63"/>
          <p:cNvSpPr>
            <a:spLocks noChangeShapeType="1"/>
          </p:cNvSpPr>
          <p:nvPr/>
        </p:nvSpPr>
        <p:spPr bwMode="auto">
          <a:xfrm>
            <a:off x="6324600" y="3538538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81" name="Line 64"/>
          <p:cNvSpPr>
            <a:spLocks noChangeShapeType="1"/>
          </p:cNvSpPr>
          <p:nvPr/>
        </p:nvSpPr>
        <p:spPr bwMode="auto">
          <a:xfrm>
            <a:off x="6324600" y="3538538"/>
            <a:ext cx="1524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82" name="Line 65"/>
          <p:cNvSpPr>
            <a:spLocks noChangeShapeType="1"/>
          </p:cNvSpPr>
          <p:nvPr/>
        </p:nvSpPr>
        <p:spPr bwMode="auto">
          <a:xfrm flipV="1">
            <a:off x="6324600" y="4605338"/>
            <a:ext cx="1524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83" name="Line 66"/>
          <p:cNvSpPr>
            <a:spLocks noChangeShapeType="1"/>
          </p:cNvSpPr>
          <p:nvPr/>
        </p:nvSpPr>
        <p:spPr bwMode="auto">
          <a:xfrm>
            <a:off x="6324600" y="4833938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84" name="Line 67"/>
          <p:cNvSpPr>
            <a:spLocks noChangeShapeType="1"/>
          </p:cNvSpPr>
          <p:nvPr/>
        </p:nvSpPr>
        <p:spPr bwMode="auto">
          <a:xfrm>
            <a:off x="6324600" y="4910138"/>
            <a:ext cx="1524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85" name="Line 68"/>
          <p:cNvSpPr>
            <a:spLocks noChangeShapeType="1"/>
          </p:cNvSpPr>
          <p:nvPr/>
        </p:nvSpPr>
        <p:spPr bwMode="auto">
          <a:xfrm>
            <a:off x="6324600" y="4986338"/>
            <a:ext cx="152400" cy="533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86" name="Line 69"/>
          <p:cNvSpPr>
            <a:spLocks noChangeShapeType="1"/>
          </p:cNvSpPr>
          <p:nvPr/>
        </p:nvSpPr>
        <p:spPr bwMode="auto">
          <a:xfrm>
            <a:off x="6324600" y="5062538"/>
            <a:ext cx="15240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87" name="Line 70"/>
          <p:cNvSpPr>
            <a:spLocks noChangeShapeType="1"/>
          </p:cNvSpPr>
          <p:nvPr/>
        </p:nvSpPr>
        <p:spPr bwMode="auto">
          <a:xfrm>
            <a:off x="6324600" y="6510338"/>
            <a:ext cx="15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88" name="Line 71"/>
          <p:cNvSpPr>
            <a:spLocks noChangeShapeType="1"/>
          </p:cNvSpPr>
          <p:nvPr/>
        </p:nvSpPr>
        <p:spPr bwMode="auto">
          <a:xfrm>
            <a:off x="8382000" y="2776538"/>
            <a:ext cx="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89" name="Text Box 74"/>
          <p:cNvSpPr txBox="1">
            <a:spLocks noChangeArrowheads="1"/>
          </p:cNvSpPr>
          <p:nvPr/>
        </p:nvSpPr>
        <p:spPr bwMode="auto">
          <a:xfrm>
            <a:off x="609600" y="244475"/>
            <a:ext cx="7956550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i="1"/>
              <a:t>Классификация по основанию средства использования</a:t>
            </a:r>
          </a:p>
          <a:p>
            <a:pPr eaLnBrk="1" hangingPunct="1"/>
            <a:endParaRPr lang="ru-RU" sz="2400" b="1"/>
          </a:p>
        </p:txBody>
      </p:sp>
    </p:spTree>
    <p:extLst>
      <p:ext uri="{BB962C8B-B14F-4D97-AF65-F5344CB8AC3E}">
        <p14:creationId xmlns:p14="http://schemas.microsoft.com/office/powerpoint/2010/main" val="229999971"/>
      </p:ext>
    </p:extLst>
  </p:cSld>
  <p:clrMapOvr>
    <a:masterClrMapping/>
  </p:clrMapOvr>
  <p:transition spd="med"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4937125" y="411163"/>
            <a:ext cx="3733800" cy="5715000"/>
          </a:xfrm>
          <a:prstGeom prst="rect">
            <a:avLst/>
          </a:prstGeom>
          <a:solidFill>
            <a:srgbClr val="CC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Grp="1"/>
          </p:cNvSpPr>
          <p:nvPr>
            <p:ph idx="1"/>
          </p:nvPr>
        </p:nvSpPr>
        <p:spPr>
          <a:xfrm>
            <a:off x="457200" y="457200"/>
            <a:ext cx="3733800" cy="5668963"/>
          </a:xfrm>
          <a:solidFill>
            <a:schemeClr val="bg1"/>
          </a:solidFill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r>
              <a:rPr lang="ru-RU" b="1" i="1" dirty="0" smtClean="0"/>
              <a:t>  Преимущества</a:t>
            </a:r>
          </a:p>
          <a:p>
            <a:pPr eaLnBrk="1" hangingPunct="1">
              <a:defRPr/>
            </a:pPr>
            <a:r>
              <a:rPr lang="ru-RU" sz="1800" dirty="0" smtClean="0">
                <a:solidFill>
                  <a:srgbClr val="333333"/>
                </a:solidFill>
              </a:rPr>
              <a:t>Эффективность обучения;</a:t>
            </a:r>
          </a:p>
          <a:p>
            <a:pPr eaLnBrk="1" hangingPunct="1">
              <a:defRPr/>
            </a:pPr>
            <a:r>
              <a:rPr lang="ru-RU" sz="1800" dirty="0" smtClean="0">
                <a:solidFill>
                  <a:srgbClr val="333333"/>
                </a:solidFill>
              </a:rPr>
              <a:t>Индивидуализация обучения;</a:t>
            </a:r>
          </a:p>
          <a:p>
            <a:pPr eaLnBrk="1" hangingPunct="1">
              <a:defRPr/>
            </a:pPr>
            <a:r>
              <a:rPr lang="ru-RU" sz="1800" dirty="0" smtClean="0">
                <a:solidFill>
                  <a:srgbClr val="333333"/>
                </a:solidFill>
              </a:rPr>
              <a:t>Повышенная мотивация обучения;</a:t>
            </a:r>
          </a:p>
          <a:p>
            <a:pPr eaLnBrk="1" hangingPunct="1">
              <a:defRPr/>
            </a:pPr>
            <a:r>
              <a:rPr lang="ru-RU" sz="1800" dirty="0" smtClean="0">
                <a:solidFill>
                  <a:srgbClr val="333333"/>
                </a:solidFill>
              </a:rPr>
              <a:t>Самостоятельность при выполнении работ</a:t>
            </a:r>
          </a:p>
          <a:p>
            <a:pPr eaLnBrk="1" hangingPunct="1">
              <a:defRPr/>
            </a:pPr>
            <a:r>
              <a:rPr lang="ru-RU" sz="1800" dirty="0" smtClean="0">
                <a:solidFill>
                  <a:srgbClr val="333333"/>
                </a:solidFill>
              </a:rPr>
              <a:t>Активизация познавательной деятельности учащихся;</a:t>
            </a:r>
          </a:p>
          <a:p>
            <a:pPr eaLnBrk="1" hangingPunct="1">
              <a:defRPr/>
            </a:pPr>
            <a:r>
              <a:rPr lang="ru-RU" sz="1800" dirty="0" smtClean="0">
                <a:solidFill>
                  <a:srgbClr val="333333"/>
                </a:solidFill>
              </a:rPr>
              <a:t>Эффект обратной связи;</a:t>
            </a:r>
          </a:p>
          <a:p>
            <a:pPr eaLnBrk="1" hangingPunct="1">
              <a:defRPr/>
            </a:pPr>
            <a:r>
              <a:rPr lang="ru-RU" sz="1800" dirty="0" smtClean="0">
                <a:solidFill>
                  <a:srgbClr val="333333"/>
                </a:solidFill>
              </a:rPr>
              <a:t>Развитие у учащихся продуктивных функций и психических процессов;</a:t>
            </a:r>
          </a:p>
          <a:p>
            <a:pPr eaLnBrk="1" hangingPunct="1">
              <a:defRPr/>
            </a:pPr>
            <a:r>
              <a:rPr lang="ru-RU" sz="1800" dirty="0" smtClean="0">
                <a:solidFill>
                  <a:srgbClr val="333333"/>
                </a:solidFill>
              </a:rPr>
              <a:t>Повышение интереса к изучаемому предмету</a:t>
            </a:r>
            <a:r>
              <a:rPr lang="ru-RU" sz="1800" dirty="0" smtClean="0">
                <a:solidFill>
                  <a:srgbClr val="0000FF"/>
                </a:solidFill>
              </a:rPr>
              <a:t>.</a:t>
            </a: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4937125" y="411163"/>
            <a:ext cx="3760788" cy="5715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ru-RU" sz="3200" b="1" i="1" dirty="0">
                <a:solidFill>
                  <a:srgbClr val="000000"/>
                </a:solidFill>
              </a:rPr>
              <a:t>  Недостатки</a:t>
            </a: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/>
            </a:pPr>
            <a:endParaRPr lang="ru-RU" dirty="0">
              <a:solidFill>
                <a:srgbClr val="000000"/>
              </a:solidFill>
              <a:latin typeface="Calibri" pitchFamily="34" charset="0"/>
            </a:endParaRP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ru-RU" dirty="0">
                <a:solidFill>
                  <a:srgbClr val="000000"/>
                </a:solidFill>
              </a:rPr>
              <a:t>Нарушение зрения;</a:t>
            </a: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ru-RU" dirty="0">
                <a:solidFill>
                  <a:srgbClr val="000000"/>
                </a:solidFill>
              </a:rPr>
              <a:t>Проблемы осанки и опорно-двигательного аппарата;</a:t>
            </a: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ru-RU" dirty="0">
                <a:solidFill>
                  <a:srgbClr val="000000"/>
                </a:solidFill>
              </a:rPr>
              <a:t>Компьютерная радиация;</a:t>
            </a: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/>
            </a:pPr>
            <a:r>
              <a:rPr lang="ru-RU" dirty="0">
                <a:solidFill>
                  <a:srgbClr val="000000"/>
                </a:solidFill>
              </a:rPr>
              <a:t>Компьютерная зависимость</a:t>
            </a: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/>
            </a:pPr>
            <a:endParaRPr lang="ru-RU" dirty="0">
              <a:solidFill>
                <a:prstClr val="white"/>
              </a:solidFill>
            </a:endParaRPr>
          </a:p>
          <a:p>
            <a:pPr marL="342900" indent="-342900" algn="ctr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/>
            </a:pPr>
            <a:r>
              <a:rPr lang="ru-RU" dirty="0">
                <a:solidFill>
                  <a:srgbClr val="000000"/>
                </a:solidFill>
              </a:rPr>
              <a:t>Поэтому необходимо использовать ИКТ согласно нормам </a:t>
            </a:r>
            <a:r>
              <a:rPr lang="ru-RU" dirty="0" err="1">
                <a:solidFill>
                  <a:srgbClr val="000000"/>
                </a:solidFill>
              </a:rPr>
              <a:t>СанПин</a:t>
            </a:r>
            <a:r>
              <a:rPr lang="ru-RU" dirty="0">
                <a:solidFill>
                  <a:srgbClr val="000000"/>
                </a:solidFill>
              </a:rPr>
              <a:t>. </a:t>
            </a:r>
            <a:endParaRPr lang="ru-RU" dirty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0" y="6453188"/>
            <a:ext cx="1908175" cy="4048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b="1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70409"/>
      </p:ext>
    </p:extLst>
  </p:cSld>
  <p:clrMapOvr>
    <a:masterClrMapping/>
  </p:clrMapOvr>
  <p:transition spd="med"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 noChangeArrowheads="1"/>
          </p:cNvSpPr>
          <p:nvPr>
            <p:ph idx="1"/>
          </p:nvPr>
        </p:nvSpPr>
        <p:spPr>
          <a:xfrm>
            <a:off x="683568" y="1196752"/>
            <a:ext cx="7772400" cy="4114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2800" dirty="0" smtClean="0"/>
              <a:t>    </a:t>
            </a:r>
            <a:r>
              <a:rPr lang="ru-RU" sz="2800" dirty="0" smtClean="0">
                <a:solidFill>
                  <a:schemeClr val="bg1"/>
                </a:solidFill>
              </a:rPr>
              <a:t>Используя компьютер на уроке нельзя забывать и о том, что мы призваны не только научить ребёнка, но и, по возможности, </a:t>
            </a:r>
            <a:r>
              <a:rPr lang="ru-RU" sz="2800" dirty="0" smtClean="0">
                <a:solidFill>
                  <a:srgbClr val="FF66FF"/>
                </a:solidFill>
              </a:rPr>
              <a:t>сохранить его здоровье.</a:t>
            </a:r>
            <a:r>
              <a:rPr lang="ru-RU" sz="2800" dirty="0" smtClean="0">
                <a:solidFill>
                  <a:schemeClr val="bg1"/>
                </a:solidFill>
              </a:rPr>
              <a:t> </a:t>
            </a:r>
          </a:p>
          <a:p>
            <a:pPr eaLnBrk="1" hangingPunct="1">
              <a:buFontTx/>
              <a:buNone/>
            </a:pPr>
            <a:r>
              <a:rPr lang="ru-RU" sz="2800" dirty="0" smtClean="0"/>
              <a:t>      </a:t>
            </a:r>
            <a:r>
              <a:rPr lang="ru-RU" sz="2800" dirty="0" smtClean="0">
                <a:solidFill>
                  <a:srgbClr val="00FFFF"/>
                </a:solidFill>
              </a:rPr>
              <a:t>По нормам </a:t>
            </a:r>
            <a:r>
              <a:rPr lang="ru-RU" sz="2800" dirty="0" err="1" smtClean="0">
                <a:solidFill>
                  <a:srgbClr val="00FFFF"/>
                </a:solidFill>
              </a:rPr>
              <a:t>СанПина</a:t>
            </a:r>
            <a:r>
              <a:rPr lang="ru-RU" sz="2800" dirty="0" smtClean="0">
                <a:solidFill>
                  <a:srgbClr val="00FFFF"/>
                </a:solidFill>
              </a:rPr>
              <a:t> непрерывная работа за компьютером учащихся начальной школы не должна превышать 10—15 минут за урок. Об этом нужно помнить при подготовке и планировании уроков.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843808" y="620688"/>
            <a:ext cx="23931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Нормы СанПиН</a:t>
            </a:r>
          </a:p>
        </p:txBody>
      </p:sp>
    </p:spTree>
    <p:extLst>
      <p:ext uri="{BB962C8B-B14F-4D97-AF65-F5344CB8AC3E}">
        <p14:creationId xmlns:p14="http://schemas.microsoft.com/office/powerpoint/2010/main" val="4204604684"/>
      </p:ext>
    </p:extLst>
  </p:cSld>
  <p:clrMapOvr>
    <a:masterClrMapping/>
  </p:clrMapOvr>
  <p:transition spd="med">
    <p:whee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548680"/>
            <a:ext cx="80648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prstClr val="black"/>
                </a:solidFill>
                <a:latin typeface="Arial" charset="0"/>
              </a:rPr>
              <a:t>Работа с интерактивной доской</a:t>
            </a:r>
            <a:endParaRPr lang="ru-RU" dirty="0">
              <a:solidFill>
                <a:prstClr val="black"/>
              </a:solidFill>
              <a:latin typeface="Arial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prstClr val="black"/>
                </a:solidFill>
                <a:latin typeface="Arial" charset="0"/>
              </a:rPr>
              <a:t>Непрерывная продолжительность работы обучающихся непосредственно с интерактивной доской на уроках: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prstClr val="black"/>
                </a:solidFill>
                <a:latin typeface="Arial" charset="0"/>
              </a:rPr>
              <a:t>в </a:t>
            </a:r>
            <a:r>
              <a:rPr lang="ru-RU" b="1" dirty="0">
                <a:solidFill>
                  <a:prstClr val="black"/>
                </a:solidFill>
                <a:latin typeface="Arial" charset="0"/>
              </a:rPr>
              <a:t>1-4 классах не должна превышать 5 минут</a:t>
            </a:r>
            <a:r>
              <a:rPr lang="ru-RU" dirty="0">
                <a:solidFill>
                  <a:prstClr val="black"/>
                </a:solidFill>
                <a:latin typeface="Arial" charset="0"/>
              </a:rPr>
              <a:t>;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prstClr val="black"/>
                </a:solidFill>
                <a:latin typeface="Arial" charset="0"/>
              </a:rPr>
              <a:t>в </a:t>
            </a:r>
            <a:r>
              <a:rPr lang="ru-RU" b="1" dirty="0">
                <a:solidFill>
                  <a:prstClr val="black"/>
                </a:solidFill>
                <a:latin typeface="Arial" charset="0"/>
              </a:rPr>
              <a:t>5-11 классах — 10 минут</a:t>
            </a:r>
            <a:r>
              <a:rPr lang="ru-RU" dirty="0">
                <a:solidFill>
                  <a:prstClr val="black"/>
                </a:solidFill>
                <a:latin typeface="Arial" charset="0"/>
              </a:rPr>
              <a:t>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prstClr val="black"/>
                </a:solidFill>
                <a:latin typeface="Arial" charset="0"/>
              </a:rPr>
              <a:t>Суммарная продолжительность использования интерактивной доски на уроках: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prstClr val="black"/>
                </a:solidFill>
                <a:latin typeface="Arial" charset="0"/>
              </a:rPr>
              <a:t>в 1</a:t>
            </a:r>
            <a:r>
              <a:rPr lang="ru-RU" b="1" dirty="0">
                <a:solidFill>
                  <a:prstClr val="black"/>
                </a:solidFill>
                <a:latin typeface="Arial" charset="0"/>
              </a:rPr>
              <a:t>-2 классах составляет не более 25 минут</a:t>
            </a:r>
            <a:r>
              <a:rPr lang="ru-RU" dirty="0">
                <a:solidFill>
                  <a:prstClr val="black"/>
                </a:solidFill>
                <a:latin typeface="Arial" charset="0"/>
              </a:rPr>
              <a:t>;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prstClr val="black"/>
                </a:solidFill>
                <a:latin typeface="Arial" charset="0"/>
              </a:rPr>
              <a:t>3-4 классах и старше — не более 30 минут</a:t>
            </a:r>
            <a:r>
              <a:rPr lang="ru-RU" dirty="0">
                <a:solidFill>
                  <a:prstClr val="black"/>
                </a:solidFill>
                <a:latin typeface="Arial" charset="0"/>
              </a:rPr>
              <a:t> при соблюдении гигиенически рациональной организации урока (оптимальная смена видов деятельности, плотность уроков 60-80%, физкультминутки, </a:t>
            </a:r>
            <a:r>
              <a:rPr lang="ru-RU" dirty="0" err="1">
                <a:solidFill>
                  <a:prstClr val="black"/>
                </a:solidFill>
                <a:latin typeface="Arial" charset="0"/>
              </a:rPr>
              <a:t>офтальмотренаж</a:t>
            </a:r>
            <a:r>
              <a:rPr lang="ru-RU" dirty="0">
                <a:solidFill>
                  <a:prstClr val="black"/>
                </a:solidFill>
                <a:latin typeface="Arial" charset="0"/>
              </a:rPr>
              <a:t>).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prstClr val="black"/>
                </a:solidFill>
                <a:latin typeface="Arial" charset="0"/>
              </a:rPr>
              <a:t>С целью профилактики утомления обучающихся </a:t>
            </a:r>
            <a:r>
              <a:rPr lang="ru-RU" b="1" dirty="0">
                <a:solidFill>
                  <a:prstClr val="black"/>
                </a:solidFill>
                <a:latin typeface="Arial" charset="0"/>
              </a:rPr>
              <a:t>не допускается использование на одном уроке более двух видов электронных средств обучения</a:t>
            </a:r>
            <a:r>
              <a:rPr lang="ru-RU" dirty="0">
                <a:solidFill>
                  <a:prstClr val="black"/>
                </a:solidFill>
                <a:latin typeface="Arial" charset="0"/>
              </a:rPr>
              <a:t>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prstClr val="black"/>
                </a:solidFill>
                <a:latin typeface="Arial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866972619"/>
      </p:ext>
    </p:extLst>
  </p:cSld>
  <p:clrMapOvr>
    <a:masterClrMapping/>
  </p:clrMapOvr>
  <p:transition spd="med">
    <p:whee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56</TotalTime>
  <Words>574</Words>
  <Application>Microsoft Office PowerPoint</Application>
  <PresentationFormat>Экран (4:3)</PresentationFormat>
  <Paragraphs>173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Волна</vt:lpstr>
      <vt:lpstr> МОУ «СОШ№31» </vt:lpstr>
      <vt:lpstr>Презентация PowerPoint</vt:lpstr>
      <vt:lpstr>Без стремления к новому нет жизни, нет развития, нет прогресса».                                    В.Г. Белинский </vt:lpstr>
      <vt:lpstr>В настоящее время мы, учителя, должны не столько давать знания, сколько учить обучающихся учиться, самостоятельно находить источники пополнения знаний.</vt:lpstr>
      <vt:lpstr>Цифровые образовательные ресурсы (ЦОР) - это информационные ресурсы, используемые в образовательных целях и для воспроизведения которых нужен компьютер</vt:lpstr>
      <vt:lpstr>Основные задачи ЦОР:</vt:lpstr>
      <vt:lpstr>Зачем нужно применение ЦОР учителю? </vt:lpstr>
      <vt:lpstr>Что дает ЦОР ученику?</vt:lpstr>
      <vt:lpstr>         Использование ИКТ на различных уроках в начальной школе позволяет перейти от объяснительно-иллюстрированного способа обучения к деятельностному, при котором ребенок становится активным субъектом учебной деятельности. Это способствует осознанному усвоению знаний учащимися.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МОУ «СОШ№31» </dc:title>
  <dc:creator>Komp</dc:creator>
  <cp:lastModifiedBy>Microsoft</cp:lastModifiedBy>
  <cp:revision>9</cp:revision>
  <dcterms:created xsi:type="dcterms:W3CDTF">2021-04-27T17:56:23Z</dcterms:created>
  <dcterms:modified xsi:type="dcterms:W3CDTF">2021-09-16T14:17:44Z</dcterms:modified>
</cp:coreProperties>
</file>