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332" r:id="rId2"/>
    <p:sldId id="334" r:id="rId3"/>
    <p:sldId id="270" r:id="rId4"/>
    <p:sldId id="256" r:id="rId5"/>
    <p:sldId id="275" r:id="rId6"/>
    <p:sldId id="333" r:id="rId7"/>
    <p:sldId id="287" r:id="rId8"/>
    <p:sldId id="286" r:id="rId9"/>
    <p:sldId id="288" r:id="rId10"/>
    <p:sldId id="320" r:id="rId11"/>
    <p:sldId id="321" r:id="rId12"/>
    <p:sldId id="318" r:id="rId13"/>
    <p:sldId id="317" r:id="rId14"/>
    <p:sldId id="335" r:id="rId15"/>
    <p:sldId id="336" r:id="rId16"/>
    <p:sldId id="291" r:id="rId17"/>
    <p:sldId id="337" r:id="rId18"/>
    <p:sldId id="338" r:id="rId19"/>
    <p:sldId id="277" r:id="rId20"/>
    <p:sldId id="323" r:id="rId21"/>
    <p:sldId id="324" r:id="rId22"/>
    <p:sldId id="325" r:id="rId23"/>
    <p:sldId id="326" r:id="rId24"/>
    <p:sldId id="327" r:id="rId25"/>
    <p:sldId id="274" r:id="rId26"/>
    <p:sldId id="328" r:id="rId27"/>
    <p:sldId id="329" r:id="rId28"/>
    <p:sldId id="330" r:id="rId29"/>
    <p:sldId id="293" r:id="rId30"/>
    <p:sldId id="301" r:id="rId31"/>
    <p:sldId id="304" r:id="rId32"/>
    <p:sldId id="331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Century" pitchFamily="18" charset="0"/>
        <a:ea typeface="ＭＳ ゴシック" pitchFamily="49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66" autoAdjust="0"/>
  </p:normalViewPr>
  <p:slideViewPr>
    <p:cSldViewPr>
      <p:cViewPr varScale="1">
        <p:scale>
          <a:sx n="100" d="100"/>
          <a:sy n="100" d="100"/>
        </p:scale>
        <p:origin x="-72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AE537-DEDD-44ED-84F2-640846A34AC2}" type="datetimeFigureOut">
              <a:rPr lang="ru-RU" smtClean="0"/>
              <a:pPr/>
              <a:t>23.06.2024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C1916-0F22-4856-8A7C-4110057718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C1916-0F22-4856-8A7C-4110057718D3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C3BDA7-6212-4095-AD7F-ACA351FBF8F7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C28110-A9D6-4B30-B4C5-44E5033BCB08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FFD966-C881-4119-85CC-946598D5F0D0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A5F0C0-DA88-49EE-800F-D537FC1EAD26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5EA79C-82D9-4924-AB15-31626C3A3CEE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EB0C07-3548-4371-B085-E49B464450EA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EDB63C-215E-48EF-8B94-1428F9166481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E1E40E-2E54-4F00-90CB-278F3AFD55A1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F73AB3-1B9B-42BB-BD33-DD269BE432FB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D9B2708-E090-4138-96C9-892542955A5D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3BA391-D96B-48C2-AC4C-45A0420ADBCC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5581CA33-E6D5-4A82-9DAC-F3A0100D98D2}" type="slidenum">
              <a:rPr lang="en-US" altLang="ja-JP" smtClean="0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Users\Dell\OneDrive\&#1056;&#1072;&#1073;&#1086;&#1095;&#1080;&#1081;%20&#1089;&#1090;&#1086;&#1083;\1.%20&#1052;&#1077;&#1078;&#1076;&#1086;&#1084;&#1077;&#1090;&#1080;&#1077;%20&#1082;&#1072;&#1082;%20&#1095;&#1072;&#1089;&#1090;&#1100;%20&#1088;&#1077;&#1095;&#1080;\&#1054;&#1081;,%20&#1075;&#1086;&#1088;&#1103;&#1095;&#1086;.mp4" TargetMode="Externa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46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644008" y="692696"/>
            <a:ext cx="4355976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МБОУ «Средняя общеобразовательная школа №135» имени академика Б.В. Литвинова»,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г. Снежинск, Челябинская область,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Учитель русского языка и литературы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Клепалова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Calibri" pitchFamily="34" charset="0"/>
                <a:cs typeface="Times New Roman" pitchFamily="18" charset="0"/>
              </a:rPr>
              <a:t> Ирина Петровна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  <a:cs typeface="Arial" pitchFamily="34" charset="0"/>
            </a:endParaRPr>
          </a:p>
        </p:txBody>
      </p:sp>
      <p:pic>
        <p:nvPicPr>
          <p:cNvPr id="3074" name="Picture 2" descr="G:\МОИ РИСУНКИ\СЕМЬЯ\Я\2023\IMG_20230419_085641.jpg"/>
          <p:cNvPicPr>
            <a:picLocks noChangeAspect="1" noChangeArrowheads="1"/>
          </p:cNvPicPr>
          <p:nvPr/>
        </p:nvPicPr>
        <p:blipFill>
          <a:blip r:embed="rId2" cstate="print"/>
          <a:srcRect r="2733"/>
          <a:stretch>
            <a:fillRect/>
          </a:stretch>
        </p:blipFill>
        <p:spPr bwMode="auto">
          <a:xfrm>
            <a:off x="107504" y="332656"/>
            <a:ext cx="4464496" cy="611990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0" y="188640"/>
            <a:ext cx="9144000" cy="792088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Цели урока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35696" y="1797206"/>
            <a:ext cx="7128792" cy="403187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550350" indent="-514350">
              <a:buFont typeface="+mj-lt"/>
              <a:buAutoNum type="arabicPeriod"/>
              <a:defRPr/>
            </a:pPr>
            <a:r>
              <a:rPr lang="ru-RU" sz="3200" dirty="0" smtClean="0">
                <a:latin typeface="+mn-lt"/>
              </a:rPr>
              <a:t>Освоение понятия «Междометие», выявление морфологических особенностей</a:t>
            </a:r>
          </a:p>
          <a:p>
            <a:pPr marL="550350" indent="-514350">
              <a:buFont typeface="+mj-lt"/>
              <a:buAutoNum type="arabicPeriod"/>
              <a:defRPr/>
            </a:pPr>
            <a:r>
              <a:rPr lang="ru-RU" sz="3200" dirty="0" smtClean="0">
                <a:latin typeface="+mn-lt"/>
              </a:rPr>
              <a:t>Формирование умения определять синтаксическую </a:t>
            </a:r>
            <a:r>
              <a:rPr lang="ru-RU" sz="3200" smtClean="0">
                <a:latin typeface="+mn-lt"/>
              </a:rPr>
              <a:t>функцию междометия</a:t>
            </a:r>
            <a:endParaRPr lang="ru-RU" sz="3200" dirty="0" smtClean="0">
              <a:latin typeface="+mn-lt"/>
            </a:endParaRPr>
          </a:p>
          <a:p>
            <a:pPr marL="550350" indent="-514350">
              <a:buFont typeface="+mj-lt"/>
              <a:buAutoNum type="arabicPeriod"/>
              <a:defRPr/>
            </a:pPr>
            <a:r>
              <a:rPr lang="ru-RU" sz="3200" dirty="0" smtClean="0">
                <a:latin typeface="+mn-lt"/>
              </a:rPr>
              <a:t>Воспитание чувства наслаждения русским языком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 descr="http://images.easyfreeclipart.com/314/cant-find-the-perfect-clip-art-31462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780928"/>
            <a:ext cx="1728192" cy="1728192"/>
          </a:xfrm>
          <a:prstGeom prst="rect">
            <a:avLst/>
          </a:prstGeom>
          <a:noFill/>
        </p:spPr>
      </p:pic>
      <p:pic>
        <p:nvPicPr>
          <p:cNvPr id="1034" name="Picture 10" descr="http://go4all.narod.ru/egiki/52.JPG"/>
          <p:cNvPicPr>
            <a:picLocks noChangeAspect="1" noChangeArrowheads="1"/>
          </p:cNvPicPr>
          <p:nvPr/>
        </p:nvPicPr>
        <p:blipFill>
          <a:blip r:embed="rId3" cstate="print">
            <a:lum bright="30000" contrast="30000"/>
          </a:blip>
          <a:srcRect t="13184" r="4615" b="17598"/>
          <a:stretch>
            <a:fillRect/>
          </a:stretch>
        </p:blipFill>
        <p:spPr bwMode="auto">
          <a:xfrm>
            <a:off x="1801406" y="2780928"/>
            <a:ext cx="2139667" cy="172819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779912" y="1700808"/>
            <a:ext cx="288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latin typeface="+mn-lt"/>
              </a:rPr>
              <a:t>,</a:t>
            </a:r>
            <a:endParaRPr lang="ru-RU" sz="8000" b="1" dirty="0">
              <a:latin typeface="+mn-lt"/>
            </a:endParaRPr>
          </a:p>
        </p:txBody>
      </p:sp>
      <p:pic>
        <p:nvPicPr>
          <p:cNvPr id="1036" name="Picture 12" descr="http://www.playcast.ru/uploads/2015/10/29/156571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636912"/>
            <a:ext cx="2171986" cy="1976847"/>
          </a:xfrm>
          <a:prstGeom prst="rect">
            <a:avLst/>
          </a:prstGeom>
          <a:noFill/>
        </p:spPr>
      </p:pic>
      <p:pic>
        <p:nvPicPr>
          <p:cNvPr id="1038" name="Picture 14" descr="https://salik.biz/upload/000/u1/2a/ef/3c5d1db0.jpg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5556" r="5556"/>
          <a:stretch>
            <a:fillRect/>
          </a:stretch>
        </p:blipFill>
        <p:spPr bwMode="auto">
          <a:xfrm>
            <a:off x="6300192" y="2492896"/>
            <a:ext cx="1440160" cy="2160240"/>
          </a:xfrm>
          <a:prstGeom prst="rect">
            <a:avLst/>
          </a:prstGeom>
          <a:noFill/>
        </p:spPr>
      </p:pic>
      <p:pic>
        <p:nvPicPr>
          <p:cNvPr id="1042" name="Picture 18" descr="http://wdesk.ru/_ph/71/720462605.png"/>
          <p:cNvPicPr>
            <a:picLocks noChangeAspect="1" noChangeArrowheads="1"/>
          </p:cNvPicPr>
          <p:nvPr/>
        </p:nvPicPr>
        <p:blipFill>
          <a:blip r:embed="rId6" cstate="print"/>
          <a:srcRect l="20000" t="4444" r="20000" b="4444"/>
          <a:stretch>
            <a:fillRect/>
          </a:stretch>
        </p:blipFill>
        <p:spPr bwMode="auto">
          <a:xfrm>
            <a:off x="7884368" y="2996952"/>
            <a:ext cx="995818" cy="151216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6156176" y="1700808"/>
            <a:ext cx="288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latin typeface="+mn-lt"/>
              </a:rPr>
              <a:t>,</a:t>
            </a:r>
            <a:endParaRPr lang="ru-RU" sz="8000" b="1" dirty="0">
              <a:latin typeface="+mn-lt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179512" y="188640"/>
            <a:ext cx="8784976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kern="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Разгадайте ребус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134672" cy="1470025"/>
          </a:xfrm>
        </p:spPr>
        <p:txBody>
          <a:bodyPr/>
          <a:lstStyle/>
          <a:p>
            <a:r>
              <a:rPr lang="ru-RU" sz="6000" dirty="0" smtClean="0"/>
              <a:t>Морфология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520880" cy="1752600"/>
          </a:xfrm>
        </p:spPr>
        <p:txBody>
          <a:bodyPr/>
          <a:lstStyle/>
          <a:p>
            <a:r>
              <a:rPr lang="ru-RU" sz="4800" b="1" dirty="0" smtClean="0"/>
              <a:t>Междометие как </a:t>
            </a:r>
            <a:r>
              <a:rPr lang="ru-RU" sz="4800" b="1" i="1" dirty="0" smtClean="0"/>
              <a:t>особая</a:t>
            </a:r>
            <a:r>
              <a:rPr lang="ru-RU" sz="4800" b="1" dirty="0" smtClean="0"/>
              <a:t> часть речи</a:t>
            </a:r>
            <a:endParaRPr lang="ru-RU" sz="4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b="1" dirty="0" smtClean="0"/>
              <a:t>Историческая справка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1052736"/>
            <a:ext cx="4355976" cy="5616624"/>
          </a:xfrm>
          <a:solidFill>
            <a:schemeClr val="bg1"/>
          </a:solidFill>
        </p:spPr>
        <p:txBody>
          <a:bodyPr anchor="ctr"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i="1" dirty="0" smtClean="0"/>
              <a:t>Междометия</a:t>
            </a:r>
            <a:r>
              <a:rPr lang="ru-RU" sz="2800" b="1" dirty="0" smtClean="0"/>
              <a:t> – </a:t>
            </a:r>
            <a:r>
              <a:rPr lang="ru-RU" sz="2800" dirty="0" smtClean="0"/>
              <a:t>самый удивительный класс слов.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dirty="0" smtClean="0"/>
              <a:t>Он не принадлежит </a:t>
            </a:r>
            <a:r>
              <a:rPr lang="ru-RU" sz="2800" b="1" dirty="0" smtClean="0"/>
              <a:t>ни к самостоятельным, ни к служебным частям речи. </a:t>
            </a:r>
          </a:p>
        </p:txBody>
      </p:sp>
      <p:pic>
        <p:nvPicPr>
          <p:cNvPr id="5" name="Picture 16" descr="&amp;Kcy;&amp;acy;&amp;rcy;&amp;tcy;&amp;icy;&amp;ncy;&amp;kcy;&amp;icy; &amp;pcy;&amp;ocy; &amp;zcy;&amp;acy;&amp;pcy;&amp;rcy;&amp;ocy;&amp;scy;&amp;ucy; &amp;ucy;&amp;zhcy;&amp;acy;&amp;scy; &amp;mcy;&amp;iecy;&amp;zhcy;&amp;dcy;&amp;ocy;&amp;mcy;&amp;iecy;&amp;tcy;&amp;icy;&amp;iecy;"/>
          <p:cNvPicPr>
            <a:picLocks noChangeAspect="1" noChangeArrowheads="1"/>
          </p:cNvPicPr>
          <p:nvPr/>
        </p:nvPicPr>
        <p:blipFill>
          <a:blip r:embed="rId3" cstate="print">
            <a:lum contrast="30000"/>
          </a:blip>
          <a:srcRect/>
          <a:stretch>
            <a:fillRect/>
          </a:stretch>
        </p:blipFill>
        <p:spPr bwMode="auto">
          <a:xfrm>
            <a:off x="179513" y="1124744"/>
            <a:ext cx="4448629" cy="52493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b="1" dirty="0" smtClean="0"/>
              <a:t>Историческая справка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96136" y="1052736"/>
            <a:ext cx="3168352" cy="5616624"/>
          </a:xfrm>
          <a:solidFill>
            <a:schemeClr val="bg1"/>
          </a:solidFill>
        </p:spPr>
        <p:txBody>
          <a:bodyPr anchor="ctr"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dirty="0" smtClean="0"/>
              <a:t>Междометия</a:t>
            </a:r>
            <a:r>
              <a:rPr lang="ru-RU" sz="2800" dirty="0" smtClean="0"/>
              <a:t> – это слова-сигналы для выражения чувств и воли человека. </a:t>
            </a:r>
            <a:endParaRPr lang="ru-RU" sz="2800" b="1" dirty="0" smtClean="0"/>
          </a:p>
        </p:txBody>
      </p:sp>
      <p:pic>
        <p:nvPicPr>
          <p:cNvPr id="6" name="Picture 30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 cstate="print"/>
          <a:srcRect l="3030" t="1510" r="4545"/>
          <a:stretch>
            <a:fillRect/>
          </a:stretch>
        </p:blipFill>
        <p:spPr bwMode="auto">
          <a:xfrm>
            <a:off x="251518" y="982812"/>
            <a:ext cx="5328594" cy="56964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b="1" dirty="0" smtClean="0"/>
              <a:t>Историческая справка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5013176"/>
            <a:ext cx="8964488" cy="1656184"/>
          </a:xfrm>
          <a:solidFill>
            <a:schemeClr val="bg1"/>
          </a:solidFill>
        </p:spPr>
        <p:txBody>
          <a:bodyPr anchor="ctr"/>
          <a:lstStyle/>
          <a:p>
            <a:pPr marL="0" indent="0">
              <a:lnSpc>
                <a:spcPts val="33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dirty="0" smtClean="0"/>
              <a:t>Существует версия, что междометия были «первичными человеческими словами», эмоциональной реакцией людей на различные жизненные ситуации.</a:t>
            </a:r>
            <a:endParaRPr lang="ru-RU" sz="2800" b="1" dirty="0" smtClean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 t="4140" b="4054"/>
          <a:stretch>
            <a:fillRect/>
          </a:stretch>
        </p:blipFill>
        <p:spPr bwMode="auto">
          <a:xfrm>
            <a:off x="1547664" y="941805"/>
            <a:ext cx="5976664" cy="379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b="1" dirty="0" smtClean="0"/>
              <a:t>Историческая справка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55976" y="1052736"/>
            <a:ext cx="4608512" cy="5688632"/>
          </a:xfrm>
          <a:solidFill>
            <a:schemeClr val="bg1"/>
          </a:solidFill>
        </p:spPr>
        <p:txBody>
          <a:bodyPr anchor="ctr"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dirty="0" smtClean="0"/>
              <a:t>В русском языке термин «</a:t>
            </a:r>
            <a:r>
              <a:rPr lang="ru-RU" sz="2800" b="1" i="1" dirty="0" err="1" smtClean="0"/>
              <a:t>междуметие</a:t>
            </a:r>
            <a:r>
              <a:rPr lang="ru-RU" sz="2800" dirty="0" smtClean="0"/>
              <a:t>» впервые появился в </a:t>
            </a:r>
            <a:r>
              <a:rPr lang="x-none" sz="2800" smtClean="0"/>
              <a:t>1619 г. в «Грамматике» восточнославянского мыслителя и просветителя, архиепископа Мелетия Смотрицкого и являлся буквальным переводом латинского слова </a:t>
            </a:r>
            <a:r>
              <a:rPr lang="la-Latn" sz="2800" b="1" i="1" dirty="0" smtClean="0"/>
              <a:t>interjecti</a:t>
            </a:r>
            <a:r>
              <a:rPr lang="en-US" sz="2800" b="1" i="1" dirty="0" smtClean="0"/>
              <a:t>o </a:t>
            </a:r>
            <a:r>
              <a:rPr lang="ru-RU" sz="2800" dirty="0" smtClean="0"/>
              <a:t>(</a:t>
            </a:r>
            <a:r>
              <a:rPr lang="ru-RU" sz="2800" i="1" dirty="0" err="1" smtClean="0"/>
              <a:t>inter</a:t>
            </a:r>
            <a:r>
              <a:rPr lang="ru-RU" sz="2800" dirty="0" smtClean="0"/>
              <a:t> — «между», а </a:t>
            </a:r>
            <a:r>
              <a:rPr lang="ru-RU" sz="2800" i="1" dirty="0" err="1" smtClean="0"/>
              <a:t>jectio</a:t>
            </a:r>
            <a:r>
              <a:rPr lang="ru-RU" sz="2800" dirty="0" smtClean="0"/>
              <a:t> — «бросание; невольное высказывание»).</a:t>
            </a:r>
            <a:endParaRPr lang="ru-RU" sz="2800" b="1" dirty="0" smtClean="0"/>
          </a:p>
        </p:txBody>
      </p:sp>
      <p:pic>
        <p:nvPicPr>
          <p:cNvPr id="31748" name="Picture 4" descr="https://artpolitinfo.ru/wp-content/uploads/2016/03/Meletiy-Smotritskiy.jpg"/>
          <p:cNvPicPr>
            <a:picLocks noChangeAspect="1" noChangeArrowheads="1"/>
          </p:cNvPicPr>
          <p:nvPr/>
        </p:nvPicPr>
        <p:blipFill>
          <a:blip r:embed="rId3" cstate="print">
            <a:lum bright="30000" contrast="30000"/>
          </a:blip>
          <a:srcRect/>
          <a:stretch>
            <a:fillRect/>
          </a:stretch>
        </p:blipFill>
        <p:spPr bwMode="auto">
          <a:xfrm>
            <a:off x="107504" y="1196752"/>
            <a:ext cx="3960440" cy="55446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b="1" dirty="0" smtClean="0"/>
              <a:t>Историческая справка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1368152"/>
          </a:xfrm>
          <a:solidFill>
            <a:schemeClr val="bg1"/>
          </a:solidFill>
        </p:spPr>
        <p:txBody>
          <a:bodyPr anchor="ctr"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dirty="0" smtClean="0"/>
              <a:t>Впоследствии ученые определили, что междометия служат </a:t>
            </a:r>
            <a:r>
              <a:rPr lang="ru-RU" sz="2800" b="1" dirty="0" smtClean="0"/>
              <a:t>средством выражения </a:t>
            </a:r>
            <a:r>
              <a:rPr lang="ru-RU" sz="2800" dirty="0" smtClean="0"/>
              <a:t>эмоций, чувств, побуждений, душевных состояний, </a:t>
            </a:r>
            <a:r>
              <a:rPr lang="ru-RU" sz="2800" b="1" dirty="0" smtClean="0"/>
              <a:t>но не называют их</a:t>
            </a:r>
            <a:r>
              <a:rPr lang="ru-RU" sz="2800" dirty="0" smtClean="0"/>
              <a:t>. </a:t>
            </a:r>
            <a:endParaRPr lang="ru-RU" sz="2800" b="1" dirty="0" smtClean="0"/>
          </a:p>
        </p:txBody>
      </p:sp>
      <p:pic>
        <p:nvPicPr>
          <p:cNvPr id="5" name="Picture 22" descr="http://get-wallpapers.ru/img/picture/Nov/25/a3408aad2962491225219bfdc6f8c09f/7.jpg"/>
          <p:cNvPicPr>
            <a:picLocks noChangeAspect="1" noChangeArrowheads="1"/>
          </p:cNvPicPr>
          <p:nvPr/>
        </p:nvPicPr>
        <p:blipFill>
          <a:blip r:embed="rId3" cstate="print"/>
          <a:srcRect l="4688" t="54115" r="73437" b="6032"/>
          <a:stretch>
            <a:fillRect/>
          </a:stretch>
        </p:blipFill>
        <p:spPr bwMode="auto">
          <a:xfrm>
            <a:off x="179512" y="4365104"/>
            <a:ext cx="1560173" cy="2340260"/>
          </a:xfrm>
          <a:prstGeom prst="rect">
            <a:avLst/>
          </a:prstGeom>
          <a:noFill/>
        </p:spPr>
      </p:pic>
      <p:pic>
        <p:nvPicPr>
          <p:cNvPr id="6" name="Picture 22" descr="http://get-wallpapers.ru/img/picture/Nov/25/a3408aad2962491225219bfdc6f8c09f/7.jpg"/>
          <p:cNvPicPr>
            <a:picLocks noChangeAspect="1" noChangeArrowheads="1"/>
          </p:cNvPicPr>
          <p:nvPr/>
        </p:nvPicPr>
        <p:blipFill>
          <a:blip r:embed="rId3" cstate="print"/>
          <a:srcRect l="72310" t="53589" r="6855" b="7708"/>
          <a:stretch>
            <a:fillRect/>
          </a:stretch>
        </p:blipFill>
        <p:spPr bwMode="auto">
          <a:xfrm>
            <a:off x="7596336" y="4509120"/>
            <a:ext cx="1384769" cy="2117882"/>
          </a:xfrm>
          <a:prstGeom prst="rect">
            <a:avLst/>
          </a:prstGeom>
          <a:noFill/>
        </p:spPr>
      </p:pic>
      <p:pic>
        <p:nvPicPr>
          <p:cNvPr id="7" name="Picture 22" descr="http://get-wallpapers.ru/img/picture/Nov/25/a3408aad2962491225219bfdc6f8c09f/7.jpg"/>
          <p:cNvPicPr>
            <a:picLocks noChangeAspect="1" noChangeArrowheads="1"/>
          </p:cNvPicPr>
          <p:nvPr/>
        </p:nvPicPr>
        <p:blipFill>
          <a:blip r:embed="rId3" cstate="print"/>
          <a:srcRect l="6128" t="4466" r="74263" b="56831"/>
          <a:stretch>
            <a:fillRect/>
          </a:stretch>
        </p:blipFill>
        <p:spPr bwMode="auto">
          <a:xfrm>
            <a:off x="2123728" y="2537902"/>
            <a:ext cx="1440160" cy="2340259"/>
          </a:xfrm>
          <a:prstGeom prst="rect">
            <a:avLst/>
          </a:prstGeom>
          <a:noFill/>
        </p:spPr>
      </p:pic>
      <p:pic>
        <p:nvPicPr>
          <p:cNvPr id="8" name="Picture 22" descr="http://get-wallpapers.ru/img/picture/Nov/25/a3408aad2962491225219bfdc6f8c09f/7.jpg"/>
          <p:cNvPicPr>
            <a:picLocks noChangeAspect="1" noChangeArrowheads="1"/>
          </p:cNvPicPr>
          <p:nvPr/>
        </p:nvPicPr>
        <p:blipFill>
          <a:blip r:embed="rId3" cstate="print"/>
          <a:srcRect l="72310" t="2977" r="8080" b="56831"/>
          <a:stretch>
            <a:fillRect/>
          </a:stretch>
        </p:blipFill>
        <p:spPr bwMode="auto">
          <a:xfrm>
            <a:off x="3923928" y="4437112"/>
            <a:ext cx="1296144" cy="2187243"/>
          </a:xfrm>
          <a:prstGeom prst="rect">
            <a:avLst/>
          </a:prstGeom>
          <a:noFill/>
        </p:spPr>
      </p:pic>
      <p:pic>
        <p:nvPicPr>
          <p:cNvPr id="9" name="Picture 22" descr="http://get-wallpapers.ru/img/picture/Nov/25/a3408aad2962491225219bfdc6f8c09f/7.jpg"/>
          <p:cNvPicPr>
            <a:picLocks noChangeAspect="1" noChangeArrowheads="1"/>
          </p:cNvPicPr>
          <p:nvPr/>
        </p:nvPicPr>
        <p:blipFill>
          <a:blip r:embed="rId3" cstate="print"/>
          <a:srcRect l="40445" t="56566" r="41171" b="7708"/>
          <a:stretch>
            <a:fillRect/>
          </a:stretch>
        </p:blipFill>
        <p:spPr bwMode="auto">
          <a:xfrm>
            <a:off x="5868144" y="2708920"/>
            <a:ext cx="1368152" cy="2189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7944" y="116632"/>
            <a:ext cx="4968552" cy="6624736"/>
          </a:xfrm>
        </p:spPr>
        <p:txBody>
          <a:bodyPr anchor="ctr"/>
          <a:lstStyle/>
          <a:p>
            <a:pPr lvl="0">
              <a:spcBef>
                <a:spcPts val="0"/>
              </a:spcBef>
              <a:spcAft>
                <a:spcPts val="400"/>
              </a:spcAft>
            </a:pPr>
            <a:r>
              <a:rPr lang="ru-RU" sz="2800" i="1" dirty="0" smtClean="0"/>
              <a:t>Тишина</a:t>
            </a:r>
            <a:r>
              <a:rPr lang="ru-RU" sz="2800" b="1" i="1" dirty="0" smtClean="0"/>
              <a:t>,</a:t>
            </a:r>
            <a:r>
              <a:rPr lang="ru-RU" sz="2800" i="1" dirty="0" smtClean="0"/>
              <a:t> </a:t>
            </a:r>
            <a:r>
              <a:rPr lang="ru-RU" sz="2800" b="1" i="1" dirty="0" smtClean="0"/>
              <a:t>ах, </a:t>
            </a:r>
            <a:r>
              <a:rPr lang="ru-RU" sz="2800" i="1" dirty="0" smtClean="0"/>
              <a:t>какая стоит тишина! </a:t>
            </a:r>
            <a:r>
              <a:rPr lang="ru-RU" sz="2800" dirty="0" smtClean="0"/>
              <a:t>(М. </a:t>
            </a:r>
            <a:r>
              <a:rPr lang="ru-RU" sz="2800" dirty="0" err="1" smtClean="0"/>
              <a:t>Алигер</a:t>
            </a:r>
            <a:r>
              <a:rPr lang="ru-RU" sz="2800" dirty="0" smtClean="0"/>
              <a:t>) — междометие </a:t>
            </a:r>
            <a:r>
              <a:rPr lang="ru-RU" sz="2800" b="1" i="1" dirty="0" smtClean="0"/>
              <a:t>ах</a:t>
            </a:r>
            <a:r>
              <a:rPr lang="ru-RU" sz="2800" dirty="0" smtClean="0"/>
              <a:t> выражает восхищение. </a:t>
            </a:r>
          </a:p>
          <a:p>
            <a:pPr>
              <a:spcBef>
                <a:spcPts val="0"/>
              </a:spcBef>
              <a:spcAft>
                <a:spcPts val="400"/>
              </a:spcAft>
            </a:pPr>
            <a:endParaRPr lang="ru-RU" sz="2800" b="1" i="1" dirty="0" smtClean="0"/>
          </a:p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ru-RU" sz="2800" b="1" i="1" dirty="0" smtClean="0"/>
              <a:t>Чу!</a:t>
            </a:r>
            <a:r>
              <a:rPr lang="ru-RU" sz="2800" i="1" dirty="0" smtClean="0"/>
              <a:t> За белой, душной тучей глухо прокатился гром</a:t>
            </a:r>
            <a:r>
              <a:rPr lang="ru-RU" sz="2800" dirty="0" smtClean="0"/>
              <a:t> (Ф. Тютчев) — междометие </a:t>
            </a:r>
            <a:r>
              <a:rPr lang="ru-RU" sz="2800" b="1" i="1" dirty="0" smtClean="0"/>
              <a:t>чу</a:t>
            </a:r>
            <a:r>
              <a:rPr lang="ru-RU" sz="2800" dirty="0" smtClean="0"/>
              <a:t> является сигналом, побуждающим слушать.</a:t>
            </a:r>
            <a:endParaRPr lang="ru-RU" sz="2800" dirty="0"/>
          </a:p>
        </p:txBody>
      </p:sp>
      <p:pic>
        <p:nvPicPr>
          <p:cNvPr id="6" name="Picture 4" descr="http://dimedia.ru/images/thumbnails/692/692/detailed/164/6307_5232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l="17479" t="8740" r="1678" b="4955"/>
          <a:stretch>
            <a:fillRect/>
          </a:stretch>
        </p:blipFill>
        <p:spPr bwMode="auto">
          <a:xfrm>
            <a:off x="107504" y="116633"/>
            <a:ext cx="3642331" cy="388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10" descr="http://rus.1september.ru/2008/06/36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221088"/>
            <a:ext cx="2984047" cy="25452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4869160"/>
            <a:ext cx="8136904" cy="1872208"/>
          </a:xfrm>
        </p:spPr>
        <p:txBody>
          <a:bodyPr anchor="ctr"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i="1" dirty="0" smtClean="0"/>
              <a:t>Увы,</a:t>
            </a:r>
            <a:r>
              <a:rPr lang="ru-RU" sz="2800" i="1" dirty="0" smtClean="0"/>
              <a:t> на разные забавы я много жизни погубил</a:t>
            </a:r>
            <a:r>
              <a:rPr lang="ru-RU" sz="2800" dirty="0" smtClean="0"/>
              <a:t>         (А. Пушкин) — междометие </a:t>
            </a:r>
            <a:r>
              <a:rPr lang="ru-RU" sz="2800" b="1" i="1" dirty="0" smtClean="0"/>
              <a:t>увы</a:t>
            </a:r>
            <a:r>
              <a:rPr lang="ru-RU" sz="2800" dirty="0" smtClean="0"/>
              <a:t> выражает сожаление.</a:t>
            </a:r>
            <a:endParaRPr lang="ru-RU" sz="2800" dirty="0"/>
          </a:p>
        </p:txBody>
      </p:sp>
      <p:pic>
        <p:nvPicPr>
          <p:cNvPr id="5" name="Picture 8" descr="http://www.photoline.ru/critic/picpart/1448/1448388998.jpg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t="1530"/>
          <a:stretch>
            <a:fillRect/>
          </a:stretch>
        </p:blipFill>
        <p:spPr bwMode="auto">
          <a:xfrm>
            <a:off x="971600" y="188640"/>
            <a:ext cx="7056784" cy="46351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692696"/>
            <a:ext cx="5832648" cy="6048672"/>
          </a:xfrm>
        </p:spPr>
        <p:txBody>
          <a:bodyPr anchor="ctr"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i="1" dirty="0" smtClean="0"/>
              <a:t>Междометия</a:t>
            </a:r>
            <a:r>
              <a:rPr lang="ru-RU" sz="2800" dirty="0" smtClean="0"/>
              <a:t> </a:t>
            </a:r>
            <a:r>
              <a:rPr lang="ru-RU" sz="2800" b="1" dirty="0" smtClean="0"/>
              <a:t>не относятся к основным частям речи</a:t>
            </a:r>
            <a:r>
              <a:rPr lang="ru-RU" sz="2800" dirty="0" smtClean="0"/>
              <a:t>, так как они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/>
              <a:t>не изменяются по родам и числам,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/>
              <a:t>не делятся на морфемы,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/>
              <a:t>не являются членами предложения, хотя и могут употребляться в значении других частей речи.</a:t>
            </a:r>
            <a:endParaRPr lang="ru-RU" sz="2800" dirty="0"/>
          </a:p>
        </p:txBody>
      </p:sp>
      <p:pic>
        <p:nvPicPr>
          <p:cNvPr id="5" name="Picture 6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 cstate="print"/>
          <a:srcRect l="9470" t="26028" b="24283"/>
          <a:stretch>
            <a:fillRect/>
          </a:stretch>
        </p:blipFill>
        <p:spPr bwMode="auto">
          <a:xfrm>
            <a:off x="179512" y="4593805"/>
            <a:ext cx="2880320" cy="2108997"/>
          </a:xfrm>
          <a:prstGeom prst="rect">
            <a:avLst/>
          </a:prstGeom>
          <a:noFill/>
        </p:spPr>
      </p:pic>
      <p:pic>
        <p:nvPicPr>
          <p:cNvPr id="6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 cstate="print"/>
          <a:srcRect l="19043" t="7098" r="18117" b="5353"/>
          <a:stretch>
            <a:fillRect/>
          </a:stretch>
        </p:blipFill>
        <p:spPr bwMode="auto">
          <a:xfrm>
            <a:off x="899592" y="729791"/>
            <a:ext cx="1591960" cy="3569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1920" y="692696"/>
            <a:ext cx="5040560" cy="6048672"/>
          </a:xfrm>
        </p:spPr>
        <p:txBody>
          <a:bodyPr anchor="ctr"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i="1" dirty="0" smtClean="0"/>
              <a:t>Междометия</a:t>
            </a:r>
            <a:r>
              <a:rPr lang="ru-RU" sz="2800" dirty="0" smtClean="0"/>
              <a:t> </a:t>
            </a:r>
            <a:r>
              <a:rPr lang="ru-RU" sz="2800" b="1" dirty="0" smtClean="0"/>
              <a:t>нельзя отнести </a:t>
            </a:r>
            <a:r>
              <a:rPr lang="ru-RU" sz="2800" dirty="0" smtClean="0"/>
              <a:t>и </a:t>
            </a:r>
            <a:r>
              <a:rPr lang="ru-RU" sz="2800" b="1" dirty="0" smtClean="0"/>
              <a:t>к служебным частям речи</a:t>
            </a:r>
            <a:r>
              <a:rPr lang="ru-RU" sz="2800" dirty="0" smtClean="0"/>
              <a:t>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dirty="0" smtClean="0"/>
              <a:t>В отличие </a:t>
            </a:r>
            <a:r>
              <a:rPr lang="ru-RU" sz="2800" b="1" dirty="0" smtClean="0"/>
              <a:t>от союзов </a:t>
            </a:r>
            <a:r>
              <a:rPr lang="ru-RU" sz="2800" dirty="0" smtClean="0"/>
              <a:t>они не выполняют функцию связи членов предложения или частей сложного предложения. </a:t>
            </a:r>
          </a:p>
        </p:txBody>
      </p:sp>
      <p:pic>
        <p:nvPicPr>
          <p:cNvPr id="5" name="Picture 16" descr="http://www.speakrus.ru/uspens/uspenskiy_files/image14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980728"/>
            <a:ext cx="3187404" cy="5688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8024" y="692696"/>
            <a:ext cx="4104456" cy="6048672"/>
          </a:xfrm>
        </p:spPr>
        <p:txBody>
          <a:bodyPr anchor="ctr"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i="1" dirty="0" smtClean="0"/>
              <a:t>Междометия</a:t>
            </a:r>
            <a:r>
              <a:rPr lang="ru-RU" sz="2800" dirty="0" smtClean="0"/>
              <a:t> </a:t>
            </a:r>
            <a:r>
              <a:rPr lang="ru-RU" sz="2800" b="1" dirty="0" smtClean="0"/>
              <a:t>нельзя отнести </a:t>
            </a:r>
            <a:r>
              <a:rPr lang="ru-RU" sz="2800" dirty="0" smtClean="0"/>
              <a:t>и </a:t>
            </a:r>
            <a:r>
              <a:rPr lang="ru-RU" sz="2800" b="1" dirty="0" smtClean="0"/>
              <a:t>к служебным частям речи</a:t>
            </a:r>
            <a:r>
              <a:rPr lang="ru-RU" sz="2800" dirty="0" smtClean="0"/>
              <a:t>. 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dirty="0" smtClean="0"/>
              <a:t>В отличие </a:t>
            </a:r>
            <a:r>
              <a:rPr lang="ru-RU" sz="2800" b="1" dirty="0" smtClean="0"/>
              <a:t>от предлогов </a:t>
            </a:r>
            <a:r>
              <a:rPr lang="ru-RU" sz="2800" dirty="0" smtClean="0"/>
              <a:t>они</a:t>
            </a:r>
            <a:r>
              <a:rPr lang="ru-RU" sz="2800" b="1" dirty="0" smtClean="0"/>
              <a:t> </a:t>
            </a:r>
            <a:r>
              <a:rPr lang="ru-RU" sz="2800" dirty="0" smtClean="0"/>
              <a:t>не выражают зависимость одного слова от другого. </a:t>
            </a:r>
            <a:endParaRPr lang="ru-RU" sz="2800" dirty="0"/>
          </a:p>
        </p:txBody>
      </p:sp>
      <p:pic>
        <p:nvPicPr>
          <p:cNvPr id="6451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55464" r="2938"/>
          <a:stretch>
            <a:fillRect/>
          </a:stretch>
        </p:blipFill>
        <p:spPr bwMode="auto">
          <a:xfrm>
            <a:off x="107504" y="735763"/>
            <a:ext cx="4320480" cy="59643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pic>
        <p:nvPicPr>
          <p:cNvPr id="63490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r="47322"/>
          <a:stretch>
            <a:fillRect/>
          </a:stretch>
        </p:blipFill>
        <p:spPr bwMode="auto">
          <a:xfrm>
            <a:off x="107504" y="1052735"/>
            <a:ext cx="5832648" cy="5686866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80112" y="2348880"/>
            <a:ext cx="3456384" cy="4392488"/>
          </a:xfrm>
        </p:spPr>
        <p:txBody>
          <a:bodyPr anchor="ctr"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dirty="0" smtClean="0"/>
              <a:t>В отличие </a:t>
            </a:r>
            <a:r>
              <a:rPr lang="ru-RU" sz="2800" b="1" dirty="0" smtClean="0"/>
              <a:t>от частиц </a:t>
            </a:r>
            <a:r>
              <a:rPr lang="ru-RU" sz="2800" dirty="0" smtClean="0"/>
              <a:t>междометия</a:t>
            </a:r>
            <a:r>
              <a:rPr lang="ru-RU" sz="2800" b="1" dirty="0" smtClean="0"/>
              <a:t> </a:t>
            </a:r>
            <a:r>
              <a:rPr lang="ru-RU" sz="2800" dirty="0" smtClean="0"/>
              <a:t>не придают дополнительных смысловых оттенков словам или предложениям. 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576064"/>
          </a:xfrm>
        </p:spPr>
        <p:txBody>
          <a:bodyPr/>
          <a:lstStyle/>
          <a:p>
            <a:r>
              <a:rPr lang="ru-RU" sz="3600" b="1" dirty="0" smtClean="0"/>
              <a:t>Характерные признаки междометий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1512168"/>
          </a:xfrm>
          <a:solidFill>
            <a:schemeClr val="bg1"/>
          </a:solidFill>
        </p:spPr>
        <p:txBody>
          <a:bodyPr anchor="ctr"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i="1" dirty="0" smtClean="0"/>
              <a:t>Междометия</a:t>
            </a:r>
            <a:r>
              <a:rPr lang="ru-RU" sz="2800" dirty="0" smtClean="0"/>
              <a:t> не имеют синтаксической связи с другими словами: ни от кого не зависят и никого себе не подчиняют.</a:t>
            </a:r>
            <a:endParaRPr lang="ru-RU" sz="2800" b="1" dirty="0" smtClean="0"/>
          </a:p>
        </p:txBody>
      </p:sp>
      <p:pic>
        <p:nvPicPr>
          <p:cNvPr id="5" name="Picture 2" descr="&amp;Kcy;&amp;acy;&amp;rcy;&amp;tcy;&amp;icy;&amp;ncy;&amp;kcy;&amp;icy; &amp;pcy;&amp;ocy; &amp;zcy;&amp;acy;&amp;pcy;&amp;rcy;&amp;ocy;&amp;scy;&amp;ucy; &amp;chcy;&amp;ucy;, &amp;mcy;&amp;iecy;&amp;zhcy;&amp;dcy;&amp;ocy;&amp;mcy;&amp;iecy;&amp;tcy;&amp;icy;&amp;ie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271963"/>
            <a:ext cx="7272808" cy="43967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19872" y="692696"/>
            <a:ext cx="5616624" cy="6048672"/>
          </a:xfrm>
        </p:spPr>
        <p:txBody>
          <a:bodyPr anchor="ctr"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/>
              <a:t>Междометия – характерная принадлежность </a:t>
            </a:r>
            <a:r>
              <a:rPr lang="ru-RU" sz="2800" b="1" i="1" dirty="0" smtClean="0"/>
              <a:t>устной</a:t>
            </a:r>
            <a:r>
              <a:rPr lang="ru-RU" sz="2800" dirty="0" smtClean="0"/>
              <a:t> речи.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800" dirty="0" smtClean="0"/>
              <a:t>В художественных произведениях они используются, главным образом, в диалогах. </a:t>
            </a:r>
            <a:endParaRPr lang="ru-RU" sz="2800" dirty="0"/>
          </a:p>
        </p:txBody>
      </p:sp>
      <p:pic>
        <p:nvPicPr>
          <p:cNvPr id="79874" name="Picture 2" descr="http://worldfb.ru/misc/i/gallery/14901/706600.jpg"/>
          <p:cNvPicPr>
            <a:picLocks noChangeAspect="1" noChangeArrowheads="1"/>
          </p:cNvPicPr>
          <p:nvPr/>
        </p:nvPicPr>
        <p:blipFill>
          <a:blip r:embed="rId2" cstate="print"/>
          <a:srcRect l="61559" r="-439"/>
          <a:stretch>
            <a:fillRect/>
          </a:stretch>
        </p:blipFill>
        <p:spPr bwMode="auto">
          <a:xfrm>
            <a:off x="107504" y="908720"/>
            <a:ext cx="2809666" cy="57606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sz="4000" b="1" dirty="0" smtClean="0"/>
              <a:t>Характерные признаки междометий</a:t>
            </a:r>
            <a:endParaRPr lang="ru-RU" sz="40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692696"/>
            <a:ext cx="4752528" cy="6048672"/>
          </a:xfrm>
        </p:spPr>
        <p:txBody>
          <a:bodyPr anchor="ctr"/>
          <a:lstStyle/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ru-RU" sz="2800" dirty="0" smtClean="0"/>
              <a:t>Для междометий характерна особая экспрессивная интонация, повышение тона. </a:t>
            </a:r>
          </a:p>
          <a:p>
            <a:pPr>
              <a:spcBef>
                <a:spcPts val="0"/>
              </a:spcBef>
              <a:spcAft>
                <a:spcPts val="400"/>
              </a:spcAft>
            </a:pPr>
            <a:r>
              <a:rPr lang="ru-RU" sz="2800" dirty="0" smtClean="0"/>
              <a:t>Некоторые из них в разговоре  сопровождаются мимикой и жестами.</a:t>
            </a:r>
            <a:endParaRPr lang="ru-RU" sz="2800" dirty="0"/>
          </a:p>
        </p:txBody>
      </p:sp>
      <p:pic>
        <p:nvPicPr>
          <p:cNvPr id="6" name="Picture 14" descr="http://worldfb.ru/misc/i/gallery/14901/706600.jpg"/>
          <p:cNvPicPr>
            <a:picLocks noChangeAspect="1" noChangeArrowheads="1"/>
          </p:cNvPicPr>
          <p:nvPr/>
        </p:nvPicPr>
        <p:blipFill>
          <a:blip r:embed="rId2" cstate="print"/>
          <a:srcRect r="45507"/>
          <a:stretch>
            <a:fillRect/>
          </a:stretch>
        </p:blipFill>
        <p:spPr bwMode="auto">
          <a:xfrm>
            <a:off x="179512" y="908720"/>
            <a:ext cx="3839516" cy="5616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9999" t="15801" r="6364" b="77533"/>
          <a:stretch>
            <a:fillRect/>
          </a:stretch>
        </p:blipFill>
        <p:spPr bwMode="auto">
          <a:xfrm>
            <a:off x="107503" y="116631"/>
            <a:ext cx="8928993" cy="58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5956" t="24689" r="67232" b="17533"/>
          <a:stretch>
            <a:fillRect/>
          </a:stretch>
        </p:blipFill>
        <p:spPr bwMode="auto">
          <a:xfrm>
            <a:off x="107504" y="764704"/>
            <a:ext cx="3185548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39091" t="24689" r="34545" b="4200"/>
          <a:stretch>
            <a:fillRect/>
          </a:stretch>
        </p:blipFill>
        <p:spPr bwMode="auto">
          <a:xfrm>
            <a:off x="3357080" y="764704"/>
            <a:ext cx="2534478" cy="599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70909" t="24689" r="2128" b="15605"/>
          <a:stretch>
            <a:fillRect/>
          </a:stretch>
        </p:blipFill>
        <p:spPr bwMode="auto">
          <a:xfrm>
            <a:off x="5940152" y="764704"/>
            <a:ext cx="3096344" cy="5976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832648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800" b="1" dirty="0" smtClean="0">
                <a:solidFill>
                  <a:schemeClr val="tx2"/>
                </a:solidFill>
              </a:rPr>
              <a:t>По происхождению </a:t>
            </a:r>
            <a:r>
              <a:rPr lang="ru-RU" sz="2800" dirty="0" smtClean="0"/>
              <a:t>междометия делятся на </a:t>
            </a:r>
            <a:r>
              <a:rPr lang="ru-RU" sz="2800" b="1" i="1" dirty="0" smtClean="0"/>
              <a:t>непроизводные</a:t>
            </a:r>
            <a:r>
              <a:rPr lang="ru-RU" sz="2800" dirty="0" smtClean="0"/>
              <a:t> (например: </a:t>
            </a:r>
            <a:r>
              <a:rPr lang="ru-RU" sz="2800" i="1" dirty="0" smtClean="0"/>
              <a:t>ну, эх!) </a:t>
            </a:r>
            <a:r>
              <a:rPr lang="ru-RU" sz="2800" dirty="0" smtClean="0"/>
              <a:t>и </a:t>
            </a:r>
            <a:r>
              <a:rPr lang="ru-RU" sz="2800" b="1" i="1" dirty="0" smtClean="0"/>
              <a:t>производные</a:t>
            </a:r>
            <a:r>
              <a:rPr lang="ru-RU" sz="2800" dirty="0" smtClean="0"/>
              <a:t>, т.е. возникшие из самостоятельных частей речи (например: </a:t>
            </a:r>
            <a:r>
              <a:rPr lang="ru-RU" sz="2800" i="1" dirty="0" smtClean="0"/>
              <a:t>батюшки! ужас! брось!).</a:t>
            </a:r>
            <a:endParaRPr lang="ru-RU" sz="2800" dirty="0"/>
          </a:p>
        </p:txBody>
      </p:sp>
      <p:pic>
        <p:nvPicPr>
          <p:cNvPr id="81932" name="Picture 12" descr="&amp;Kcy;&amp;acy;&amp;rcy;&amp;tcy;&amp;icy;&amp;ncy;&amp;kcy;&amp;icy; &amp;pcy;&amp;ocy; &amp;zcy;&amp;acy;&amp;pcy;&amp;rcy;&amp;ocy;&amp;scy;&amp;ucy; &amp;Bcy;&amp;acy;&amp;tcy;&amp;yucy;&amp;shcy;&amp;kcy;&amp;icy;!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l="7687" r="8333" b="3156"/>
          <a:stretch>
            <a:fillRect/>
          </a:stretch>
        </p:blipFill>
        <p:spPr bwMode="auto">
          <a:xfrm>
            <a:off x="4363177" y="2492896"/>
            <a:ext cx="4673319" cy="4248472"/>
          </a:xfrm>
          <a:prstGeom prst="rect">
            <a:avLst/>
          </a:prstGeom>
          <a:noFill/>
        </p:spPr>
      </p:pic>
      <p:pic>
        <p:nvPicPr>
          <p:cNvPr id="8" name="Picture 6" descr="&amp;Pcy;&amp;ocy;&amp;khcy;&amp;ocy;&amp;zhcy;&amp;iecy;&amp;iecy; &amp;icy;&amp;zcy;&amp;ocy;&amp;bcy;&amp;rcy;&amp;acy;&amp;zhcy;&amp;iecy;&amp;ncy;&amp;icy;&amp;iecy;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24944"/>
            <a:ext cx="3672408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dirty="0" smtClean="0">
                <a:solidFill>
                  <a:schemeClr val="tx2"/>
                </a:solidFill>
              </a:rPr>
              <a:t>По своей структуре</a:t>
            </a:r>
            <a:r>
              <a:rPr lang="ru-RU" sz="2800" dirty="0" smtClean="0">
                <a:solidFill>
                  <a:schemeClr val="tx2"/>
                </a:solidFill>
              </a:rPr>
              <a:t> </a:t>
            </a:r>
            <a:r>
              <a:rPr lang="ru-RU" sz="2800" dirty="0" smtClean="0"/>
              <a:t>междометия могут быть </a:t>
            </a:r>
            <a:r>
              <a:rPr lang="ru-RU" sz="2800" b="1" i="1" dirty="0" smtClean="0"/>
              <a:t>простыми, сложными и составными.</a:t>
            </a:r>
          </a:p>
          <a:p>
            <a:r>
              <a:rPr lang="ru-RU" sz="2800" b="1" dirty="0" smtClean="0"/>
              <a:t>Простые</a:t>
            </a:r>
            <a:r>
              <a:rPr lang="ru-RU" sz="2800" dirty="0" smtClean="0"/>
              <a:t> междометия состоят из одного слова: </a:t>
            </a:r>
            <a:r>
              <a:rPr lang="ru-RU" sz="2800" i="1" dirty="0" smtClean="0"/>
              <a:t> увы! ох! ах! ой! ага!</a:t>
            </a:r>
            <a:endParaRPr lang="ru-RU" sz="2800" dirty="0"/>
          </a:p>
        </p:txBody>
      </p:sp>
      <p:pic>
        <p:nvPicPr>
          <p:cNvPr id="5" name="Picture 12" descr="http://rus.1september.ru/2006/15/7.gif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1870368" y="2564904"/>
            <a:ext cx="4994840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r>
              <a:rPr lang="ru-RU" sz="2800" b="1" dirty="0" smtClean="0"/>
              <a:t>Сложные</a:t>
            </a:r>
            <a:r>
              <a:rPr lang="ru-RU" sz="2800" dirty="0" smtClean="0"/>
              <a:t> образованы соединением двух-трех междометий и имеют </a:t>
            </a:r>
            <a:r>
              <a:rPr lang="ru-RU" sz="2800" b="1" i="1" dirty="0" smtClean="0"/>
              <a:t>дефисное</a:t>
            </a:r>
            <a:r>
              <a:rPr lang="ru-RU" sz="2800" dirty="0" smtClean="0"/>
              <a:t> написание: </a:t>
            </a:r>
            <a:r>
              <a:rPr lang="ru-RU" sz="2800" i="1" dirty="0" err="1" smtClean="0"/>
              <a:t>э-ге-гей</a:t>
            </a:r>
            <a:r>
              <a:rPr lang="ru-RU" sz="2800" i="1" dirty="0" smtClean="0"/>
              <a:t>! цып-цып! кис-кис! э-хе-хе!</a:t>
            </a:r>
            <a:endParaRPr lang="ru-RU" sz="2800" dirty="0"/>
          </a:p>
        </p:txBody>
      </p:sp>
      <p:pic>
        <p:nvPicPr>
          <p:cNvPr id="5" name="Picture 22" descr="&amp;Kcy;&amp;acy;&amp;rcy;&amp;tcy;&amp;icy;&amp;ncy;&amp;kcy;&amp;icy; &amp;pcy;&amp;ocy; &amp;zcy;&amp;acy;&amp;pcy;&amp;rcy;&amp;ocy;&amp;scy;&amp;ucy; &amp;ocy;-&amp;lcy;&amp;yacy;-&amp;lcy;&amp;yacy;"/>
          <p:cNvPicPr>
            <a:picLocks noChangeAspect="1" noChangeArrowheads="1"/>
          </p:cNvPicPr>
          <p:nvPr/>
        </p:nvPicPr>
        <p:blipFill>
          <a:blip r:embed="rId2" cstate="print">
            <a:lum bright="10000" contrast="30000"/>
          </a:blip>
          <a:srcRect t="1805" b="43114"/>
          <a:stretch>
            <a:fillRect/>
          </a:stretch>
        </p:blipFill>
        <p:spPr bwMode="auto">
          <a:xfrm>
            <a:off x="539552" y="2276872"/>
            <a:ext cx="8064896" cy="43940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764704"/>
            <a:ext cx="8928992" cy="5976664"/>
          </a:xfrm>
        </p:spPr>
        <p:txBody>
          <a:bodyPr/>
          <a:lstStyle/>
          <a:p>
            <a:r>
              <a:rPr lang="ru-RU" sz="2800" b="1" dirty="0" smtClean="0"/>
              <a:t>Составные</a:t>
            </a:r>
            <a:r>
              <a:rPr lang="ru-RU" sz="2800" dirty="0" smtClean="0"/>
              <a:t>  междометия состоят из двух и более слов: </a:t>
            </a:r>
            <a:r>
              <a:rPr lang="ru-RU" sz="2800" i="1" dirty="0" smtClean="0"/>
              <a:t>увы и ах!  как бы не так! мать честная! была - не была! вот поди ж ты! где наша не пропадала!</a:t>
            </a:r>
            <a:endParaRPr lang="ru-RU" sz="2800" dirty="0"/>
          </a:p>
        </p:txBody>
      </p:sp>
      <p:pic>
        <p:nvPicPr>
          <p:cNvPr id="1026" name="Picture 2" descr="http://l-files.livejournal.net/og_image/31741536/109471?v=1491992732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405823" y="2348880"/>
            <a:ext cx="8261713" cy="433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dirty="0" smtClean="0">
                <a:solidFill>
                  <a:schemeClr val="tx2"/>
                </a:solidFill>
              </a:rPr>
              <a:t>По значению </a:t>
            </a:r>
            <a:r>
              <a:rPr lang="ru-RU" sz="2800" dirty="0" smtClean="0"/>
              <a:t>междометия подразделяются на </a:t>
            </a:r>
            <a:r>
              <a:rPr lang="ru-RU" sz="2800" b="1" i="1" dirty="0" smtClean="0"/>
              <a:t>эмоциональные, этикетные, повелительные, глагольные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К </a:t>
            </a:r>
            <a:r>
              <a:rPr lang="ru-RU" sz="2800" b="1" dirty="0" smtClean="0"/>
              <a:t>эмоциональным</a:t>
            </a:r>
            <a:r>
              <a:rPr lang="ru-RU" sz="2800" dirty="0" smtClean="0"/>
              <a:t> относятся междометия, выражающие различные эмоции и чувства человека (например, </a:t>
            </a:r>
            <a:r>
              <a:rPr lang="ru-RU" sz="2800" i="1" dirty="0" smtClean="0"/>
              <a:t>ура! слава Богу! вот это да! ну</a:t>
            </a:r>
            <a:r>
              <a:rPr lang="ru-RU" sz="2800" dirty="0" smtClean="0"/>
              <a:t> </a:t>
            </a:r>
            <a:r>
              <a:rPr lang="ru-RU" sz="2800" i="1" dirty="0" smtClean="0"/>
              <a:t>вот еще! брр! тьфу! фу! ба! батюшки! матушки! ну и ну! подумать только!</a:t>
            </a:r>
            <a:r>
              <a:rPr lang="ru-RU" sz="2800" dirty="0" smtClean="0"/>
              <a:t>).</a:t>
            </a:r>
            <a:endParaRPr lang="ru-RU" sz="2800" dirty="0"/>
          </a:p>
        </p:txBody>
      </p:sp>
      <p:pic>
        <p:nvPicPr>
          <p:cNvPr id="6" name="Picture 6" descr="&amp;Kcy;&amp;acy;&amp;rcy;&amp;tcy;&amp;icy;&amp;ncy;&amp;kcy;&amp;icy; &amp;pcy;&amp;ocy; &amp;zcy;&amp;acy;&amp;pcy;&amp;rcy;&amp;ocy;&amp;scy;&amp;ucy; &amp;vcy;&amp;acy;&amp;ucy;"/>
          <p:cNvPicPr>
            <a:picLocks noChangeAspect="1" noChangeArrowheads="1"/>
          </p:cNvPicPr>
          <p:nvPr/>
        </p:nvPicPr>
        <p:blipFill>
          <a:blip r:embed="rId2" cstate="print"/>
          <a:srcRect l="29582" t="9072" r="11253"/>
          <a:stretch>
            <a:fillRect/>
          </a:stretch>
        </p:blipFill>
        <p:spPr bwMode="auto">
          <a:xfrm>
            <a:off x="3923928" y="3939580"/>
            <a:ext cx="5040560" cy="28067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 l="27679" t="64286" r="50574" b="17857"/>
          <a:stretch>
            <a:fillRect/>
          </a:stretch>
        </p:blipFill>
        <p:spPr bwMode="auto">
          <a:xfrm>
            <a:off x="827584" y="3573016"/>
            <a:ext cx="1584176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4" name="Picture 4" descr="http://pics2.pokazuha.ru/p441/h/k/9596186wkh.jpg"/>
          <p:cNvPicPr>
            <a:picLocks noChangeAspect="1" noChangeArrowheads="1"/>
          </p:cNvPicPr>
          <p:nvPr/>
        </p:nvPicPr>
        <p:blipFill>
          <a:blip r:embed="rId4" cstate="print">
            <a:lum bright="20000"/>
          </a:blip>
          <a:srcRect l="11111" r="2778"/>
          <a:stretch>
            <a:fillRect/>
          </a:stretch>
        </p:blipFill>
        <p:spPr bwMode="auto">
          <a:xfrm>
            <a:off x="3635896" y="620688"/>
            <a:ext cx="2232248" cy="3075902"/>
          </a:xfrm>
          <a:prstGeom prst="rect">
            <a:avLst/>
          </a:prstGeom>
          <a:noFill/>
        </p:spPr>
      </p:pic>
      <p:pic>
        <p:nvPicPr>
          <p:cNvPr id="30728" name="Picture 8" descr="&amp;Kcy;&amp;acy;&amp;rcy;&amp;tcy;&amp;icy;&amp;ncy;&amp;kcy;&amp;icy; &amp;pcy;&amp;ocy; &amp;zcy;&amp;acy;&amp;pcy;&amp;rcy;&amp;ocy;&amp;scy;&amp;ucy; &amp;ocy;&amp;jcy; &amp;kcy;&amp;acy;&amp;kcy; &amp;kcy;&amp;rcy;&amp;acy;&amp;scy;&amp;icy;&amp;vcy;&amp;ocy; &amp;kcy;&amp;acy;&amp;rcy;&amp;tcy;&amp;icy;&amp;ncy;&amp;kcy;&amp;icy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980728"/>
            <a:ext cx="2952328" cy="3137903"/>
          </a:xfrm>
          <a:prstGeom prst="rect">
            <a:avLst/>
          </a:prstGeom>
          <a:noFill/>
        </p:spPr>
      </p:pic>
      <p:pic>
        <p:nvPicPr>
          <p:cNvPr id="6" name="Ой, горячо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6" cstate="print"/>
          <a:srcRect t="13230" r="11171"/>
          <a:stretch>
            <a:fillRect/>
          </a:stretch>
        </p:blipFill>
        <p:spPr>
          <a:xfrm>
            <a:off x="179512" y="188640"/>
            <a:ext cx="3384376" cy="3305944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63265" t="67857" r="2136" b="17857"/>
          <a:stretch>
            <a:fillRect/>
          </a:stretch>
        </p:blipFill>
        <p:spPr bwMode="auto">
          <a:xfrm>
            <a:off x="3491880" y="3861048"/>
            <a:ext cx="2520280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2"/>
          <p:cNvSpPr txBox="1">
            <a:spLocks/>
          </p:cNvSpPr>
          <p:nvPr/>
        </p:nvSpPr>
        <p:spPr>
          <a:xfrm>
            <a:off x="107504" y="4437112"/>
            <a:ext cx="8928992" cy="2304256"/>
          </a:xfrm>
          <a:prstGeom prst="rect">
            <a:avLst/>
          </a:prstGeom>
        </p:spPr>
        <p:txBody>
          <a:bodyPr/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Многие междометия являются </a:t>
            </a: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многозначными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так как с их помощью выражаются разные чувства. Например, междометие </a:t>
            </a:r>
            <a:r>
              <a:rPr kumimoji="0" lang="ru-RU" sz="2800" b="1" i="1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ой!</a:t>
            </a:r>
            <a:r>
              <a:rPr kumimoji="0" lang="ru-RU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может говорить о боли, испуге, страхе, удивлении, радости, сожалении, огорчении и других чувствах. </a:t>
            </a:r>
            <a:endParaRPr kumimoji="0" lang="ru-RU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r>
              <a:rPr lang="ru-RU" sz="2800" b="1" dirty="0" smtClean="0"/>
              <a:t>Этикетные междометия</a:t>
            </a:r>
            <a:r>
              <a:rPr lang="ru-RU" sz="2800" dirty="0" smtClean="0"/>
              <a:t> – это слова, связанные с выражением в речи норм этикета (например, </a:t>
            </a:r>
            <a:r>
              <a:rPr lang="ru-RU" sz="2800" i="1" dirty="0" smtClean="0"/>
              <a:t>здравствуйте! до свидания! мерси! пардон! доброе утро! забегай! милости просим! ради бога! будьте любезны! будьте! будь другом!</a:t>
            </a:r>
            <a:r>
              <a:rPr lang="ru-RU" sz="2800" dirty="0" smtClean="0"/>
              <a:t>).</a:t>
            </a:r>
            <a:endParaRPr lang="ru-RU" sz="2800" dirty="0"/>
          </a:p>
        </p:txBody>
      </p:sp>
      <p:pic>
        <p:nvPicPr>
          <p:cNvPr id="8" name="Picture 14" descr="http://rus.1september.ru/2006/15/18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068961"/>
            <a:ext cx="4328338" cy="3629000"/>
          </a:xfrm>
          <a:prstGeom prst="rect">
            <a:avLst/>
          </a:prstGeom>
          <a:noFill/>
        </p:spPr>
      </p:pic>
      <p:pic>
        <p:nvPicPr>
          <p:cNvPr id="76808" name="Picture 8" descr="&amp;Kcy;&amp;acy;&amp;rcy;&amp;tcy;&amp;icy;&amp;ncy;&amp;kcy;&amp;icy; &amp;pcy;&amp;ocy; &amp;zcy;&amp;acy;&amp;pcy;&amp;rcy;&amp;ocy;&amp;scy;&amp;ucy; &amp;dcy;&amp;ocy;&amp;bcy;&amp;rcy;&amp;ocy;&amp;iecy; &amp;ucy;&amp;tcy;&amp;rcy;&amp;ocy;"/>
          <p:cNvPicPr>
            <a:picLocks noChangeAspect="1" noChangeArrowheads="1"/>
          </p:cNvPicPr>
          <p:nvPr/>
        </p:nvPicPr>
        <p:blipFill>
          <a:blip r:embed="rId3" cstate="print"/>
          <a:srcRect l="2537" r="7963" b="12782"/>
          <a:stretch>
            <a:fillRect/>
          </a:stretch>
        </p:blipFill>
        <p:spPr bwMode="auto">
          <a:xfrm>
            <a:off x="6804248" y="2634898"/>
            <a:ext cx="2088232" cy="2029859"/>
          </a:xfrm>
          <a:prstGeom prst="rect">
            <a:avLst/>
          </a:prstGeom>
          <a:noFill/>
        </p:spPr>
      </p:pic>
      <p:pic>
        <p:nvPicPr>
          <p:cNvPr id="9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 cstate="print"/>
          <a:srcRect t="15120" b="16841"/>
          <a:stretch>
            <a:fillRect/>
          </a:stretch>
        </p:blipFill>
        <p:spPr bwMode="auto">
          <a:xfrm>
            <a:off x="4788024" y="5014344"/>
            <a:ext cx="3384376" cy="1727023"/>
          </a:xfrm>
          <a:prstGeom prst="rect">
            <a:avLst/>
          </a:prstGeom>
          <a:noFill/>
        </p:spPr>
      </p:pic>
      <p:pic>
        <p:nvPicPr>
          <p:cNvPr id="23554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932040" y="3140968"/>
            <a:ext cx="1728192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832648"/>
          </a:xfrm>
        </p:spPr>
        <p:txBody>
          <a:bodyPr/>
          <a:lstStyle/>
          <a:p>
            <a:r>
              <a:rPr lang="ru-RU" sz="2800" b="1" dirty="0" smtClean="0"/>
              <a:t>Повелительные </a:t>
            </a:r>
            <a:r>
              <a:rPr lang="ru-RU" sz="2800" dirty="0" smtClean="0"/>
              <a:t>междометия выражают обращенные к людям или животным команды, побуждения (например, </a:t>
            </a:r>
            <a:r>
              <a:rPr lang="ru-RU" sz="2800" i="1" dirty="0" smtClean="0"/>
              <a:t>эй! ау!</a:t>
            </a:r>
            <a:r>
              <a:rPr lang="ru-RU" sz="2800" dirty="0" smtClean="0"/>
              <a:t> </a:t>
            </a:r>
            <a:r>
              <a:rPr lang="ru-RU" sz="2800" i="1" dirty="0" smtClean="0"/>
              <a:t>алло!</a:t>
            </a:r>
            <a:r>
              <a:rPr lang="ru-RU" sz="2800" dirty="0" smtClean="0"/>
              <a:t> </a:t>
            </a:r>
            <a:r>
              <a:rPr lang="ru-RU" sz="2800" i="1" dirty="0" smtClean="0"/>
              <a:t>караул!</a:t>
            </a:r>
            <a:r>
              <a:rPr lang="ru-RU" sz="2800" dirty="0" smtClean="0"/>
              <a:t> </a:t>
            </a:r>
            <a:r>
              <a:rPr lang="ru-RU" sz="2800" i="1" dirty="0" smtClean="0"/>
              <a:t>марш! айда! вперед! стоп! вон! фьють! прочь! долой!</a:t>
            </a:r>
            <a:r>
              <a:rPr lang="ru-RU" sz="2800" dirty="0" smtClean="0"/>
              <a:t> </a:t>
            </a:r>
            <a:r>
              <a:rPr lang="ru-RU" sz="2800" i="1" dirty="0" err="1" smtClean="0"/>
              <a:t>чш</a:t>
            </a:r>
            <a:r>
              <a:rPr lang="ru-RU" sz="2800" i="1" dirty="0" smtClean="0"/>
              <a:t>! тсс! цыц! нишкни! кис-кис! цып-цып! </a:t>
            </a:r>
            <a:r>
              <a:rPr lang="ru-RU" sz="2800" i="1" dirty="0" err="1" smtClean="0"/>
              <a:t>ути-ути</a:t>
            </a:r>
            <a:r>
              <a:rPr lang="ru-RU" sz="2800" i="1" dirty="0" smtClean="0"/>
              <a:t>! </a:t>
            </a:r>
            <a:r>
              <a:rPr lang="ru-RU" sz="2800" i="1" dirty="0" err="1" smtClean="0"/>
              <a:t>куть-куть</a:t>
            </a:r>
            <a:r>
              <a:rPr lang="ru-RU" sz="2800" i="1" dirty="0" smtClean="0"/>
              <a:t>! брысь! кыш! но! тпру! майна! вира! бис! полундра! есть!</a:t>
            </a:r>
            <a:r>
              <a:rPr lang="ru-RU" sz="2800" dirty="0" smtClean="0"/>
              <a:t>).</a:t>
            </a:r>
            <a:endParaRPr lang="ru-RU" sz="2800" dirty="0"/>
          </a:p>
        </p:txBody>
      </p:sp>
      <p:pic>
        <p:nvPicPr>
          <p:cNvPr id="9" name="Picture 20" descr="&amp;Kcy;&amp;acy;&amp;rcy;&amp;tcy;&amp;icy;&amp;ncy;&amp;kcy;&amp;icy; &amp;pcy;&amp;ocy; &amp;zcy;&amp;acy;&amp;pcy;&amp;rcy;&amp;ocy;&amp;scy;&amp;ucy; &amp;bcy;&amp;rcy;&amp;ocy;&amp;scy;&amp;softcy; &amp;mcy;&amp;iecy;&amp;zhcy;&amp;dcy;&amp;ocy;&amp;mcy;&amp;iecy;&amp;tcy;&amp;icy;&amp;iecy;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179512" y="4293095"/>
            <a:ext cx="2376264" cy="2475275"/>
          </a:xfrm>
          <a:prstGeom prst="rect">
            <a:avLst/>
          </a:prstGeom>
          <a:noFill/>
        </p:spPr>
      </p:pic>
      <p:pic>
        <p:nvPicPr>
          <p:cNvPr id="10" name="Picture 22" descr="&amp;Kcy;&amp;acy;&amp;rcy;&amp;tcy;&amp;icy;&amp;ncy;&amp;kcy;&amp;icy; &amp;pcy;&amp;ocy; &amp;zcy;&amp;acy;&amp;pcy;&amp;rcy;&amp;ocy;&amp;scy;&amp;ucy; &amp;bcy;&amp;rcy;&amp;ocy;&amp;scy;&amp;softcy; &amp;mcy;&amp;iecy;&amp;zhcy;&amp;dcy;&amp;ocy;&amp;mcy;&amp;iecy;&amp;tcy;&amp;icy;&amp;iecy;"/>
          <p:cNvPicPr>
            <a:picLocks noChangeAspect="1" noChangeArrowheads="1"/>
          </p:cNvPicPr>
          <p:nvPr/>
        </p:nvPicPr>
        <p:blipFill>
          <a:blip r:embed="rId3" cstate="print">
            <a:lum bright="20000" contrast="30000"/>
          </a:blip>
          <a:srcRect l="44024" t="33464" r="32853" b="33586"/>
          <a:stretch>
            <a:fillRect/>
          </a:stretch>
        </p:blipFill>
        <p:spPr bwMode="auto">
          <a:xfrm>
            <a:off x="2627784" y="4365104"/>
            <a:ext cx="2016224" cy="2373153"/>
          </a:xfrm>
          <a:prstGeom prst="rect">
            <a:avLst/>
          </a:prstGeom>
          <a:noFill/>
        </p:spPr>
      </p:pic>
      <p:pic>
        <p:nvPicPr>
          <p:cNvPr id="77826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4" cstate="print">
            <a:lum contrast="20000"/>
          </a:blip>
          <a:srcRect l="3780" r="4241" b="5501"/>
          <a:stretch>
            <a:fillRect/>
          </a:stretch>
        </p:blipFill>
        <p:spPr bwMode="auto">
          <a:xfrm>
            <a:off x="4788023" y="4365104"/>
            <a:ext cx="2870719" cy="2359495"/>
          </a:xfrm>
          <a:prstGeom prst="rect">
            <a:avLst/>
          </a:prstGeom>
          <a:noFill/>
        </p:spPr>
      </p:pic>
      <p:pic>
        <p:nvPicPr>
          <p:cNvPr id="77834" name="Picture 10" descr="&amp;Kcy;&amp;acy;&amp;rcy;&amp;tcy;&amp;icy;&amp;ncy;&amp;kcy;&amp;icy; &amp;pcy;&amp;ocy; &amp;zcy;&amp;acy;&amp;pcy;&amp;rcy;&amp;ocy;&amp;scy;&amp;ucy; &amp;acy;&amp;ucy;"/>
          <p:cNvPicPr>
            <a:picLocks noChangeAspect="1" noChangeArrowheads="1"/>
          </p:cNvPicPr>
          <p:nvPr/>
        </p:nvPicPr>
        <p:blipFill>
          <a:blip r:embed="rId5" cstate="print"/>
          <a:srcRect l="16800" t="10198" r="10401" b="3437"/>
          <a:stretch>
            <a:fillRect/>
          </a:stretch>
        </p:blipFill>
        <p:spPr bwMode="auto">
          <a:xfrm>
            <a:off x="7740352" y="4293095"/>
            <a:ext cx="1321791" cy="24741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760640"/>
          </a:xfrm>
        </p:spPr>
        <p:txBody>
          <a:bodyPr/>
          <a:lstStyle/>
          <a:p>
            <a:r>
              <a:rPr lang="ru-RU" sz="2800" b="1" dirty="0" smtClean="0"/>
              <a:t>Глагольные (звукоподражательные)</a:t>
            </a:r>
            <a:r>
              <a:rPr lang="ru-RU" sz="2800" dirty="0" smtClean="0"/>
              <a:t> междометия передают значения действия, а в предложениях играют роль сказуемого со значением законченного и неожиданного процесса в прошлом: </a:t>
            </a:r>
            <a:r>
              <a:rPr lang="ru-RU" sz="2800" i="1" dirty="0" smtClean="0"/>
              <a:t>бац, бух, хлоп, вжик, хвать, бултых, шмыг, щёлк.</a:t>
            </a:r>
            <a:endParaRPr lang="ru-RU" sz="2800" dirty="0"/>
          </a:p>
        </p:txBody>
      </p:sp>
      <p:pic>
        <p:nvPicPr>
          <p:cNvPr id="78852" name="Picture 4" descr="&amp;Kcy;&amp;acy;&amp;rcy;&amp;tcy;&amp;icy;&amp;ncy;&amp;kcy;&amp;icy; &amp;pcy;&amp;ocy; &amp;zcy;&amp;acy;&amp;pcy;&amp;rcy;&amp;ocy;&amp;scy;&amp;ucy; &amp;shchcy;&amp;iecy;&amp;lcy;&amp;kcy;"/>
          <p:cNvPicPr>
            <a:picLocks noChangeAspect="1" noChangeArrowheads="1"/>
          </p:cNvPicPr>
          <p:nvPr/>
        </p:nvPicPr>
        <p:blipFill>
          <a:blip r:embed="rId2" cstate="print">
            <a:lum bright="20000" contrast="20000"/>
          </a:blip>
          <a:srcRect l="8400" t="7485" r="9281" b="7684"/>
          <a:stretch>
            <a:fillRect/>
          </a:stretch>
        </p:blipFill>
        <p:spPr bwMode="auto">
          <a:xfrm>
            <a:off x="7020272" y="3933055"/>
            <a:ext cx="2016224" cy="2798025"/>
          </a:xfrm>
          <a:prstGeom prst="rect">
            <a:avLst/>
          </a:prstGeom>
          <a:noFill/>
        </p:spPr>
      </p:pic>
      <p:pic>
        <p:nvPicPr>
          <p:cNvPr id="78854" name="Picture 6" descr="&amp;Kcy;&amp;acy;&amp;rcy;&amp;tcy;&amp;icy;&amp;ncy;&amp;kcy;&amp;icy; &amp;pcy;&amp;ocy; &amp;zcy;&amp;acy;&amp;pcy;&amp;rcy;&amp;ocy;&amp;scy;&amp;ucy; &amp;shcy;&amp;mcy;&amp;ycy;&amp;gcy;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 l="15243" t="14298" r="621" b="10640"/>
          <a:stretch>
            <a:fillRect/>
          </a:stretch>
        </p:blipFill>
        <p:spPr bwMode="auto">
          <a:xfrm>
            <a:off x="2830619" y="4149081"/>
            <a:ext cx="4045637" cy="2389310"/>
          </a:xfrm>
          <a:prstGeom prst="rect">
            <a:avLst/>
          </a:prstGeom>
          <a:noFill/>
        </p:spPr>
      </p:pic>
      <p:pic>
        <p:nvPicPr>
          <p:cNvPr id="78862" name="Picture 14" descr="&amp;Kcy;&amp;acy;&amp;rcy;&amp;tcy;&amp;icy;&amp;ncy;&amp;kcy;&amp;icy; &amp;pcy;&amp;ocy; &amp;zcy;&amp;acy;&amp;pcy;&amp;rcy;&amp;ocy;&amp;scy;&amp;ucy; &amp;bcy;&amp;acy;&amp;tscy;"/>
          <p:cNvPicPr>
            <a:picLocks noChangeAspect="1" noChangeArrowheads="1"/>
          </p:cNvPicPr>
          <p:nvPr/>
        </p:nvPicPr>
        <p:blipFill>
          <a:blip r:embed="rId4" cstate="print"/>
          <a:srcRect l="6720" r="2561"/>
          <a:stretch>
            <a:fillRect/>
          </a:stretch>
        </p:blipFill>
        <p:spPr bwMode="auto">
          <a:xfrm>
            <a:off x="107504" y="4509120"/>
            <a:ext cx="2649069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Классификация междометий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692696"/>
            <a:ext cx="8928992" cy="6048672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b="1" dirty="0" smtClean="0"/>
              <a:t>Междометия</a:t>
            </a:r>
            <a:r>
              <a:rPr lang="ru-RU" sz="2800" dirty="0" smtClean="0"/>
              <a:t> не изменяются, не являются членами предложения, но они могут употребляться в значении других частей речи. При этом междометие принимает конкретное лексическое значение и становится членом предложения </a:t>
            </a:r>
            <a:r>
              <a:rPr lang="ru-RU" sz="2800" b="1" dirty="0" smtClean="0"/>
              <a:t>(</a:t>
            </a:r>
            <a:r>
              <a:rPr lang="ru-RU" sz="2800" dirty="0" smtClean="0"/>
              <a:t>например:</a:t>
            </a:r>
            <a:r>
              <a:rPr lang="ru-RU" sz="2800" b="1" dirty="0" smtClean="0"/>
              <a:t> </a:t>
            </a:r>
            <a:r>
              <a:rPr lang="ru-RU" sz="2800" b="1" i="1" dirty="0" smtClean="0"/>
              <a:t>Далече грянуло ура).</a:t>
            </a:r>
          </a:p>
          <a:p>
            <a:pPr lvl="0">
              <a:spcBef>
                <a:spcPts val="0"/>
              </a:spcBef>
              <a:spcAft>
                <a:spcPts val="400"/>
              </a:spcAft>
            </a:pPr>
            <a:endParaRPr lang="ru-RU" sz="1050" i="1" dirty="0" smtClean="0"/>
          </a:p>
          <a:p>
            <a:pPr lvl="0">
              <a:spcBef>
                <a:spcPts val="0"/>
              </a:spcBef>
              <a:spcAft>
                <a:spcPts val="800"/>
              </a:spcAft>
            </a:pPr>
            <a:r>
              <a:rPr lang="ru-RU" sz="2800" i="1" dirty="0" smtClean="0"/>
              <a:t>По лесу разнеслось </a:t>
            </a:r>
            <a:r>
              <a:rPr lang="ru-RU" sz="2800" b="1" i="1" dirty="0" smtClean="0"/>
              <a:t>ау</a:t>
            </a:r>
            <a:r>
              <a:rPr lang="ru-RU" sz="2800" i="1" dirty="0" smtClean="0"/>
              <a:t>! </a:t>
            </a:r>
            <a:r>
              <a:rPr lang="ru-RU" sz="2800" dirty="0" smtClean="0"/>
              <a:t>(междометие в роли подлежащего)</a:t>
            </a:r>
          </a:p>
          <a:p>
            <a:pPr lvl="0">
              <a:spcBef>
                <a:spcPts val="0"/>
              </a:spcBef>
              <a:spcAft>
                <a:spcPts val="800"/>
              </a:spcAft>
            </a:pPr>
            <a:r>
              <a:rPr lang="ru-RU" sz="2800" i="1" dirty="0" smtClean="0"/>
              <a:t>Вдруг я услышал </a:t>
            </a:r>
            <a:r>
              <a:rPr lang="ru-RU" sz="2800" b="1" i="1" dirty="0" smtClean="0"/>
              <a:t>ау</a:t>
            </a:r>
            <a:r>
              <a:rPr lang="ru-RU" sz="2800" i="1" dirty="0" smtClean="0"/>
              <a:t>! </a:t>
            </a:r>
            <a:r>
              <a:rPr lang="ru-RU" sz="2800" dirty="0" smtClean="0"/>
              <a:t>(междометие в роли дополнения)</a:t>
            </a:r>
          </a:p>
          <a:p>
            <a:pPr lvl="0">
              <a:spcBef>
                <a:spcPts val="0"/>
              </a:spcBef>
              <a:spcAft>
                <a:spcPts val="800"/>
              </a:spcAft>
            </a:pPr>
            <a:r>
              <a:rPr lang="ru-RU" sz="2800" i="1" dirty="0" smtClean="0"/>
              <a:t>Он </a:t>
            </a:r>
            <a:r>
              <a:rPr lang="ru-RU" sz="2800" b="1" i="1" dirty="0" smtClean="0"/>
              <a:t>бултых</a:t>
            </a:r>
            <a:r>
              <a:rPr lang="ru-RU" sz="2800" i="1" dirty="0" smtClean="0"/>
              <a:t> в воду.</a:t>
            </a:r>
            <a:r>
              <a:rPr lang="ru-RU" sz="2800" dirty="0" smtClean="0"/>
              <a:t> (междометие в роли сказуемого)</a:t>
            </a:r>
          </a:p>
          <a:p>
            <a:pPr>
              <a:spcBef>
                <a:spcPts val="0"/>
              </a:spcBef>
              <a:spcAft>
                <a:spcPts val="800"/>
              </a:spcAft>
            </a:pPr>
            <a:r>
              <a:rPr lang="ru-RU" sz="2800" b="1" i="1" dirty="0" smtClean="0"/>
              <a:t>Ай да</a:t>
            </a:r>
            <a:r>
              <a:rPr lang="ru-RU" sz="2800" i="1" dirty="0" smtClean="0"/>
              <a:t> мёд!</a:t>
            </a:r>
            <a:r>
              <a:rPr lang="ru-RU" sz="2800" dirty="0" smtClean="0"/>
              <a:t> (междометие в роли определения)</a:t>
            </a:r>
          </a:p>
          <a:p>
            <a:pPr lvl="0">
              <a:spcBef>
                <a:spcPts val="0"/>
              </a:spcBef>
              <a:spcAft>
                <a:spcPts val="800"/>
              </a:spcAft>
            </a:pPr>
            <a:r>
              <a:rPr lang="ru-RU" sz="2800" i="1" dirty="0" smtClean="0"/>
              <a:t>Народу полегло – </a:t>
            </a:r>
            <a:r>
              <a:rPr lang="ru-RU" sz="2800" b="1" i="1" dirty="0" smtClean="0"/>
              <a:t>жуть</a:t>
            </a:r>
            <a:r>
              <a:rPr lang="ru-RU" sz="2800" i="1" dirty="0" smtClean="0"/>
              <a:t>!</a:t>
            </a:r>
            <a:r>
              <a:rPr lang="ru-RU" sz="2800" dirty="0" smtClean="0"/>
              <a:t> (междометие в роли обстоятельства)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6516216" y="2924944"/>
            <a:ext cx="57606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Группа 6"/>
          <p:cNvGrpSpPr/>
          <p:nvPr/>
        </p:nvGrpSpPr>
        <p:grpSpPr>
          <a:xfrm>
            <a:off x="5220072" y="2924944"/>
            <a:ext cx="1152128" cy="72008"/>
            <a:chOff x="5220072" y="1988840"/>
            <a:chExt cx="1152128" cy="72008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>
              <a:off x="5220072" y="1988840"/>
              <a:ext cx="115212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5220072" y="2060848"/>
              <a:ext cx="1152128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11" descr="I:\ДОКУМЕНТЫ\СХЕМЫ ПРЕДЛОЖЕНИЙ\ПОДЛЕЖАЩЕЕ.bmp"/>
          <p:cNvPicPr>
            <a:picLocks noChangeAspect="1" noChangeArrowheads="1"/>
          </p:cNvPicPr>
          <p:nvPr/>
        </p:nvPicPr>
        <p:blipFill>
          <a:blip r:embed="rId2" cstate="print"/>
          <a:srcRect l="15578" t="47333" r="79172" b="50987"/>
          <a:stretch>
            <a:fillRect/>
          </a:stretch>
        </p:blipFill>
        <p:spPr bwMode="auto">
          <a:xfrm>
            <a:off x="3491880" y="3573016"/>
            <a:ext cx="360040" cy="72008"/>
          </a:xfrm>
          <a:prstGeom prst="rect">
            <a:avLst/>
          </a:prstGeom>
          <a:noFill/>
        </p:spPr>
      </p:pic>
      <p:pic>
        <p:nvPicPr>
          <p:cNvPr id="11" name="Picture 7" descr="I:\ДОКУМЕНТЫ\СХЕМЫ ПРЕДЛОЖЕНИЙ\ДОПОЛНЕНИЕ.bmp"/>
          <p:cNvPicPr>
            <a:picLocks noChangeAspect="1" noChangeArrowheads="1"/>
          </p:cNvPicPr>
          <p:nvPr/>
        </p:nvPicPr>
        <p:blipFill>
          <a:blip r:embed="rId3" cstate="print"/>
          <a:srcRect l="21045" t="52357" r="66775" b="45207"/>
          <a:stretch>
            <a:fillRect/>
          </a:stretch>
        </p:blipFill>
        <p:spPr bwMode="auto">
          <a:xfrm>
            <a:off x="3131840" y="4509120"/>
            <a:ext cx="288032" cy="72008"/>
          </a:xfrm>
          <a:prstGeom prst="rect">
            <a:avLst/>
          </a:prstGeom>
          <a:noFill/>
        </p:spPr>
      </p:pic>
      <p:pic>
        <p:nvPicPr>
          <p:cNvPr id="12" name="Picture 10" descr="I:\ДОКУМЕНТЫ\СХЕМЫ ПРЕДЛОЖЕНИЙ\грам основа 1.bmp"/>
          <p:cNvPicPr>
            <a:picLocks noChangeAspect="1" noChangeArrowheads="1"/>
          </p:cNvPicPr>
          <p:nvPr/>
        </p:nvPicPr>
        <p:blipFill>
          <a:blip r:embed="rId4" cstate="print"/>
          <a:srcRect l="36607" t="47464" r="47643" b="47496"/>
          <a:stretch>
            <a:fillRect/>
          </a:stretch>
        </p:blipFill>
        <p:spPr bwMode="auto">
          <a:xfrm>
            <a:off x="1043608" y="5003575"/>
            <a:ext cx="1224136" cy="81609"/>
          </a:xfrm>
          <a:prstGeom prst="rect">
            <a:avLst/>
          </a:prstGeom>
          <a:noFill/>
        </p:spPr>
      </p:pic>
      <p:pic>
        <p:nvPicPr>
          <p:cNvPr id="14" name="Picture 6" descr="I:\ДОКУМЕНТЫ\СХЕМЫ ПРЕДЛОЖЕНИЙ\ОПРЕДЕЛЕНИЕ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517232"/>
            <a:ext cx="864096" cy="106770"/>
          </a:xfrm>
          <a:prstGeom prst="rect">
            <a:avLst/>
          </a:prstGeom>
          <a:noFill/>
        </p:spPr>
      </p:pic>
      <p:pic>
        <p:nvPicPr>
          <p:cNvPr id="15" name="Picture 8" descr="I:\ДОКУМЕНТЫ\СХЕМЫ ПРЕДЛОЖЕНИЙ\ОБСТОЯТЕЛЬСТВО.bmp"/>
          <p:cNvPicPr>
            <a:picLocks noChangeAspect="1" noChangeArrowheads="1"/>
          </p:cNvPicPr>
          <p:nvPr/>
        </p:nvPicPr>
        <p:blipFill>
          <a:blip r:embed="rId6" cstate="print"/>
          <a:srcRect l="13496" t="46743" r="67604" b="51550"/>
          <a:stretch>
            <a:fillRect/>
          </a:stretch>
        </p:blipFill>
        <p:spPr bwMode="auto">
          <a:xfrm>
            <a:off x="3203848" y="6093295"/>
            <a:ext cx="1008112" cy="787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360040"/>
          </a:xfrm>
        </p:spPr>
        <p:txBody>
          <a:bodyPr/>
          <a:lstStyle/>
          <a:p>
            <a:r>
              <a:rPr lang="ru-RU" b="1" dirty="0" smtClean="0"/>
              <a:t>Звукоподражательные слова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492896"/>
            <a:ext cx="8928992" cy="2304256"/>
          </a:xfrm>
        </p:spPr>
        <p:txBody>
          <a:bodyPr/>
          <a:lstStyle/>
          <a:p>
            <a:pPr marL="0" indent="0">
              <a:lnSpc>
                <a:spcPts val="2700"/>
              </a:lnSpc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2800" dirty="0" smtClean="0"/>
              <a:t>От междометий надо отличать </a:t>
            </a:r>
            <a:r>
              <a:rPr lang="ru-RU" sz="2800" b="1" dirty="0" smtClean="0"/>
              <a:t>звукоподражания</a:t>
            </a:r>
            <a:r>
              <a:rPr lang="ru-RU" sz="2800" dirty="0" smtClean="0"/>
              <a:t> — звуки или сочетания звуков, которые служат для передачи криков животных, голосов птиц, звуков неживой природы: </a:t>
            </a:r>
            <a:r>
              <a:rPr lang="ru-RU" sz="2800" i="1" dirty="0" smtClean="0"/>
              <a:t>Лягушата квакают: </a:t>
            </a:r>
            <a:r>
              <a:rPr lang="ru-RU" sz="2800" b="1" i="1" dirty="0" err="1" smtClean="0"/>
              <a:t>ква-ква-ква</a:t>
            </a:r>
            <a:r>
              <a:rPr lang="ru-RU" sz="2800" b="1" i="1" dirty="0" smtClean="0"/>
              <a:t>!</a:t>
            </a:r>
            <a:r>
              <a:rPr lang="ru-RU" sz="2800" dirty="0" smtClean="0"/>
              <a:t> </a:t>
            </a:r>
            <a:r>
              <a:rPr lang="ru-RU" sz="2800" i="1" dirty="0" smtClean="0"/>
              <a:t>Волки воют: </a:t>
            </a:r>
            <a:r>
              <a:rPr lang="ru-RU" sz="2800" b="1" i="1" dirty="0" err="1" smtClean="0"/>
              <a:t>уу-у</a:t>
            </a:r>
            <a:r>
              <a:rPr lang="ru-RU" sz="2800" b="1" i="1" dirty="0" smtClean="0"/>
              <a:t>! </a:t>
            </a:r>
            <a:r>
              <a:rPr lang="ru-RU" sz="2800" b="1" i="1" dirty="0" err="1" smtClean="0"/>
              <a:t>уу-у</a:t>
            </a:r>
            <a:r>
              <a:rPr lang="ru-RU" sz="2800" b="1" i="1" dirty="0" smtClean="0"/>
              <a:t>!</a:t>
            </a:r>
            <a:r>
              <a:rPr lang="ru-RU" sz="2800" b="1" dirty="0" smtClean="0"/>
              <a:t> </a:t>
            </a:r>
            <a:r>
              <a:rPr lang="ru-RU" sz="2800" dirty="0" smtClean="0"/>
              <a:t>Звукоподражания не выражают чувств и побуждений, и словами их можно считать только условно.</a:t>
            </a:r>
            <a:endParaRPr lang="ru-RU" sz="2800" dirty="0"/>
          </a:p>
        </p:txBody>
      </p:sp>
      <p:pic>
        <p:nvPicPr>
          <p:cNvPr id="5" name="Picture 4" descr="http://www.stihi.ru/pics/2017/05/02/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692696"/>
            <a:ext cx="1872208" cy="1771190"/>
          </a:xfrm>
          <a:prstGeom prst="rect">
            <a:avLst/>
          </a:prstGeom>
          <a:noFill/>
        </p:spPr>
      </p:pic>
      <p:pic>
        <p:nvPicPr>
          <p:cNvPr id="6" name="Picture 18" descr="https://www.bookvoed.ru/files/1836/30/40/48.jpg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 l="16766" t="6048" r="20743" b="44057"/>
          <a:stretch>
            <a:fillRect/>
          </a:stretch>
        </p:blipFill>
        <p:spPr bwMode="auto">
          <a:xfrm>
            <a:off x="2627784" y="764704"/>
            <a:ext cx="2160240" cy="1738730"/>
          </a:xfrm>
          <a:prstGeom prst="rect">
            <a:avLst/>
          </a:prstGeom>
          <a:noFill/>
        </p:spPr>
      </p:pic>
      <p:pic>
        <p:nvPicPr>
          <p:cNvPr id="7" name="Picture 16" descr="&amp;Kcy;&amp;acy;&amp;rcy;&amp;tcy;&amp;icy;&amp;ncy;&amp;kcy;&amp;icy; &amp;pcy;&amp;ocy; &amp;zcy;&amp;acy;&amp;pcy;&amp;rcy;&amp;ocy;&amp;scy;&amp;ucy; &amp;shcy;-&amp;shcy;-&amp;shcy; &amp;zcy;&amp;vcy;&amp;ucy;&amp;kcy;"/>
          <p:cNvPicPr>
            <a:picLocks noChangeAspect="1" noChangeArrowheads="1"/>
          </p:cNvPicPr>
          <p:nvPr/>
        </p:nvPicPr>
        <p:blipFill>
          <a:blip r:embed="rId4" cstate="print"/>
          <a:srcRect l="24884" t="9470" r="26534" b="5304"/>
          <a:stretch>
            <a:fillRect/>
          </a:stretch>
        </p:blipFill>
        <p:spPr bwMode="auto">
          <a:xfrm>
            <a:off x="5436096" y="764704"/>
            <a:ext cx="1366819" cy="1800201"/>
          </a:xfrm>
          <a:prstGeom prst="rect">
            <a:avLst/>
          </a:prstGeom>
          <a:noFill/>
        </p:spPr>
      </p:pic>
      <p:pic>
        <p:nvPicPr>
          <p:cNvPr id="8" name="Picture 10" descr="&amp;Kcy;&amp;acy;&amp;rcy;&amp;tcy;&amp;icy;&amp;ncy;&amp;kcy;&amp;icy; &amp;pcy;&amp;ocy; &amp;zcy;&amp;acy;&amp;pcy;&amp;rcy;&amp;ocy;&amp;scy;&amp;ucy; &amp;kcy;&amp;ucy;-&amp;kcy;&amp;ucy; &amp;rcy;&amp;acy;&amp;scy;&amp;kcy;&amp;rcy;&amp;acy;&amp;scy;&amp;kcy;&amp;acy;"/>
          <p:cNvPicPr>
            <a:picLocks noChangeAspect="1" noChangeArrowheads="1"/>
          </p:cNvPicPr>
          <p:nvPr/>
        </p:nvPicPr>
        <p:blipFill>
          <a:blip r:embed="rId5" cstate="print"/>
          <a:srcRect b="10793"/>
          <a:stretch>
            <a:fillRect/>
          </a:stretch>
        </p:blipFill>
        <p:spPr bwMode="auto">
          <a:xfrm>
            <a:off x="7452320" y="692696"/>
            <a:ext cx="1369206" cy="1856267"/>
          </a:xfrm>
          <a:prstGeom prst="rect">
            <a:avLst/>
          </a:prstGeom>
          <a:noFill/>
        </p:spPr>
      </p:pic>
      <p:pic>
        <p:nvPicPr>
          <p:cNvPr id="9" name="Picture 18" descr="http://rus.1september.ru/2008/06/40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4917384"/>
            <a:ext cx="1512168" cy="1852406"/>
          </a:xfrm>
          <a:prstGeom prst="rect">
            <a:avLst/>
          </a:prstGeom>
          <a:noFill/>
        </p:spPr>
      </p:pic>
      <p:pic>
        <p:nvPicPr>
          <p:cNvPr id="10" name="Picture 12" descr="http://900igr.net/datas/tsvet-i-forma/Zvuki-tuk.files/0006-006-Kolokolchik-zvenit-DIN-DIN.jpg"/>
          <p:cNvPicPr>
            <a:picLocks noChangeAspect="1" noChangeArrowheads="1"/>
          </p:cNvPicPr>
          <p:nvPr/>
        </p:nvPicPr>
        <p:blipFill>
          <a:blip r:embed="rId7" cstate="print"/>
          <a:srcRect l="32550" t="12600" r="30701" b="4801"/>
          <a:stretch>
            <a:fillRect/>
          </a:stretch>
        </p:blipFill>
        <p:spPr bwMode="auto">
          <a:xfrm>
            <a:off x="2195736" y="4941168"/>
            <a:ext cx="1080120" cy="1820774"/>
          </a:xfrm>
          <a:prstGeom prst="rect">
            <a:avLst/>
          </a:prstGeom>
          <a:noFill/>
        </p:spPr>
      </p:pic>
      <p:pic>
        <p:nvPicPr>
          <p:cNvPr id="11" name="Picture 14" descr="http://img-fotki.yandex.ru/get/6505/17308394.148/0_75a16_272cf1b9_L.jpg"/>
          <p:cNvPicPr>
            <a:picLocks noChangeAspect="1" noChangeArrowheads="1"/>
          </p:cNvPicPr>
          <p:nvPr/>
        </p:nvPicPr>
        <p:blipFill>
          <a:blip r:embed="rId8" cstate="print">
            <a:lum bright="30000" contrast="20000"/>
          </a:blip>
          <a:srcRect l="6517" t="33264" r="8760" b="10793"/>
          <a:stretch>
            <a:fillRect/>
          </a:stretch>
        </p:blipFill>
        <p:spPr bwMode="auto">
          <a:xfrm>
            <a:off x="3851920" y="4941168"/>
            <a:ext cx="1944216" cy="1844513"/>
          </a:xfrm>
          <a:prstGeom prst="rect">
            <a:avLst/>
          </a:prstGeom>
          <a:noFill/>
        </p:spPr>
      </p:pic>
      <p:pic>
        <p:nvPicPr>
          <p:cNvPr id="12" name="Picture 8" descr="http://ped-kopilka.ru/upload/blogs2/2016/4/41248_968c2809b9224743619511eb85e8fef1.jpg.jpg"/>
          <p:cNvPicPr>
            <a:picLocks noChangeAspect="1" noChangeArrowheads="1"/>
          </p:cNvPicPr>
          <p:nvPr/>
        </p:nvPicPr>
        <p:blipFill>
          <a:blip r:embed="rId9" cstate="print"/>
          <a:srcRect l="51243" t="6420" r="4145" b="53453"/>
          <a:stretch>
            <a:fillRect/>
          </a:stretch>
        </p:blipFill>
        <p:spPr bwMode="auto">
          <a:xfrm>
            <a:off x="6268509" y="4941168"/>
            <a:ext cx="2767987" cy="18702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Заполните таблицу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3068960"/>
            <a:ext cx="8856984" cy="3672408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4600" i="1" dirty="0" smtClean="0"/>
              <a:t>Ой, ох, хватит, извини, </a:t>
            </a:r>
            <a:r>
              <a:rPr lang="ru-RU" sz="4600" i="1" dirty="0" err="1" smtClean="0"/>
              <a:t>йес</a:t>
            </a:r>
            <a:r>
              <a:rPr lang="ru-RU" sz="4600" i="1" dirty="0" smtClean="0"/>
              <a:t>, </a:t>
            </a:r>
            <a:r>
              <a:rPr lang="ru-RU" sz="4600" i="1" dirty="0" err="1" smtClean="0"/>
              <a:t>тю</a:t>
            </a:r>
            <a:r>
              <a:rPr lang="ru-RU" sz="4600" i="1" dirty="0" smtClean="0"/>
              <a:t>, спасибо, брысь, </a:t>
            </a:r>
            <a:r>
              <a:rPr lang="ru-RU" sz="4600" i="1" dirty="0" err="1" smtClean="0"/>
              <a:t>окей</a:t>
            </a:r>
            <a:r>
              <a:rPr lang="ru-RU" sz="4600" i="1" dirty="0" smtClean="0"/>
              <a:t>, </a:t>
            </a:r>
            <a:r>
              <a:rPr lang="ru-RU" sz="4600" i="1" dirty="0" err="1" smtClean="0"/>
              <a:t>тс-с</a:t>
            </a:r>
            <a:r>
              <a:rPr lang="ru-RU" sz="4600" i="1" dirty="0" smtClean="0"/>
              <a:t>, мяу, ку-ку, тик-так, ни бум-бум, увы, ку-ка-ре-ку, ужас, </a:t>
            </a:r>
            <a:r>
              <a:rPr lang="ru-RU" sz="4600" i="1" dirty="0" err="1" smtClean="0"/>
              <a:t>бе-е</a:t>
            </a:r>
            <a:r>
              <a:rPr lang="ru-RU" sz="4600" i="1" dirty="0" smtClean="0"/>
              <a:t>, чу, пока, </a:t>
            </a:r>
            <a:r>
              <a:rPr lang="ru-RU" sz="4600" i="1" dirty="0" err="1" smtClean="0"/>
              <a:t>ого-го</a:t>
            </a:r>
            <a:r>
              <a:rPr lang="ru-RU" sz="4600" i="1" dirty="0" smtClean="0"/>
              <a:t>, еще бы, п</a:t>
            </a:r>
            <a:r>
              <a:rPr lang="ru-RU" sz="4600" b="1" i="1" dirty="0" smtClean="0"/>
              <a:t>о</a:t>
            </a:r>
            <a:r>
              <a:rPr lang="ru-RU" sz="4600" i="1" dirty="0" smtClean="0"/>
              <a:t>лно.</a:t>
            </a:r>
            <a:endParaRPr lang="ru-RU" sz="4600" i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2" y="908720"/>
          <a:ext cx="8784976" cy="1800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244"/>
                <a:gridCol w="2196244"/>
                <a:gridCol w="2196244"/>
                <a:gridCol w="2196244"/>
              </a:tblGrid>
              <a:tr h="75492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эмоциональные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этикетные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повелительные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звукоподражания</a:t>
                      </a:r>
                      <a:endParaRPr lang="ru-RU" sz="19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</a:tr>
              <a:tr h="52263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2639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928992" cy="504056"/>
          </a:xfrm>
        </p:spPr>
        <p:txBody>
          <a:bodyPr/>
          <a:lstStyle/>
          <a:p>
            <a:r>
              <a:rPr lang="ru-RU" b="1" dirty="0" smtClean="0"/>
              <a:t>Проверьте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2996952"/>
            <a:ext cx="8928992" cy="3744416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400"/>
              </a:spcAft>
              <a:buNone/>
            </a:pPr>
            <a:r>
              <a:rPr lang="ru-RU" sz="4800" i="1" dirty="0" smtClean="0"/>
              <a:t>.</a:t>
            </a:r>
            <a:endParaRPr lang="ru-RU" sz="4800" i="1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512" y="908720"/>
          <a:ext cx="8784976" cy="576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2288"/>
                <a:gridCol w="1872208"/>
                <a:gridCol w="1872208"/>
                <a:gridCol w="2448272"/>
              </a:tblGrid>
              <a:tr h="47273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эмоциональные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этикетные</a:t>
                      </a:r>
                      <a:endParaRPr lang="ru-RU" sz="2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9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повелительные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900" b="1" kern="1200" dirty="0" smtClean="0">
                          <a:solidFill>
                            <a:schemeClr val="lt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  <a:ea typeface="+mn-ea"/>
                          <a:cs typeface="+mn-cs"/>
                        </a:rPr>
                        <a:t>звукоподражания</a:t>
                      </a:r>
                    </a:p>
                  </a:txBody>
                  <a:tcPr anchor="ctr"/>
                </a:tc>
              </a:tr>
              <a:tr h="5287902">
                <a:tc>
                  <a:txBody>
                    <a:bodyPr/>
                    <a:lstStyle/>
                    <a:p>
                      <a:r>
                        <a:rPr lang="ru-RU" sz="2800" i="1" dirty="0" smtClean="0"/>
                        <a:t>ой, </a:t>
                      </a:r>
                    </a:p>
                    <a:p>
                      <a:r>
                        <a:rPr lang="ru-RU" sz="2800" i="1" dirty="0" smtClean="0"/>
                        <a:t>ох, </a:t>
                      </a:r>
                    </a:p>
                    <a:p>
                      <a:r>
                        <a:rPr lang="ru-RU" sz="2800" i="1" dirty="0" err="1" smtClean="0"/>
                        <a:t>йес</a:t>
                      </a:r>
                      <a:r>
                        <a:rPr lang="ru-RU" sz="2800" i="1" dirty="0" smtClean="0"/>
                        <a:t>, </a:t>
                      </a:r>
                    </a:p>
                    <a:p>
                      <a:r>
                        <a:rPr lang="ru-RU" sz="2800" i="1" dirty="0" err="1" smtClean="0"/>
                        <a:t>тю</a:t>
                      </a:r>
                      <a:r>
                        <a:rPr lang="ru-RU" sz="2800" i="1" dirty="0" smtClean="0"/>
                        <a:t>, </a:t>
                      </a:r>
                    </a:p>
                    <a:p>
                      <a:r>
                        <a:rPr lang="ru-RU" sz="2800" i="1" dirty="0" err="1" smtClean="0"/>
                        <a:t>окей</a:t>
                      </a:r>
                      <a:r>
                        <a:rPr lang="ru-RU" sz="2800" i="1" dirty="0" smtClean="0"/>
                        <a:t>, </a:t>
                      </a:r>
                    </a:p>
                    <a:p>
                      <a:r>
                        <a:rPr lang="ru-RU" sz="2800" i="1" dirty="0" smtClean="0"/>
                        <a:t>ни бум-бум, </a:t>
                      </a:r>
                    </a:p>
                    <a:p>
                      <a:r>
                        <a:rPr lang="ru-RU" sz="2800" i="1" dirty="0" smtClean="0"/>
                        <a:t>увы, </a:t>
                      </a:r>
                    </a:p>
                    <a:p>
                      <a:r>
                        <a:rPr lang="ru-RU" sz="2800" i="1" dirty="0" smtClean="0"/>
                        <a:t>ужас, </a:t>
                      </a:r>
                    </a:p>
                    <a:p>
                      <a:r>
                        <a:rPr lang="ru-RU" sz="2800" i="1" dirty="0" smtClean="0"/>
                        <a:t>чу, </a:t>
                      </a:r>
                    </a:p>
                    <a:p>
                      <a:r>
                        <a:rPr lang="ru-RU" sz="2800" i="1" dirty="0" err="1" smtClean="0"/>
                        <a:t>ого-го</a:t>
                      </a:r>
                      <a:r>
                        <a:rPr lang="ru-RU" sz="2800" i="1" dirty="0" smtClean="0"/>
                        <a:t>, </a:t>
                      </a:r>
                    </a:p>
                    <a:p>
                      <a:r>
                        <a:rPr lang="ru-RU" sz="2800" i="1" dirty="0" smtClean="0"/>
                        <a:t>еще бы, </a:t>
                      </a:r>
                    </a:p>
                    <a:p>
                      <a:r>
                        <a:rPr lang="ru-RU" sz="2800" i="1" dirty="0" smtClean="0"/>
                        <a:t>п</a:t>
                      </a:r>
                      <a:r>
                        <a:rPr lang="ru-RU" sz="2800" b="1" i="1" dirty="0" smtClean="0"/>
                        <a:t>о</a:t>
                      </a:r>
                      <a:r>
                        <a:rPr lang="ru-RU" sz="2800" i="1" dirty="0" smtClean="0"/>
                        <a:t>лно</a:t>
                      </a:r>
                      <a:endParaRPr lang="ru-RU" sz="28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600" i="1" dirty="0" smtClean="0"/>
                        <a:t>извини, спасибо, пока, </a:t>
                      </a:r>
                      <a:endParaRPr lang="ru-RU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600" i="1" dirty="0" smtClean="0"/>
                        <a:t>хватит, брысь, </a:t>
                      </a:r>
                      <a:r>
                        <a:rPr lang="ru-RU" sz="3600" i="1" dirty="0" err="1" smtClean="0"/>
                        <a:t>тс-с</a:t>
                      </a:r>
                      <a:r>
                        <a:rPr lang="ru-RU" sz="3600" i="1" dirty="0" smtClean="0"/>
                        <a:t>, </a:t>
                      </a:r>
                      <a:endParaRPr lang="ru-RU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3600" i="1" dirty="0" smtClean="0"/>
                        <a:t>мяу, </a:t>
                      </a:r>
                    </a:p>
                    <a:p>
                      <a:r>
                        <a:rPr lang="ru-RU" sz="3600" i="1" dirty="0" smtClean="0"/>
                        <a:t>ку-ку, </a:t>
                      </a:r>
                    </a:p>
                    <a:p>
                      <a:r>
                        <a:rPr lang="ru-RU" sz="3600" i="1" dirty="0" smtClean="0"/>
                        <a:t>тик-так, ку-ка-ре-ку, </a:t>
                      </a:r>
                      <a:r>
                        <a:rPr lang="ru-RU" sz="3600" i="1" dirty="0" err="1" smtClean="0"/>
                        <a:t>бе-е</a:t>
                      </a:r>
                      <a:r>
                        <a:rPr lang="ru-RU" sz="3600" i="1" dirty="0" smtClean="0"/>
                        <a:t> </a:t>
                      </a:r>
                      <a:endParaRPr lang="ru-RU" sz="3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омашки_01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Ромашки_01</Template>
  <TotalTime>2014</TotalTime>
  <Words>1064</Words>
  <Application>Microsoft Office PowerPoint</Application>
  <PresentationFormat>Экран (4:3)</PresentationFormat>
  <Paragraphs>113</Paragraphs>
  <Slides>32</Slides>
  <Notes>6</Notes>
  <HiddenSlides>2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Ромашки_01</vt:lpstr>
      <vt:lpstr>Слайд 1</vt:lpstr>
      <vt:lpstr>Слайд 2</vt:lpstr>
      <vt:lpstr>Слайд 3</vt:lpstr>
      <vt:lpstr>Морфология</vt:lpstr>
      <vt:lpstr>Историческая справка</vt:lpstr>
      <vt:lpstr>Историческая справка</vt:lpstr>
      <vt:lpstr>Историческая справка</vt:lpstr>
      <vt:lpstr>Историческая справка</vt:lpstr>
      <vt:lpstr>Историческая справка</vt:lpstr>
      <vt:lpstr>Слайд 10</vt:lpstr>
      <vt:lpstr>Слайд 11</vt:lpstr>
      <vt:lpstr>Характерные признаки междометий</vt:lpstr>
      <vt:lpstr>Характерные признаки междометий</vt:lpstr>
      <vt:lpstr>Характерные признаки междометий</vt:lpstr>
      <vt:lpstr>Характерные признаки междометий</vt:lpstr>
      <vt:lpstr>Характерные признаки междометий</vt:lpstr>
      <vt:lpstr>Характерные признаки междометий</vt:lpstr>
      <vt:lpstr>Характерные признаки междометий</vt:lpstr>
      <vt:lpstr>Слайд 19</vt:lpstr>
      <vt:lpstr>Классификация междометий</vt:lpstr>
      <vt:lpstr>Классификация междометий</vt:lpstr>
      <vt:lpstr>Классификация междометий</vt:lpstr>
      <vt:lpstr>Классификация междометий</vt:lpstr>
      <vt:lpstr>Классификация междометий</vt:lpstr>
      <vt:lpstr>Слайд 25</vt:lpstr>
      <vt:lpstr>Классификация междометий</vt:lpstr>
      <vt:lpstr>Классификация междометий</vt:lpstr>
      <vt:lpstr>Классификация междометий</vt:lpstr>
      <vt:lpstr>Классификация междометий</vt:lpstr>
      <vt:lpstr>Звукоподражательные слова</vt:lpstr>
      <vt:lpstr>Заполните таблицу</vt:lpstr>
      <vt:lpstr>Проверьте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</dc:creator>
  <cp:lastModifiedBy>Dell</cp:lastModifiedBy>
  <cp:revision>203</cp:revision>
  <dcterms:created xsi:type="dcterms:W3CDTF">2010-05-14T18:55:21Z</dcterms:created>
  <dcterms:modified xsi:type="dcterms:W3CDTF">2024-06-23T16:42:26Z</dcterms:modified>
</cp:coreProperties>
</file>