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76" r:id="rId3"/>
    <p:sldId id="277" r:id="rId4"/>
    <p:sldId id="278" r:id="rId5"/>
    <p:sldId id="279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1" r:id="rId20"/>
    <p:sldId id="270" r:id="rId21"/>
    <p:sldId id="272" r:id="rId22"/>
    <p:sldId id="273" r:id="rId23"/>
    <p:sldId id="274" r:id="rId24"/>
    <p:sldId id="280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398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75AEF5A-3E92-4CA2-8DAF-49A82CAB3F4F}" type="datetimeFigureOut">
              <a:rPr lang="ru-RU" smtClean="0"/>
              <a:t>13.02.2022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E02BCA3-D0C3-49DC-965C-512DB1C5018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75AEF5A-3E92-4CA2-8DAF-49A82CAB3F4F}" type="datetimeFigureOut">
              <a:rPr lang="ru-RU" smtClean="0"/>
              <a:t>13.02.2022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E02BCA3-D0C3-49DC-965C-512DB1C5018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75AEF5A-3E92-4CA2-8DAF-49A82CAB3F4F}" type="datetimeFigureOut">
              <a:rPr lang="ru-RU" smtClean="0"/>
              <a:t>13.02.2022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E02BCA3-D0C3-49DC-965C-512DB1C5018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75AEF5A-3E92-4CA2-8DAF-49A82CAB3F4F}" type="datetimeFigureOut">
              <a:rPr lang="ru-RU" smtClean="0"/>
              <a:t>13.02.2022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E02BCA3-D0C3-49DC-965C-512DB1C5018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75AEF5A-3E92-4CA2-8DAF-49A82CAB3F4F}" type="datetimeFigureOut">
              <a:rPr lang="ru-RU" smtClean="0"/>
              <a:t>13.02.2022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E02BCA3-D0C3-49DC-965C-512DB1C5018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75AEF5A-3E92-4CA2-8DAF-49A82CAB3F4F}" type="datetimeFigureOut">
              <a:rPr lang="ru-RU" smtClean="0"/>
              <a:t>13.02.2022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E02BCA3-D0C3-49DC-965C-512DB1C5018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75AEF5A-3E92-4CA2-8DAF-49A82CAB3F4F}" type="datetimeFigureOut">
              <a:rPr lang="ru-RU" smtClean="0"/>
              <a:t>13.02.2022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E02BCA3-D0C3-49DC-965C-512DB1C5018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75AEF5A-3E92-4CA2-8DAF-49A82CAB3F4F}" type="datetimeFigureOut">
              <a:rPr lang="ru-RU" smtClean="0"/>
              <a:t>13.02.2022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E02BCA3-D0C3-49DC-965C-512DB1C5018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75AEF5A-3E92-4CA2-8DAF-49A82CAB3F4F}" type="datetimeFigureOut">
              <a:rPr lang="ru-RU" smtClean="0"/>
              <a:t>13.02.2022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E02BCA3-D0C3-49DC-965C-512DB1C50188}" type="slidenum">
              <a:rPr lang="ru-RU" smtClean="0"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75AEF5A-3E92-4CA2-8DAF-49A82CAB3F4F}" type="datetimeFigureOut">
              <a:rPr lang="ru-RU" smtClean="0"/>
              <a:t>13.02.2022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E02BCA3-D0C3-49DC-965C-512DB1C5018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75AEF5A-3E92-4CA2-8DAF-49A82CAB3F4F}" type="datetimeFigureOut">
              <a:rPr lang="ru-RU" smtClean="0"/>
              <a:t>13.02.2022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E02BCA3-D0C3-49DC-965C-512DB1C5018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C75AEF5A-3E92-4CA2-8DAF-49A82CAB3F4F}" type="datetimeFigureOut">
              <a:rPr lang="ru-RU" smtClean="0"/>
              <a:t>13.02.2022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DE02BCA3-D0C3-49DC-965C-512DB1C50188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954080" cy="2760922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Паразитические простейшие. </a:t>
            </a:r>
            <a:br>
              <a:rPr lang="ru-RU" dirty="0" smtClean="0"/>
            </a:br>
            <a:r>
              <a:rPr lang="ru-RU" dirty="0" smtClean="0"/>
              <a:t>Значение простейших.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158174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16633"/>
            <a:ext cx="8712968" cy="6480720"/>
          </a:xfrm>
        </p:spPr>
      </p:pic>
    </p:spTree>
    <p:extLst>
      <p:ext uri="{BB962C8B-B14F-4D97-AF65-F5344CB8AC3E}">
        <p14:creationId xmlns:p14="http://schemas.microsoft.com/office/powerpoint/2010/main" val="34361233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/>
              <a:t>Паразиты</a:t>
            </a:r>
            <a:r>
              <a:rPr lang="ru-RU" dirty="0"/>
              <a:t>-</a:t>
            </a:r>
            <a:r>
              <a:rPr lang="ru-RU" b="1" dirty="0"/>
              <a:t>это</a:t>
            </a:r>
            <a:r>
              <a:rPr lang="ru-RU" dirty="0"/>
              <a:t> организмы с </a:t>
            </a:r>
            <a:r>
              <a:rPr lang="ru-RU" b="1" dirty="0"/>
              <a:t>паразитическим</a:t>
            </a:r>
            <a:r>
              <a:rPr lang="ru-RU" dirty="0"/>
              <a:t> образом </a:t>
            </a:r>
            <a:r>
              <a:rPr lang="ru-RU" dirty="0" smtClean="0"/>
              <a:t>жизни.</a:t>
            </a:r>
          </a:p>
          <a:p>
            <a:r>
              <a:rPr lang="ru-RU" b="1" dirty="0"/>
              <a:t>Паразиты</a:t>
            </a:r>
            <a:r>
              <a:rPr lang="ru-RU" dirty="0"/>
              <a:t> </a:t>
            </a:r>
            <a:r>
              <a:rPr lang="ru-RU" b="1" dirty="0"/>
              <a:t>живут</a:t>
            </a:r>
            <a:r>
              <a:rPr lang="ru-RU" dirty="0"/>
              <a:t> за счет человека, </a:t>
            </a:r>
            <a:r>
              <a:rPr lang="ru-RU" b="1" dirty="0"/>
              <a:t>питаются</a:t>
            </a:r>
            <a:r>
              <a:rPr lang="ru-RU" dirty="0"/>
              <a:t> его соками</a:t>
            </a:r>
            <a:r>
              <a:rPr lang="ru-RU" dirty="0" smtClean="0"/>
              <a:t>, выделяют </a:t>
            </a:r>
            <a:r>
              <a:rPr lang="ru-RU" dirty="0"/>
              <a:t>ядовитые вещества и манипулируют человеком, принуждая употреблять ту пищу, которая необходима им.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130411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16633"/>
            <a:ext cx="8856984" cy="6552728"/>
          </a:xfrm>
        </p:spPr>
      </p:pic>
    </p:spTree>
    <p:extLst>
      <p:ext uri="{BB962C8B-B14F-4D97-AF65-F5344CB8AC3E}">
        <p14:creationId xmlns:p14="http://schemas.microsoft.com/office/powerpoint/2010/main" val="34313158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260649"/>
            <a:ext cx="8856984" cy="6480720"/>
          </a:xfrm>
        </p:spPr>
      </p:pic>
    </p:spTree>
    <p:extLst>
      <p:ext uri="{BB962C8B-B14F-4D97-AF65-F5344CB8AC3E}">
        <p14:creationId xmlns:p14="http://schemas.microsoft.com/office/powerpoint/2010/main" val="8836516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52134890"/>
              </p:ext>
            </p:extLst>
          </p:nvPr>
        </p:nvGraphicFramePr>
        <p:xfrm>
          <a:off x="323528" y="260648"/>
          <a:ext cx="8424936" cy="6313000"/>
        </p:xfrm>
        <a:graphic>
          <a:graphicData uri="http://schemas.openxmlformats.org/drawingml/2006/table">
            <a:tbl>
              <a:tblPr/>
              <a:tblGrid>
                <a:gridCol w="1800199"/>
                <a:gridCol w="1440160"/>
                <a:gridCol w="2260200"/>
                <a:gridCol w="2924377"/>
              </a:tblGrid>
              <a:tr h="435379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effectLst/>
                          <a:latin typeface="Times New Roman"/>
                        </a:rPr>
                        <a:t>Паразитические простейшие</a:t>
                      </a:r>
                      <a:endParaRPr lang="ru-RU" sz="1400" dirty="0">
                        <a:effectLst/>
                      </a:endParaRPr>
                    </a:p>
                  </a:txBody>
                  <a:tcPr marL="39261" marR="392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Название болезни</a:t>
                      </a:r>
                      <a:endParaRPr lang="ru-RU" sz="1400">
                        <a:effectLst/>
                      </a:endParaRPr>
                    </a:p>
                  </a:txBody>
                  <a:tcPr marL="39261" marR="392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Особенности протекания</a:t>
                      </a:r>
                      <a:endParaRPr lang="ru-RU" sz="1400">
                        <a:effectLst/>
                      </a:endParaRPr>
                    </a:p>
                  </a:txBody>
                  <a:tcPr marL="39261" marR="392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Распространение</a:t>
                      </a:r>
                      <a:endParaRPr lang="ru-RU" sz="1400">
                        <a:effectLst/>
                      </a:endParaRPr>
                    </a:p>
                  </a:txBody>
                  <a:tcPr marL="39261" marR="392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</a:tr>
              <a:tr h="870759">
                <a:tc>
                  <a:txBody>
                    <a:bodyPr/>
                    <a:lstStyle/>
                    <a:p>
                      <a:r>
                        <a:rPr lang="ru-RU" sz="1400" dirty="0">
                          <a:effectLst/>
                          <a:latin typeface="Times New Roman"/>
                        </a:rPr>
                        <a:t>Дизентерийная амеба</a:t>
                      </a:r>
                      <a:endParaRPr lang="ru-RU" sz="1400" dirty="0">
                        <a:effectLst/>
                      </a:endParaRPr>
                    </a:p>
                  </a:txBody>
                  <a:tcPr marL="39261" marR="392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>
                          <a:effectLst/>
                          <a:latin typeface="Times New Roman"/>
                        </a:rPr>
                        <a:t>амёбиаз</a:t>
                      </a:r>
                      <a:endParaRPr lang="ru-RU" sz="1400" dirty="0">
                        <a:effectLst/>
                      </a:endParaRPr>
                    </a:p>
                  </a:txBody>
                  <a:tcPr marL="39261" marR="392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>
                          <a:effectLst/>
                          <a:latin typeface="Times New Roman"/>
                        </a:rPr>
                        <a:t>Внедряются в оболочку кишечника и питаются кровью, истощая организм</a:t>
                      </a:r>
                      <a:endParaRPr lang="ru-RU" sz="1400">
                        <a:effectLst/>
                      </a:endParaRPr>
                    </a:p>
                  </a:txBody>
                  <a:tcPr marL="39261" marR="392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>
                          <a:effectLst/>
                          <a:latin typeface="Times New Roman"/>
                        </a:rPr>
                        <a:t>Мухами и с грязными руками</a:t>
                      </a:r>
                      <a:endParaRPr lang="ru-RU" sz="1400">
                        <a:effectLst/>
                      </a:endParaRPr>
                    </a:p>
                  </a:txBody>
                  <a:tcPr marL="39261" marR="392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088448">
                <a:tc>
                  <a:txBody>
                    <a:bodyPr/>
                    <a:lstStyle/>
                    <a:p>
                      <a:r>
                        <a:rPr lang="ru-RU" sz="1400" dirty="0">
                          <a:effectLst/>
                          <a:latin typeface="Times New Roman"/>
                        </a:rPr>
                        <a:t>Трипаносомы</a:t>
                      </a:r>
                      <a:endParaRPr lang="ru-RU" sz="1400" dirty="0">
                        <a:effectLst/>
                      </a:endParaRPr>
                    </a:p>
                  </a:txBody>
                  <a:tcPr marL="39261" marR="392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>
                          <a:effectLst/>
                          <a:latin typeface="Times New Roman"/>
                        </a:rPr>
                        <a:t>Сонная болезнь</a:t>
                      </a:r>
                      <a:endParaRPr lang="ru-RU" sz="1400" dirty="0">
                        <a:effectLst/>
                      </a:endParaRPr>
                    </a:p>
                  </a:txBody>
                  <a:tcPr marL="39261" marR="392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>
                          <a:effectLst/>
                          <a:latin typeface="Times New Roman"/>
                        </a:rPr>
                        <a:t>Живут в крови и спинномозговой жидкости, вызывая слабость, озноб, сонливость</a:t>
                      </a:r>
                      <a:endParaRPr lang="ru-RU" sz="1400">
                        <a:effectLst/>
                      </a:endParaRPr>
                    </a:p>
                  </a:txBody>
                  <a:tcPr marL="39261" marR="392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>
                          <a:effectLst/>
                          <a:latin typeface="Times New Roman"/>
                        </a:rPr>
                        <a:t>Кровососущая муха цеце</a:t>
                      </a:r>
                      <a:endParaRPr lang="ru-RU" sz="1400">
                        <a:effectLst/>
                      </a:endParaRPr>
                    </a:p>
                  </a:txBody>
                  <a:tcPr marL="39261" marR="392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35379">
                <a:tc>
                  <a:txBody>
                    <a:bodyPr/>
                    <a:lstStyle/>
                    <a:p>
                      <a:r>
                        <a:rPr lang="ru-RU" sz="1400" dirty="0" err="1">
                          <a:effectLst/>
                          <a:latin typeface="Times New Roman"/>
                        </a:rPr>
                        <a:t>Лейшмании</a:t>
                      </a:r>
                      <a:endParaRPr lang="ru-RU" sz="1400" dirty="0">
                        <a:effectLst/>
                      </a:endParaRPr>
                    </a:p>
                  </a:txBody>
                  <a:tcPr marL="39261" marR="392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 err="1">
                          <a:effectLst/>
                          <a:latin typeface="Times New Roman"/>
                        </a:rPr>
                        <a:t>Пендинс</a:t>
                      </a:r>
                      <a:r>
                        <a:rPr lang="ru-RU" sz="1400" dirty="0">
                          <a:effectLst/>
                          <a:latin typeface="Times New Roman"/>
                        </a:rPr>
                        <a:t>-кая язва</a:t>
                      </a:r>
                      <a:endParaRPr lang="ru-RU" sz="1400" dirty="0">
                        <a:effectLst/>
                      </a:endParaRPr>
                    </a:p>
                  </a:txBody>
                  <a:tcPr marL="39261" marR="392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>
                          <a:effectLst/>
                          <a:latin typeface="Times New Roman"/>
                        </a:rPr>
                        <a:t>Язвы на коже</a:t>
                      </a:r>
                      <a:endParaRPr lang="ru-RU" sz="1400">
                        <a:effectLst/>
                      </a:endParaRPr>
                    </a:p>
                  </a:txBody>
                  <a:tcPr marL="39261" marR="392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>
                          <a:effectLst/>
                          <a:latin typeface="Times New Roman"/>
                        </a:rPr>
                        <a:t>Москиты</a:t>
                      </a:r>
                      <a:endParaRPr lang="ru-RU" sz="1400">
                        <a:effectLst/>
                      </a:endParaRPr>
                    </a:p>
                  </a:txBody>
                  <a:tcPr marL="39261" marR="392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870759">
                <a:tc>
                  <a:txBody>
                    <a:bodyPr/>
                    <a:lstStyle/>
                    <a:p>
                      <a:r>
                        <a:rPr lang="ru-RU" sz="1400" dirty="0" err="1">
                          <a:effectLst/>
                          <a:latin typeface="Times New Roman"/>
                        </a:rPr>
                        <a:t>Многожгутико-вая</a:t>
                      </a:r>
                      <a:r>
                        <a:rPr lang="ru-RU" sz="1400" dirty="0">
                          <a:effectLst/>
                          <a:latin typeface="Times New Roman"/>
                        </a:rPr>
                        <a:t> лямблия</a:t>
                      </a:r>
                      <a:endParaRPr lang="ru-RU" sz="1400" dirty="0">
                        <a:effectLst/>
                      </a:endParaRPr>
                    </a:p>
                  </a:txBody>
                  <a:tcPr marL="39261" marR="392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 err="1">
                          <a:effectLst/>
                          <a:latin typeface="Times New Roman"/>
                        </a:rPr>
                        <a:t>Лямблиоз</a:t>
                      </a:r>
                      <a:endParaRPr lang="ru-RU" sz="1400" dirty="0">
                        <a:effectLst/>
                      </a:endParaRPr>
                    </a:p>
                  </a:txBody>
                  <a:tcPr marL="39261" marR="392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>
                          <a:effectLst/>
                          <a:latin typeface="Times New Roman"/>
                        </a:rPr>
                        <a:t>Присасывается к клеткам кишечника, вызывая его расстройство</a:t>
                      </a:r>
                      <a:endParaRPr lang="ru-RU" sz="1400" dirty="0">
                        <a:effectLst/>
                      </a:endParaRPr>
                    </a:p>
                  </a:txBody>
                  <a:tcPr marL="39261" marR="392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>
                          <a:effectLst/>
                          <a:latin typeface="Times New Roman"/>
                        </a:rPr>
                        <a:t>Грязная еда, руки и предметы</a:t>
                      </a:r>
                      <a:endParaRPr lang="ru-RU" sz="1400">
                        <a:effectLst/>
                      </a:endParaRPr>
                    </a:p>
                  </a:txBody>
                  <a:tcPr marL="39261" marR="392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3069">
                <a:tc>
                  <a:txBody>
                    <a:bodyPr/>
                    <a:lstStyle/>
                    <a:p>
                      <a:r>
                        <a:rPr lang="ru-RU" sz="1400">
                          <a:effectLst/>
                          <a:latin typeface="Times New Roman"/>
                        </a:rPr>
                        <a:t>Токсоплазма</a:t>
                      </a:r>
                      <a:endParaRPr lang="ru-RU" sz="1400">
                        <a:effectLst/>
                      </a:endParaRPr>
                    </a:p>
                  </a:txBody>
                  <a:tcPr marL="39261" marR="392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 err="1">
                          <a:effectLst/>
                          <a:latin typeface="Times New Roman"/>
                        </a:rPr>
                        <a:t>Токсо-плазмоз</a:t>
                      </a:r>
                      <a:endParaRPr lang="ru-RU" sz="1400" dirty="0">
                        <a:effectLst/>
                      </a:endParaRPr>
                    </a:p>
                  </a:txBody>
                  <a:tcPr marL="39261" marR="392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>
                          <a:effectLst/>
                          <a:latin typeface="Times New Roman"/>
                        </a:rPr>
                        <a:t>Образуют цисты в мозге, глазах, внутренних органах</a:t>
                      </a:r>
                      <a:endParaRPr lang="ru-RU" sz="1400" dirty="0">
                        <a:effectLst/>
                      </a:endParaRPr>
                    </a:p>
                  </a:txBody>
                  <a:tcPr marL="39261" marR="392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>
                          <a:effectLst/>
                          <a:latin typeface="Times New Roman"/>
                        </a:rPr>
                        <a:t>Бродячие животные</a:t>
                      </a:r>
                      <a:endParaRPr lang="ru-RU" sz="1400">
                        <a:effectLst/>
                      </a:endParaRPr>
                    </a:p>
                  </a:txBody>
                  <a:tcPr marL="39261" marR="392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088448">
                <a:tc>
                  <a:txBody>
                    <a:bodyPr/>
                    <a:lstStyle/>
                    <a:p>
                      <a:r>
                        <a:rPr lang="ru-RU" sz="1400">
                          <a:effectLst/>
                          <a:latin typeface="Times New Roman"/>
                        </a:rPr>
                        <a:t>Малярийный плазмодий</a:t>
                      </a:r>
                      <a:endParaRPr lang="ru-RU" sz="1400">
                        <a:effectLst/>
                      </a:endParaRPr>
                    </a:p>
                  </a:txBody>
                  <a:tcPr marL="39261" marR="392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>
                          <a:effectLst/>
                          <a:latin typeface="Times New Roman"/>
                        </a:rPr>
                        <a:t>Малярия</a:t>
                      </a:r>
                      <a:endParaRPr lang="ru-RU" sz="1400" dirty="0">
                        <a:effectLst/>
                      </a:endParaRPr>
                    </a:p>
                  </a:txBody>
                  <a:tcPr marL="39261" marR="392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>
                          <a:effectLst/>
                          <a:latin typeface="Times New Roman"/>
                        </a:rPr>
                        <a:t>В крови уничтожаются эритроциты, больной страдает от малокровия</a:t>
                      </a:r>
                      <a:endParaRPr lang="ru-RU" sz="1400" dirty="0">
                        <a:effectLst/>
                      </a:endParaRPr>
                    </a:p>
                  </a:txBody>
                  <a:tcPr marL="39261" marR="392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>
                          <a:effectLst/>
                          <a:latin typeface="Times New Roman"/>
                        </a:rPr>
                        <a:t>Малярийный комар</a:t>
                      </a:r>
                      <a:endParaRPr lang="ru-RU" sz="1400">
                        <a:effectLst/>
                      </a:endParaRPr>
                    </a:p>
                  </a:txBody>
                  <a:tcPr marL="39261" marR="392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870759">
                <a:tc>
                  <a:txBody>
                    <a:bodyPr/>
                    <a:lstStyle/>
                    <a:p>
                      <a:r>
                        <a:rPr lang="ru-RU" sz="1400">
                          <a:effectLst/>
                          <a:latin typeface="Times New Roman"/>
                        </a:rPr>
                        <a:t>Кокцидии</a:t>
                      </a:r>
                      <a:endParaRPr lang="ru-RU" sz="1400">
                        <a:effectLst/>
                      </a:endParaRPr>
                    </a:p>
                  </a:txBody>
                  <a:tcPr marL="39261" marR="392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>
                          <a:effectLst/>
                          <a:latin typeface="Times New Roman"/>
                        </a:rPr>
                        <a:t>Кокци-диоз</a:t>
                      </a:r>
                      <a:endParaRPr lang="ru-RU" sz="1400">
                        <a:effectLst/>
                      </a:endParaRPr>
                    </a:p>
                  </a:txBody>
                  <a:tcPr marL="39261" marR="392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>
                          <a:effectLst/>
                          <a:latin typeface="Times New Roman"/>
                        </a:rPr>
                        <a:t>Поражение органов  пищеварительной системы, истощение</a:t>
                      </a:r>
                      <a:endParaRPr lang="ru-RU" sz="1400" dirty="0">
                        <a:effectLst/>
                      </a:endParaRPr>
                    </a:p>
                  </a:txBody>
                  <a:tcPr marL="39261" marR="392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>
                          <a:effectLst/>
                          <a:latin typeface="Times New Roman"/>
                        </a:rPr>
                        <a:t>Распространяются спорами</a:t>
                      </a:r>
                      <a:endParaRPr lang="ru-RU" sz="1400" dirty="0">
                        <a:effectLst/>
                      </a:endParaRPr>
                    </a:p>
                  </a:txBody>
                  <a:tcPr marL="39261" marR="392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874745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332656"/>
            <a:ext cx="8496944" cy="6408711"/>
          </a:xfrm>
        </p:spPr>
      </p:pic>
    </p:spTree>
    <p:extLst>
      <p:ext uri="{BB962C8B-B14F-4D97-AF65-F5344CB8AC3E}">
        <p14:creationId xmlns:p14="http://schemas.microsoft.com/office/powerpoint/2010/main" val="13662374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88640"/>
            <a:ext cx="8640960" cy="6552727"/>
          </a:xfrm>
        </p:spPr>
      </p:pic>
    </p:spTree>
    <p:extLst>
      <p:ext uri="{BB962C8B-B14F-4D97-AF65-F5344CB8AC3E}">
        <p14:creationId xmlns:p14="http://schemas.microsoft.com/office/powerpoint/2010/main" val="22980259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16632"/>
            <a:ext cx="8856984" cy="6624735"/>
          </a:xfrm>
        </p:spPr>
      </p:pic>
    </p:spTree>
    <p:extLst>
      <p:ext uri="{BB962C8B-B14F-4D97-AF65-F5344CB8AC3E}">
        <p14:creationId xmlns:p14="http://schemas.microsoft.com/office/powerpoint/2010/main" val="19684539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16632"/>
            <a:ext cx="8856984" cy="6480719"/>
          </a:xfrm>
        </p:spPr>
      </p:pic>
    </p:spTree>
    <p:extLst>
      <p:ext uri="{BB962C8B-B14F-4D97-AF65-F5344CB8AC3E}">
        <p14:creationId xmlns:p14="http://schemas.microsoft.com/office/powerpoint/2010/main" val="149095294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16632"/>
            <a:ext cx="8856983" cy="6624735"/>
          </a:xfrm>
        </p:spPr>
      </p:pic>
    </p:spTree>
    <p:extLst>
      <p:ext uri="{BB962C8B-B14F-4D97-AF65-F5344CB8AC3E}">
        <p14:creationId xmlns:p14="http://schemas.microsoft.com/office/powerpoint/2010/main" val="17429582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8712968" cy="6552727"/>
          </a:xfrm>
        </p:spPr>
      </p:pic>
    </p:spTree>
    <p:extLst>
      <p:ext uri="{BB962C8B-B14F-4D97-AF65-F5344CB8AC3E}">
        <p14:creationId xmlns:p14="http://schemas.microsoft.com/office/powerpoint/2010/main" val="2438008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16632"/>
            <a:ext cx="8784976" cy="6480720"/>
          </a:xfrm>
        </p:spPr>
      </p:pic>
    </p:spTree>
    <p:extLst>
      <p:ext uri="{BB962C8B-B14F-4D97-AF65-F5344CB8AC3E}">
        <p14:creationId xmlns:p14="http://schemas.microsoft.com/office/powerpoint/2010/main" val="307037092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16632"/>
            <a:ext cx="8784976" cy="6624735"/>
          </a:xfrm>
        </p:spPr>
      </p:pic>
    </p:spTree>
    <p:extLst>
      <p:ext uri="{BB962C8B-B14F-4D97-AF65-F5344CB8AC3E}">
        <p14:creationId xmlns:p14="http://schemas.microsoft.com/office/powerpoint/2010/main" val="344975578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8856984" cy="6552727"/>
          </a:xfrm>
        </p:spPr>
      </p:pic>
    </p:spTree>
    <p:extLst>
      <p:ext uri="{BB962C8B-B14F-4D97-AF65-F5344CB8AC3E}">
        <p14:creationId xmlns:p14="http://schemas.microsoft.com/office/powerpoint/2010/main" val="254451923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88640"/>
            <a:ext cx="8712968" cy="6480720"/>
          </a:xfrm>
        </p:spPr>
      </p:pic>
    </p:spTree>
    <p:extLst>
      <p:ext uri="{BB962C8B-B14F-4D97-AF65-F5344CB8AC3E}">
        <p14:creationId xmlns:p14="http://schemas.microsoft.com/office/powerpoint/2010/main" val="240499161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39"/>
            <a:ext cx="8784976" cy="6480721"/>
          </a:xfrm>
        </p:spPr>
      </p:pic>
    </p:spTree>
    <p:extLst>
      <p:ext uri="{BB962C8B-B14F-4D97-AF65-F5344CB8AC3E}">
        <p14:creationId xmlns:p14="http://schemas.microsoft.com/office/powerpoint/2010/main" val="118486170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16633"/>
            <a:ext cx="8640960" cy="6624736"/>
          </a:xfrm>
        </p:spPr>
      </p:pic>
    </p:spTree>
    <p:extLst>
      <p:ext uri="{BB962C8B-B14F-4D97-AF65-F5344CB8AC3E}">
        <p14:creationId xmlns:p14="http://schemas.microsoft.com/office/powerpoint/2010/main" val="194457675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16633"/>
            <a:ext cx="8856984" cy="6624736"/>
          </a:xfrm>
        </p:spPr>
      </p:pic>
    </p:spTree>
    <p:extLst>
      <p:ext uri="{BB962C8B-B14F-4D97-AF65-F5344CB8AC3E}">
        <p14:creationId xmlns:p14="http://schemas.microsoft.com/office/powerpoint/2010/main" val="173092701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16632"/>
            <a:ext cx="8928992" cy="6624735"/>
          </a:xfrm>
        </p:spPr>
      </p:pic>
    </p:spTree>
    <p:extLst>
      <p:ext uri="{BB962C8B-B14F-4D97-AF65-F5344CB8AC3E}">
        <p14:creationId xmlns:p14="http://schemas.microsoft.com/office/powerpoint/2010/main" val="228548140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16632"/>
            <a:ext cx="8928992" cy="6624736"/>
          </a:xfrm>
        </p:spPr>
      </p:pic>
    </p:spTree>
    <p:extLst>
      <p:ext uri="{BB962C8B-B14F-4D97-AF65-F5344CB8AC3E}">
        <p14:creationId xmlns:p14="http://schemas.microsoft.com/office/powerpoint/2010/main" val="2858507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39"/>
            <a:ext cx="8856984" cy="6480721"/>
          </a:xfrm>
        </p:spPr>
      </p:pic>
    </p:spTree>
    <p:extLst>
      <p:ext uri="{BB962C8B-B14F-4D97-AF65-F5344CB8AC3E}">
        <p14:creationId xmlns:p14="http://schemas.microsoft.com/office/powerpoint/2010/main" val="154285063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634952"/>
          </a:xfrm>
        </p:spPr>
        <p:txBody>
          <a:bodyPr>
            <a:normAutofit fontScale="92500" lnSpcReduction="20000"/>
          </a:bodyPr>
          <a:lstStyle/>
          <a:p>
            <a:r>
              <a:rPr lang="ru-RU" b="1" dirty="0"/>
              <a:t>Кокцидиоз</a:t>
            </a:r>
            <a:endParaRPr lang="ru-RU" dirty="0" smtClean="0"/>
          </a:p>
          <a:p>
            <a:r>
              <a:rPr lang="ru-RU" dirty="0" smtClean="0"/>
              <a:t>Случаи</a:t>
            </a:r>
            <a:r>
              <a:rPr lang="ru-RU" dirty="0"/>
              <a:t> </a:t>
            </a:r>
            <a:r>
              <a:rPr lang="ru-RU" b="1" dirty="0"/>
              <a:t>заражения</a:t>
            </a:r>
            <a:r>
              <a:rPr lang="ru-RU" dirty="0"/>
              <a:t> среди </a:t>
            </a:r>
            <a:r>
              <a:rPr lang="ru-RU" b="1" dirty="0"/>
              <a:t>людей</a:t>
            </a:r>
            <a:r>
              <a:rPr lang="ru-RU" dirty="0"/>
              <a:t> встречаются относительно редко. Наиболее характерным клиническим проявлением </a:t>
            </a:r>
            <a:r>
              <a:rPr lang="ru-RU" b="1" dirty="0"/>
              <a:t>кокцидиоза</a:t>
            </a:r>
            <a:r>
              <a:rPr lang="ru-RU" dirty="0"/>
              <a:t> </a:t>
            </a:r>
            <a:r>
              <a:rPr lang="ru-RU" b="1" dirty="0"/>
              <a:t>у</a:t>
            </a:r>
            <a:r>
              <a:rPr lang="ru-RU" dirty="0"/>
              <a:t> </a:t>
            </a:r>
            <a:r>
              <a:rPr lang="ru-RU" b="1" dirty="0"/>
              <a:t>человека</a:t>
            </a:r>
            <a:r>
              <a:rPr lang="ru-RU" dirty="0"/>
              <a:t> является поражение желудочно-кишечного тракта с возникновением диареи, рвоты и так далее</a:t>
            </a:r>
            <a:r>
              <a:rPr lang="ru-RU" dirty="0" smtClean="0"/>
              <a:t>.</a:t>
            </a:r>
          </a:p>
          <a:p>
            <a:r>
              <a:rPr lang="ru-RU" dirty="0" smtClean="0"/>
              <a:t>Намного сложнее протекает у животных. Приводит к истощению и гибели. </a:t>
            </a:r>
            <a:r>
              <a:rPr lang="ru-RU" dirty="0"/>
              <a:t>П</a:t>
            </a:r>
            <a:r>
              <a:rPr lang="ru-RU" dirty="0" smtClean="0"/>
              <a:t>аразитарное </a:t>
            </a:r>
            <a:r>
              <a:rPr lang="ru-RU" dirty="0"/>
              <a:t>заболевание кишечного тракта, вызванное микроскопическим организмом. Болезнь обычно распространяется от одного питомца к другому при контакте с испражнениями (дефекацией) от инфицированных. 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4946567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88641"/>
            <a:ext cx="8784976" cy="6480720"/>
          </a:xfrm>
        </p:spPr>
      </p:pic>
    </p:spTree>
    <p:extLst>
      <p:ext uri="{BB962C8B-B14F-4D97-AF65-F5344CB8AC3E}">
        <p14:creationId xmlns:p14="http://schemas.microsoft.com/office/powerpoint/2010/main" val="395805803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100</TotalTime>
  <Words>107</Words>
  <Application>Microsoft Office PowerPoint</Application>
  <PresentationFormat>Экран (4:3)</PresentationFormat>
  <Paragraphs>38</Paragraphs>
  <Slides>24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Аспект</vt:lpstr>
      <vt:lpstr>Паразитические простейшие.  Значение простейших.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Паразитические простейшие.  Значение простейших.</dc:title>
  <dc:creator>user</dc:creator>
  <cp:lastModifiedBy>user</cp:lastModifiedBy>
  <cp:revision>9</cp:revision>
  <dcterms:created xsi:type="dcterms:W3CDTF">2022-02-13T19:03:17Z</dcterms:created>
  <dcterms:modified xsi:type="dcterms:W3CDTF">2022-02-13T20:43:35Z</dcterms:modified>
</cp:coreProperties>
</file>