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87" r:id="rId12"/>
    <p:sldId id="288" r:id="rId13"/>
    <p:sldId id="289" r:id="rId14"/>
    <p:sldId id="290" r:id="rId15"/>
    <p:sldId id="267" r:id="rId16"/>
    <p:sldId id="285" r:id="rId17"/>
    <p:sldId id="269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06.02.2026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Vert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1196752"/>
            <a:ext cx="8136904" cy="5976664"/>
          </a:xfrm>
        </p:spPr>
        <p:txBody>
          <a:bodyPr>
            <a:normAutofit/>
          </a:bodyPr>
          <a:lstStyle/>
          <a:p>
            <a:pPr>
              <a:spcAft>
                <a:spcPts val="1000"/>
              </a:spcAft>
            </a:pPr>
            <a:r>
              <a:rPr lang="ru-RU" sz="2000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Проект по экологическому воспитанию</a:t>
            </a:r>
            <a:endParaRPr lang="ru-RU" sz="2000" b="1" dirty="0">
              <a:solidFill>
                <a:srgbClr val="FF0000"/>
              </a:solidFill>
              <a:ea typeface="Calibri"/>
              <a:cs typeface="Times New Roman"/>
            </a:endParaRPr>
          </a:p>
          <a:p>
            <a:pPr>
              <a:spcAft>
                <a:spcPts val="1000"/>
              </a:spcAft>
            </a:pPr>
            <a:r>
              <a:rPr lang="ru-RU" sz="20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2000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«По страницам Красной книги»</a:t>
            </a: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endParaRPr lang="ru-RU" sz="1600" b="1" dirty="0" smtClean="0">
              <a:solidFill>
                <a:schemeClr val="tx1"/>
              </a:solidFill>
              <a:latin typeface="Times New Roman"/>
              <a:ea typeface="Calibri"/>
              <a:cs typeface="Times New Roman"/>
            </a:endParaRPr>
          </a:p>
          <a:p>
            <a:pPr algn="r">
              <a:lnSpc>
                <a:spcPct val="110000"/>
              </a:lnSpc>
              <a:spcAft>
                <a:spcPts val="1000"/>
              </a:spcAft>
            </a:pPr>
            <a:endParaRPr lang="ru-RU" sz="1300" b="1" dirty="0" smtClean="0">
              <a:solidFill>
                <a:schemeClr val="tx1"/>
              </a:solidFill>
              <a:latin typeface="Times New Roman"/>
              <a:ea typeface="Calibri"/>
              <a:cs typeface="Times New Roman"/>
            </a:endParaRPr>
          </a:p>
          <a:p>
            <a:pPr algn="r">
              <a:lnSpc>
                <a:spcPct val="110000"/>
              </a:lnSpc>
              <a:spcAft>
                <a:spcPts val="1000"/>
              </a:spcAft>
            </a:pPr>
            <a:endParaRPr lang="ru-RU" sz="1300" b="1" dirty="0" smtClean="0">
              <a:solidFill>
                <a:schemeClr val="tx1"/>
              </a:solidFill>
              <a:latin typeface="Times New Roman"/>
              <a:ea typeface="Calibri"/>
              <a:cs typeface="Times New Roman"/>
            </a:endParaRPr>
          </a:p>
          <a:p>
            <a:pPr algn="r">
              <a:lnSpc>
                <a:spcPct val="110000"/>
              </a:lnSpc>
              <a:spcAft>
                <a:spcPts val="1000"/>
              </a:spcAft>
            </a:pPr>
            <a:endParaRPr lang="ru-RU" sz="1300" b="1" dirty="0">
              <a:solidFill>
                <a:schemeClr val="tx1"/>
              </a:solidFill>
              <a:latin typeface="Times New Roman"/>
              <a:ea typeface="Calibri"/>
              <a:cs typeface="Times New Roman"/>
            </a:endParaRPr>
          </a:p>
          <a:p>
            <a:pPr algn="r">
              <a:lnSpc>
                <a:spcPct val="110000"/>
              </a:lnSpc>
              <a:spcAft>
                <a:spcPts val="1000"/>
              </a:spcAft>
            </a:pPr>
            <a:endParaRPr lang="ru-RU" sz="1300" b="1" dirty="0">
              <a:solidFill>
                <a:schemeClr val="tx1"/>
              </a:solidFill>
              <a:latin typeface="Times New Roman"/>
              <a:ea typeface="Calibri"/>
              <a:cs typeface="Times New Roman"/>
            </a:endParaRPr>
          </a:p>
          <a:p>
            <a:pPr algn="r">
              <a:lnSpc>
                <a:spcPct val="110000"/>
              </a:lnSpc>
              <a:spcAft>
                <a:spcPts val="1000"/>
              </a:spcAft>
            </a:pPr>
            <a:endParaRPr lang="ru-RU" sz="1300" b="1" dirty="0" smtClean="0">
              <a:solidFill>
                <a:schemeClr val="tx1"/>
              </a:solidFill>
              <a:latin typeface="Times New Roman"/>
              <a:ea typeface="Calibri"/>
              <a:cs typeface="Times New Roman"/>
            </a:endParaRPr>
          </a:p>
          <a:p>
            <a:pPr algn="r">
              <a:lnSpc>
                <a:spcPct val="110000"/>
              </a:lnSpc>
              <a:spcAft>
                <a:spcPts val="1000"/>
              </a:spcAft>
            </a:pPr>
            <a:r>
              <a:rPr lang="ru-RU" sz="1300" b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Подготовили</a:t>
            </a:r>
            <a:r>
              <a:rPr lang="ru-RU" sz="1300" b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: </a:t>
            </a:r>
            <a:r>
              <a:rPr lang="ru-RU" sz="1300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воспитатели</a:t>
            </a:r>
          </a:p>
          <a:p>
            <a:pPr algn="r">
              <a:lnSpc>
                <a:spcPct val="110000"/>
              </a:lnSpc>
              <a:spcAft>
                <a:spcPts val="1000"/>
              </a:spcAft>
            </a:pPr>
            <a:r>
              <a:rPr lang="ru-RU" sz="1300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 Кириллова Лариса Александровна</a:t>
            </a:r>
          </a:p>
          <a:p>
            <a:pPr algn="r">
              <a:lnSpc>
                <a:spcPct val="110000"/>
              </a:lnSpc>
              <a:spcAft>
                <a:spcPts val="1000"/>
              </a:spcAft>
            </a:pPr>
            <a:r>
              <a:rPr lang="ru-RU" sz="1300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Зайнуллина Алина Николаевна</a:t>
            </a: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endParaRPr lang="ru-RU" sz="1800" b="1" dirty="0" smtClean="0">
              <a:solidFill>
                <a:schemeClr val="tx1"/>
              </a:solidFill>
              <a:latin typeface="Times New Roman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dirty="0" err="1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Нягань</a:t>
            </a:r>
            <a:r>
              <a:rPr lang="ru-RU" sz="14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,</a:t>
            </a:r>
            <a:r>
              <a:rPr lang="ru-RU" sz="1400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 2026 г.</a:t>
            </a: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ru-RU" sz="2400" dirty="0">
                <a:ea typeface="Calibri"/>
                <a:cs typeface="Times New Roman"/>
              </a:rPr>
              <a:t>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6896" t="8247" r="8928" b="7046"/>
          <a:stretch/>
        </p:blipFill>
        <p:spPr>
          <a:xfrm>
            <a:off x="611560" y="2708920"/>
            <a:ext cx="4320480" cy="32607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755576" y="220676"/>
            <a:ext cx="82089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Book Antiqua" panose="02040602050305030304" pitchFamily="18" charset="0"/>
              </a:rPr>
              <a:t>Муниципальное автономное дошкольное </a:t>
            </a:r>
            <a:r>
              <a:rPr lang="ru-RU" sz="1400" b="1" dirty="0" smtClean="0">
                <a:latin typeface="Book Antiqua" panose="02040602050305030304" pitchFamily="18" charset="0"/>
              </a:rPr>
              <a:t>образовательное </a:t>
            </a:r>
            <a:r>
              <a:rPr lang="ru-RU" sz="1400" b="1" dirty="0">
                <a:latin typeface="Book Antiqua" panose="02040602050305030304" pitchFamily="18" charset="0"/>
              </a:rPr>
              <a:t>учреждение </a:t>
            </a:r>
          </a:p>
          <a:p>
            <a:pPr algn="ctr"/>
            <a:r>
              <a:rPr lang="ru-RU" sz="1400" b="1" dirty="0" smtClean="0">
                <a:latin typeface="Book Antiqua" panose="02040602050305030304" pitchFamily="18" charset="0"/>
              </a:rPr>
              <a:t>город </a:t>
            </a:r>
            <a:r>
              <a:rPr lang="ru-RU" sz="1400" b="1" dirty="0" err="1">
                <a:latin typeface="Book Antiqua" panose="02040602050305030304" pitchFamily="18" charset="0"/>
              </a:rPr>
              <a:t>Нягань</a:t>
            </a:r>
            <a:r>
              <a:rPr lang="ru-RU" sz="1400" b="1" dirty="0">
                <a:latin typeface="Book Antiqua" panose="02040602050305030304" pitchFamily="18" charset="0"/>
              </a:rPr>
              <a:t> </a:t>
            </a:r>
            <a:r>
              <a:rPr lang="ru-RU" sz="1400" b="1" dirty="0" smtClean="0">
                <a:latin typeface="Book Antiqua" panose="02040602050305030304" pitchFamily="18" charset="0"/>
              </a:rPr>
              <a:t> «</a:t>
            </a:r>
            <a:r>
              <a:rPr lang="ru-RU" sz="1400" b="1" dirty="0">
                <a:latin typeface="Book Antiqua" panose="02040602050305030304" pitchFamily="18" charset="0"/>
              </a:rPr>
              <a:t>Детский сад №2 Сказка»</a:t>
            </a:r>
          </a:p>
        </p:txBody>
      </p:sp>
    </p:spTree>
    <p:extLst>
      <p:ext uri="{BB962C8B-B14F-4D97-AF65-F5344CB8AC3E}">
        <p14:creationId xmlns:p14="http://schemas.microsoft.com/office/powerpoint/2010/main" val="3406112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Vert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692696"/>
            <a:ext cx="8229600" cy="4281339"/>
          </a:xfrm>
        </p:spPr>
        <p:txBody>
          <a:bodyPr>
            <a:normAutofit fontScale="92500"/>
          </a:bodyPr>
          <a:lstStyle/>
          <a:p>
            <a:pPr>
              <a:lnSpc>
                <a:spcPct val="200000"/>
              </a:lnSpc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 проекта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</a:rPr>
              <a:t>открытый</a:t>
            </a:r>
            <a:r>
              <a:rPr lang="ru-RU" sz="2000" dirty="0">
                <a:solidFill>
                  <a:srgbClr val="000000"/>
                </a:solidFill>
                <a:latin typeface="Times New Roman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/>
              </a:rPr>
              <a:t>исследовательско</a:t>
            </a:r>
            <a:r>
              <a:rPr lang="ru-RU" sz="2000" dirty="0">
                <a:solidFill>
                  <a:srgbClr val="000000"/>
                </a:solidFill>
                <a:latin typeface="Times New Roman"/>
              </a:rPr>
              <a:t>-творческий, краткосрочный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контактов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внутригрупповой</a:t>
            </a:r>
          </a:p>
          <a:p>
            <a:pPr>
              <a:lnSpc>
                <a:spcPct val="200000"/>
              </a:lnSpc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Продолжительность проекта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две недели (с 19.01.2026 – 30.01.2026)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Тип проекта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краткосрочный, творческий, игровой, познавательно – речевой.</a:t>
            </a:r>
          </a:p>
          <a:p>
            <a:pPr>
              <a:lnSpc>
                <a:spcPct val="200000"/>
              </a:lnSpc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проекта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дети, родители, воспитатели группы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9856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Vert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87824" y="188640"/>
            <a:ext cx="2890664" cy="490066"/>
          </a:xfrm>
        </p:spPr>
        <p:txBody>
          <a:bodyPr>
            <a:norm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темы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678706"/>
            <a:ext cx="8229600" cy="5447457"/>
          </a:xfrm>
        </p:spPr>
        <p:txBody>
          <a:bodyPr>
            <a:normAutofit/>
          </a:bodyPr>
          <a:lstStyle/>
          <a:p>
            <a:r>
              <a:rPr lang="ru-RU" sz="1800" dirty="0">
                <a:solidFill>
                  <a:srgbClr val="000000"/>
                </a:solidFill>
                <a:latin typeface="Times New Roman"/>
              </a:rPr>
              <a:t>Проблема загрязнения окружающей среды все больше обращает на себя внимание современного общества. Загрязнение питьевой воды, воздуха выбросами промышленных предприятий, увеличение количества отравляющих веществ, влечет за собой ухудшение здоровья населения </a:t>
            </a:r>
            <a:r>
              <a:rPr lang="ru-RU" sz="1800" dirty="0" smtClean="0">
                <a:solidFill>
                  <a:srgbClr val="000000"/>
                </a:solidFill>
                <a:latin typeface="Times New Roman"/>
              </a:rPr>
              <a:t>планеты. Воспитание </a:t>
            </a:r>
            <a:r>
              <a:rPr lang="ru-RU" sz="1800" dirty="0">
                <a:solidFill>
                  <a:srgbClr val="000000"/>
                </a:solidFill>
                <a:latin typeface="Times New Roman"/>
              </a:rPr>
              <a:t>у детей экологической грамотности все больше выступает на первый план в современной системе образования. </a:t>
            </a:r>
            <a:endParaRPr lang="ru-RU" sz="1800" dirty="0" smtClean="0">
              <a:solidFill>
                <a:srgbClr val="000000"/>
              </a:solidFill>
              <a:latin typeface="Times New Roman"/>
            </a:endParaRPr>
          </a:p>
          <a:p>
            <a:r>
              <a:rPr lang="ru-RU" sz="1800" dirty="0" smtClean="0">
                <a:solidFill>
                  <a:srgbClr val="000000"/>
                </a:solidFill>
                <a:latin typeface="Times New Roman"/>
              </a:rPr>
              <a:t>Дошкольное </a:t>
            </a:r>
            <a:r>
              <a:rPr lang="ru-RU" sz="1800" dirty="0">
                <a:solidFill>
                  <a:srgbClr val="000000"/>
                </a:solidFill>
                <a:latin typeface="Times New Roman"/>
              </a:rPr>
              <a:t>детство – начальный этап формирования личности человека, его ценностной ориентации в окружающем мире. В этот период закладывается позитивное отношение к природе, к себе и окружающим людям. </a:t>
            </a:r>
            <a:endParaRPr lang="ru-RU" sz="1800" dirty="0" smtClean="0">
              <a:solidFill>
                <a:srgbClr val="000000"/>
              </a:solidFill>
              <a:latin typeface="Times New Roman"/>
            </a:endParaRPr>
          </a:p>
          <a:p>
            <a:r>
              <a:rPr lang="ru-RU" sz="1800" dirty="0" smtClean="0">
                <a:solidFill>
                  <a:srgbClr val="000000"/>
                </a:solidFill>
                <a:latin typeface="Times New Roman"/>
              </a:rPr>
              <a:t>Любовь </a:t>
            </a:r>
            <a:r>
              <a:rPr lang="ru-RU" sz="1800" dirty="0">
                <a:solidFill>
                  <a:srgbClr val="000000"/>
                </a:solidFill>
                <a:latin typeface="Times New Roman"/>
              </a:rPr>
              <a:t>к Родине, стремление служить своему народу, своей стране, чувство национальной гордости не возникает у людей само по себе. Она начинается с любви к малой Родине, с ощущения родного края, земли на которой родился и рос. </a:t>
            </a:r>
            <a:endParaRPr lang="ru-RU" sz="1800" dirty="0" smtClean="0">
              <a:solidFill>
                <a:srgbClr val="000000"/>
              </a:solidFill>
              <a:latin typeface="Times New Roman"/>
            </a:endParaRPr>
          </a:p>
          <a:p>
            <a:r>
              <a:rPr lang="ru-RU" sz="1800" dirty="0" smtClean="0">
                <a:solidFill>
                  <a:srgbClr val="000000"/>
                </a:solidFill>
                <a:latin typeface="Times New Roman"/>
              </a:rPr>
              <a:t>Впечатления </a:t>
            </a:r>
            <a:r>
              <a:rPr lang="ru-RU" sz="1800" dirty="0">
                <a:solidFill>
                  <a:srgbClr val="000000"/>
                </a:solidFill>
                <a:latin typeface="Times New Roman"/>
              </a:rPr>
              <a:t>о родной природе, полученные в детстве, запоминаются на всю жизнь и влияют на общее отношение человека к природе. При появлении в группе Красной книги у детей появилось много вопросов, и поэтому, мы решили изучить и составить для группы Красную книгу </a:t>
            </a:r>
            <a:r>
              <a:rPr lang="ru-RU" sz="1800" dirty="0" smtClean="0">
                <a:solidFill>
                  <a:srgbClr val="000000"/>
                </a:solidFill>
                <a:latin typeface="Times New Roman"/>
              </a:rPr>
              <a:t>ХМАО-Югры.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4376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Vert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2232248"/>
          </a:xfrm>
        </p:spPr>
        <p:txBody>
          <a:bodyPr>
            <a:normAutofit/>
          </a:bodyPr>
          <a:lstStyle/>
          <a:p>
            <a:pPr algn="l"/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b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с Красной Книгой животных РФ, с видами редких (исчезающих) животных; с понятиями «среда обитания», «пищевая цепь», с работой зоопарков и заповедников по сохранению редких видов животных; формирование представления о том, что природа – единый живой организм, в котором важны все животные и растения (в ней нет плохих и хороших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309411"/>
            <a:ext cx="8229600" cy="378388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0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сформировать представление у дошкольников о Красной книге как о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документе, о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 животных и птицах, занесённых в Красную книгу, которые встречаются на территории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ХМАО-Югра;</a:t>
            </a:r>
          </a:p>
          <a:p>
            <a:pPr lvl="0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 с историей создания Красной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книги;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предпосылки поисковой деятельности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навыки наблюдательности, навыки самостоятельной исследовательской работы при изучении отдельных видов животных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познавательные способности, творческое воображение, коммуникативные навыки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любознательность, бережное отношение к природе.</a:t>
            </a: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153678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Vert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202034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Продукт проектной деятельности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:</a:t>
            </a:r>
            <a:b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750714"/>
            <a:ext cx="8229600" cy="5702622"/>
          </a:xfrm>
        </p:spPr>
        <p:txBody>
          <a:bodyPr>
            <a:normAutofit fontScale="92500" lnSpcReduction="10000"/>
          </a:bodyPr>
          <a:lstStyle/>
          <a:p>
            <a:pPr lvl="0">
              <a:lnSpc>
                <a:spcPct val="110000"/>
              </a:lnSpc>
              <a:buFont typeface="Symbol"/>
              <a:buChar char=""/>
            </a:pPr>
            <a:r>
              <a:rPr lang="ru-RU" sz="18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19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Появление у детей интереса к явлениям живой природы. </a:t>
            </a:r>
            <a:endParaRPr lang="ru-RU" sz="1900" dirty="0" smtClean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lvl="0">
              <a:lnSpc>
                <a:spcPct val="110000"/>
              </a:lnSpc>
              <a:buFont typeface="Symbol"/>
              <a:buChar char=""/>
            </a:pPr>
            <a:endParaRPr lang="ru-RU" sz="1900" dirty="0" smtClean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lvl="0">
              <a:lnSpc>
                <a:spcPct val="110000"/>
              </a:lnSpc>
              <a:buFont typeface="Symbol"/>
              <a:buChar char=""/>
            </a:pPr>
            <a:r>
              <a:rPr lang="ru-RU" sz="19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19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Овладение навыками экологически безопасного поведения в природе.</a:t>
            </a:r>
          </a:p>
          <a:p>
            <a:pPr lvl="0">
              <a:lnSpc>
                <a:spcPct val="110000"/>
              </a:lnSpc>
              <a:buFont typeface="Symbol"/>
              <a:buChar char=""/>
            </a:pPr>
            <a:endParaRPr lang="ru-RU" sz="19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lvl="0">
              <a:lnSpc>
                <a:spcPct val="110000"/>
              </a:lnSpc>
              <a:buFont typeface="Symbol"/>
              <a:buChar char=""/>
            </a:pPr>
            <a:r>
              <a:rPr lang="ru-RU" sz="19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19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Формирование у детей бережного отношения к природе, дети будут стремиться к правильному поведению по отношению к миру природы.</a:t>
            </a:r>
          </a:p>
          <a:p>
            <a:pPr lvl="0">
              <a:lnSpc>
                <a:spcPct val="110000"/>
              </a:lnSpc>
              <a:buFont typeface="Symbol"/>
              <a:buChar char=""/>
            </a:pPr>
            <a:endParaRPr lang="ru-RU" sz="19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lvl="0">
              <a:lnSpc>
                <a:spcPct val="110000"/>
              </a:lnSpc>
              <a:buFont typeface="Symbol"/>
              <a:buChar char=""/>
            </a:pPr>
            <a:r>
              <a:rPr lang="ru-RU" sz="19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Формирование </a:t>
            </a:r>
            <a:r>
              <a:rPr lang="ru-RU" sz="19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у детей знаний о редких, исчезающих животных </a:t>
            </a:r>
            <a:r>
              <a:rPr lang="ru-RU" sz="19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ХМАО-Югра, </a:t>
            </a:r>
            <a:r>
              <a:rPr lang="ru-RU" sz="19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способах их защиты.</a:t>
            </a:r>
          </a:p>
          <a:p>
            <a:pPr lvl="0">
              <a:lnSpc>
                <a:spcPct val="110000"/>
              </a:lnSpc>
              <a:buFont typeface="Symbol"/>
              <a:buChar char=""/>
            </a:pPr>
            <a:endParaRPr lang="ru-RU" sz="19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lvl="0">
              <a:lnSpc>
                <a:spcPct val="110000"/>
              </a:lnSpc>
              <a:buFont typeface="Symbol"/>
              <a:buChar char=""/>
            </a:pPr>
            <a:r>
              <a:rPr lang="ru-RU" sz="19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19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Формирование знаний об истории создания «Красной книги». </a:t>
            </a:r>
            <a:endParaRPr lang="ru-RU" sz="1900" dirty="0" smtClean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lvl="0">
              <a:lnSpc>
                <a:spcPct val="110000"/>
              </a:lnSpc>
              <a:buFont typeface="Symbol"/>
              <a:buChar char=""/>
            </a:pPr>
            <a:endParaRPr lang="ru-RU" sz="1900" dirty="0" smtClean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lvl="0">
              <a:lnSpc>
                <a:spcPct val="110000"/>
              </a:lnSpc>
              <a:buFont typeface="Symbol"/>
              <a:buChar char=""/>
            </a:pPr>
            <a:r>
              <a:rPr lang="ru-RU" sz="19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19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Формирование у детей навыка совместной работы в группе над одной поставленной перед всеми целью – навыка коммуникативного и эффективного общения.</a:t>
            </a:r>
          </a:p>
          <a:p>
            <a:pPr lvl="0">
              <a:lnSpc>
                <a:spcPct val="110000"/>
              </a:lnSpc>
              <a:buFont typeface="Symbol"/>
              <a:buChar char=""/>
            </a:pPr>
            <a:endParaRPr lang="ru-RU" sz="19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lvl="0">
              <a:lnSpc>
                <a:spcPct val="110000"/>
              </a:lnSpc>
              <a:buFont typeface="Symbol"/>
              <a:buChar char=""/>
            </a:pPr>
            <a:r>
              <a:rPr lang="ru-RU" sz="19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19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Формирование мотивации у детей к дальнейшему получению информации о «Красной книге» и поведении человека в природе..</a:t>
            </a:r>
          </a:p>
          <a:p>
            <a:pPr marL="0" indent="0">
              <a:lnSpc>
                <a:spcPct val="110000"/>
              </a:lnSpc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6144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Vert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этап: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одготовительный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476872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dirty="0" smtClean="0">
                <a:latin typeface="Times New Roman"/>
                <a:ea typeface="Calibri"/>
                <a:cs typeface="Times New Roman"/>
              </a:rPr>
              <a:t>•  постановка </a:t>
            </a:r>
            <a:r>
              <a:rPr lang="ru-RU" sz="1800" dirty="0">
                <a:latin typeface="Times New Roman"/>
                <a:ea typeface="Calibri"/>
                <a:cs typeface="Times New Roman"/>
              </a:rPr>
              <a:t>цели и задач, определений </a:t>
            </a:r>
            <a:r>
              <a:rPr lang="ru-RU" sz="1800" dirty="0" smtClean="0">
                <a:latin typeface="Times New Roman"/>
                <a:ea typeface="Calibri"/>
                <a:cs typeface="Times New Roman"/>
              </a:rPr>
              <a:t>  направлений</a:t>
            </a:r>
            <a:r>
              <a:rPr lang="ru-RU" sz="1800" dirty="0">
                <a:latin typeface="Times New Roman"/>
                <a:ea typeface="Calibri"/>
                <a:cs typeface="Times New Roman"/>
              </a:rPr>
              <a:t>, объектов и методов </a:t>
            </a:r>
            <a:r>
              <a:rPr lang="ru-RU" sz="1800" dirty="0" smtClean="0">
                <a:latin typeface="Times New Roman"/>
                <a:ea typeface="Calibri"/>
                <a:cs typeface="Times New Roman"/>
              </a:rPr>
              <a:t>изучения</a:t>
            </a:r>
            <a:r>
              <a:rPr lang="ru-RU" sz="1800" dirty="0">
                <a:latin typeface="Times New Roman"/>
                <a:ea typeface="Calibri"/>
                <a:cs typeface="Times New Roman"/>
              </a:rPr>
              <a:t>;</a:t>
            </a:r>
            <a:endParaRPr lang="ru-RU" sz="1800" dirty="0" smtClean="0">
              <a:latin typeface="Times New Roman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8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sz="1800" dirty="0">
                <a:latin typeface="Times New Roman"/>
                <a:ea typeface="Calibri"/>
                <a:cs typeface="Times New Roman"/>
              </a:rPr>
              <a:t>предварительная работа с детьми </a:t>
            </a:r>
            <a:r>
              <a:rPr lang="ru-RU" sz="1800" dirty="0" smtClean="0">
                <a:latin typeface="Times New Roman"/>
                <a:ea typeface="Calibri"/>
                <a:cs typeface="Times New Roman"/>
              </a:rPr>
              <a:t>и родителями;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800" dirty="0" smtClean="0">
                <a:latin typeface="Times New Roman"/>
                <a:ea typeface="Calibri"/>
                <a:cs typeface="Times New Roman"/>
              </a:rPr>
              <a:t>выбор </a:t>
            </a:r>
            <a:r>
              <a:rPr lang="ru-RU" sz="1800" dirty="0">
                <a:latin typeface="Times New Roman"/>
                <a:ea typeface="Calibri"/>
                <a:cs typeface="Times New Roman"/>
              </a:rPr>
              <a:t>оборудования и материалов;</a:t>
            </a:r>
            <a:endParaRPr lang="ru-RU" sz="1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3356992"/>
            <a:ext cx="4512501" cy="33843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56037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Vert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92088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2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2 </a:t>
            </a:r>
            <a:r>
              <a:rPr lang="ru-RU" sz="22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этап: основной </a:t>
            </a:r>
            <a:r>
              <a:rPr lang="ru-RU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6192688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Непрерывная образовательная деятельность.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художественной литературы на тему «Дикие животные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Беседы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животных и птицах, которые занесены в Красную книгу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нашего округа.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Прослушивание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музыкальных произведений «Звуки живой природы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Просмотр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мультипликационного фильма «Красная книга» (мультсериал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Смешарики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»).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Просмотр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презентаций «Животные из Красной книги», «Хищные и травоядные животные, пищевые цепи », «Среда обитания», «Как люди спасают редких животных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Оснащение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предметно-пространственной среды (оформление библиотеки, создание Красной книги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группы).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родителями: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беседы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консультации 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созданию страниц «нашей Красной книги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Продуктивная деятельность.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Игровые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4569" t="8251" r="8616" b="10722"/>
          <a:stretch/>
        </p:blipFill>
        <p:spPr>
          <a:xfrm>
            <a:off x="5796136" y="4621533"/>
            <a:ext cx="3052031" cy="20882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66710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Vert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3 этап</a:t>
            </a:r>
            <a:r>
              <a:rPr lang="ru-RU" sz="20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: </a:t>
            </a:r>
            <a:r>
              <a:rPr lang="ru-RU" sz="20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заключительный </a:t>
            </a:r>
            <a: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839961"/>
            <a:ext cx="8229600" cy="4525963"/>
          </a:xfrm>
        </p:spPr>
        <p:txBody>
          <a:bodyPr/>
          <a:lstStyle/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ru-RU" sz="18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Создание «Красной книги животных </a:t>
            </a:r>
            <a:endParaRPr lang="ru-RU" sz="1800" dirty="0">
              <a:solidFill>
                <a:prstClr val="black"/>
              </a:solidFill>
              <a:latin typeface="Times New Roman"/>
              <a:ea typeface="Calibri"/>
              <a:cs typeface="Times New Roman"/>
            </a:endParaRPr>
          </a:p>
          <a:p>
            <a:pPr marL="0" lv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18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    ХМАО-Югра</a:t>
            </a:r>
            <a:r>
              <a:rPr lang="ru-RU" sz="18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» </a:t>
            </a:r>
            <a:r>
              <a:rPr lang="ru-RU" sz="18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для </a:t>
            </a:r>
            <a:r>
              <a:rPr lang="ru-RU" sz="18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группы;</a:t>
            </a:r>
            <a:endParaRPr lang="ru-RU" sz="1800" dirty="0">
              <a:solidFill>
                <a:prstClr val="black"/>
              </a:solidFill>
              <a:latin typeface="Times New Roman"/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ru-RU" sz="18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Выставка детских рисунков </a:t>
            </a:r>
            <a:endParaRPr lang="ru-RU" sz="1800" dirty="0" smtClean="0">
              <a:solidFill>
                <a:prstClr val="black"/>
              </a:solidFill>
              <a:latin typeface="Times New Roman"/>
              <a:ea typeface="Calibri"/>
              <a:cs typeface="Times New Roman"/>
            </a:endParaRPr>
          </a:p>
          <a:p>
            <a:pPr marL="0" lv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18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  </a:t>
            </a:r>
            <a:r>
              <a:rPr lang="ru-RU" sz="18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«</a:t>
            </a:r>
            <a:r>
              <a:rPr lang="ru-RU" sz="18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Животное из Красной книги</a:t>
            </a:r>
            <a:r>
              <a:rPr lang="ru-RU" sz="18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»;</a:t>
            </a: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ru-RU" sz="18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Презентация проекта</a:t>
            </a:r>
            <a:r>
              <a:rPr lang="ru-RU" sz="18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1400" dirty="0">
              <a:solidFill>
                <a:prstClr val="black"/>
              </a:solidFill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6581" y="1767545"/>
            <a:ext cx="4248472" cy="42484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671383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Vert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648072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 проекта.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Ресурсы проекта:</a:t>
            </a:r>
            <a:endParaRPr lang="ru-RU" sz="18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8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Материально-технические: </a:t>
            </a:r>
            <a:r>
              <a:rPr lang="ru-RU" sz="18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компьютер, магнитофон.</a:t>
            </a:r>
            <a:endParaRPr lang="ru-RU" sz="18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8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Кадровые: родители, дети, воспитатель группы.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8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Информационные: методическая, художественная </a:t>
            </a:r>
            <a:r>
              <a:rPr lang="ru-RU" sz="18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литература, изобразительные материалы.</a:t>
            </a:r>
            <a:endParaRPr lang="ru-RU" sz="18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Прогноз негативных последствий и способы их коррекции.</a:t>
            </a:r>
            <a:endParaRPr lang="ru-RU" sz="18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Низкая заинтересованность </a:t>
            </a:r>
            <a:r>
              <a:rPr lang="ru-RU" sz="18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родителей :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8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распределить </a:t>
            </a:r>
            <a:r>
              <a:rPr lang="ru-RU" sz="18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среди </a:t>
            </a:r>
            <a:r>
              <a:rPr lang="ru-RU" sz="18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родителей ответственных </a:t>
            </a:r>
            <a:r>
              <a:rPr lang="ru-RU" sz="18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за выполнение отдельных направлений </a:t>
            </a:r>
            <a:r>
              <a:rPr lang="ru-RU" sz="18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проекта;</a:t>
            </a:r>
            <a:endParaRPr lang="ru-RU" sz="18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8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привлечь родителей к активному участию в проекте совместно со </a:t>
            </a:r>
            <a:r>
              <a:rPr lang="ru-RU" sz="18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своими детьми</a:t>
            </a:r>
            <a:r>
              <a:rPr lang="ru-RU" sz="18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44186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Vert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Вывод: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556792"/>
            <a:ext cx="8229600" cy="4536504"/>
          </a:xfrm>
        </p:spPr>
        <p:txBody>
          <a:bodyPr>
            <a:normAutofit lnSpcReduction="1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8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Участие детей в данном проекте позволило сформировать у них ценностные ориентации, определяющие бережное отношение к природному и рукотворному миру. </a:t>
            </a:r>
            <a:endParaRPr lang="ru-RU" sz="1800" dirty="0" smtClean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8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Приобщение </a:t>
            </a:r>
            <a:r>
              <a:rPr lang="ru-RU" sz="18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родителей воспитанников к совместной деятельности с детьми в рамках реализации проекта создало атмосферу тепла и доверия между педагогическим персоналом.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8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Важным результатом проекта явилась мотивация </a:t>
            </a:r>
            <a:r>
              <a:rPr lang="ru-RU" sz="18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 </a:t>
            </a:r>
            <a:r>
              <a:rPr lang="ru-RU" sz="18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сотрудничеству, совместному творчеству </a:t>
            </a:r>
            <a:r>
              <a:rPr lang="ru-RU" sz="18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тех</a:t>
            </a:r>
            <a:r>
              <a:rPr lang="ru-RU" sz="18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родителей</a:t>
            </a:r>
            <a:r>
              <a:rPr lang="ru-RU" sz="18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, которые по разным причинам </a:t>
            </a:r>
            <a:r>
              <a:rPr lang="ru-RU" sz="18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занимали пассивную </a:t>
            </a:r>
            <a:r>
              <a:rPr lang="ru-RU" sz="18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позицию. </a:t>
            </a:r>
            <a:endParaRPr lang="ru-RU" sz="1800" dirty="0" smtClean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8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Участие </a:t>
            </a:r>
            <a:r>
              <a:rPr lang="ru-RU" sz="18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 реализации проекта убедило родителей </a:t>
            </a:r>
            <a:r>
              <a:rPr lang="ru-RU" sz="18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 </a:t>
            </a:r>
            <a:r>
              <a:rPr lang="ru-RU" sz="18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важности своего влияния на развитие </a:t>
            </a:r>
            <a:r>
              <a:rPr lang="ru-RU" sz="18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ребенка, научило содействовать </a:t>
            </a:r>
            <a:r>
              <a:rPr lang="ru-RU" sz="18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его гармоничному развитию, </a:t>
            </a:r>
            <a:r>
              <a:rPr lang="ru-RU" sz="18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                                  активно сотрудничать </a:t>
            </a:r>
            <a:r>
              <a:rPr lang="ru-RU" sz="18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 образовательным учреждением.</a:t>
            </a:r>
          </a:p>
          <a:p>
            <a:pPr marL="0" indent="0">
              <a:buNone/>
            </a:pP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773636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Vert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268760"/>
            <a:ext cx="4080337" cy="42119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305272"/>
            <a:ext cx="4211960" cy="42119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3419872" y="404664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Приложение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8617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Vert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052736"/>
            <a:ext cx="3816424" cy="50885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052736"/>
            <a:ext cx="3818677" cy="50915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062105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Vert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260648"/>
            <a:ext cx="4731990" cy="63093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38914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Vert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4162998" cy="41044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340768"/>
            <a:ext cx="4029912" cy="53732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32791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Vert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Рисование </a:t>
            </a:r>
            <a:r>
              <a:rPr lang="ru-RU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на тему «Животное из Красной книги»</a:t>
            </a:r>
            <a:br>
              <a:rPr lang="ru-RU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155580"/>
            <a:ext cx="4416490" cy="33123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Объект 3"/>
          <p:cNvPicPr>
            <a:picLocks noGrp="1" noChangeAspect="1"/>
          </p:cNvPicPr>
          <p:nvPr>
            <p:ph sz="half" idx="1"/>
          </p:nvPr>
        </p:nvPicPr>
        <p:blipFill rotWithShape="1">
          <a:blip r:embed="rId3"/>
          <a:srcRect t="47235"/>
          <a:stretch/>
        </p:blipFill>
        <p:spPr>
          <a:xfrm>
            <a:off x="5461375" y="2902604"/>
            <a:ext cx="2890664" cy="19091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/>
          <a:srcRect t="53501" r="8993"/>
          <a:stretch/>
        </p:blipFill>
        <p:spPr>
          <a:xfrm>
            <a:off x="827584" y="974555"/>
            <a:ext cx="3456570" cy="17458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Объект 3"/>
          <p:cNvPicPr>
            <a:picLocks noChangeAspect="1"/>
          </p:cNvPicPr>
          <p:nvPr/>
        </p:nvPicPr>
        <p:blipFill rotWithShape="1">
          <a:blip r:embed="rId3"/>
          <a:srcRect b="53140"/>
          <a:stretch/>
        </p:blipFill>
        <p:spPr>
          <a:xfrm>
            <a:off x="5461375" y="5019745"/>
            <a:ext cx="2890664" cy="16954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/>
          <a:srcRect r="10966" b="47825"/>
          <a:stretch/>
        </p:blipFill>
        <p:spPr>
          <a:xfrm>
            <a:off x="5419835" y="1000315"/>
            <a:ext cx="2923185" cy="16943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82336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2400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Рассматривание Красной книги России…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29285" y="1844826"/>
            <a:ext cx="4608513" cy="34563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6779" y="1849214"/>
            <a:ext cx="4643626" cy="34827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07994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Vert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576064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2700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Игры</a:t>
            </a:r>
            <a:r>
              <a:rPr lang="ru-RU" sz="3600" dirty="0">
                <a:ea typeface="Calibri"/>
                <a:cs typeface="Times New Roman"/>
              </a:rPr>
              <a:t/>
            </a:r>
            <a:br>
              <a:rPr lang="ru-RU" sz="3600" dirty="0"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 fontScale="55000" lnSpcReduction="2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Настольные игры: лото «Найди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часть тела животного», « Найди отличия», «Чего не хватает?»-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развивать память,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речь, внимание.</a:t>
            </a:r>
            <a:endParaRPr lang="ru-RU" sz="2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Д/и – «Часть и целое»-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«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П</a:t>
            </a:r>
            <a:r>
              <a:rPr lang="ru-RU" dirty="0" err="1" smtClean="0">
                <a:latin typeface="Times New Roman"/>
                <a:ea typeface="Calibri"/>
                <a:cs typeface="Times New Roman"/>
              </a:rPr>
              <a:t>азлы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 животных»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- упражнять в составлении целого</a:t>
            </a:r>
            <a:endParaRPr lang="ru-RU" sz="2400" dirty="0"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>
                <a:latin typeface="Times New Roman"/>
                <a:ea typeface="Calibri"/>
                <a:cs typeface="Times New Roman"/>
              </a:rPr>
              <a:t>предмета из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(4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–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8)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частей.</a:t>
            </a:r>
            <a:endParaRPr lang="ru-RU" sz="2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Д/и – «Что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лишнее?»-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уметь соотносить предметы по форме.</a:t>
            </a:r>
            <a:endParaRPr lang="ru-RU" sz="2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Д/и «Выбери предметы, необходимые для ухода за растениями»</a:t>
            </a:r>
            <a:endParaRPr lang="ru-RU" sz="2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Д/и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– «Мы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инспекторы»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-формировать знания о правилах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поведения в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природе. которые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необходимо соблюдать, чтобы сохранить природные богатства.</a:t>
            </a:r>
            <a:endParaRPr lang="ru-RU" sz="2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С/и - 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«Зоопарк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» -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учить действовать по сигналу,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согласно</a:t>
            </a:r>
            <a:r>
              <a:rPr lang="ru-RU" sz="2400" dirty="0">
                <a:ea typeface="Calibri"/>
                <a:cs typeface="Times New Roman"/>
              </a:rPr>
              <a:t>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правилам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игры.</a:t>
            </a:r>
            <a:endParaRPr lang="ru-RU" sz="24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П/и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- «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Что я за зверь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?», «</a:t>
            </a:r>
            <a:r>
              <a:rPr lang="ru-RU" dirty="0" err="1" smtClean="0">
                <a:latin typeface="Times New Roman"/>
                <a:ea typeface="Calibri"/>
                <a:cs typeface="Times New Roman"/>
              </a:rPr>
              <a:t>Зверобика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» -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развивать двигательную активность, создать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хороший</a:t>
            </a:r>
            <a:r>
              <a:rPr lang="ru-RU" sz="2400" dirty="0">
                <a:ea typeface="Calibri"/>
                <a:cs typeface="Times New Roman"/>
              </a:rPr>
              <a:t>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эмоциональный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настрой.</a:t>
            </a:r>
            <a:endParaRPr lang="ru-RU" sz="2400" dirty="0"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1074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484</TotalTime>
  <Words>934</Words>
  <Application>Microsoft Office PowerPoint</Application>
  <PresentationFormat>Экран (4:3)</PresentationFormat>
  <Paragraphs>103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Book Antiqua</vt:lpstr>
      <vt:lpstr>Calibri</vt:lpstr>
      <vt:lpstr>Symbol</vt:lpstr>
      <vt:lpstr>Times New Roman</vt:lpstr>
      <vt:lpstr>Тема Office</vt:lpstr>
      <vt:lpstr>Презентация PowerPoint</vt:lpstr>
      <vt:lpstr>Презентация PowerPoint</vt:lpstr>
      <vt:lpstr>Актуальность темы</vt:lpstr>
      <vt:lpstr>Цель:  знакомство детей с Красной Книгой животных РФ, с видами редких (исчезающих) животных; с понятиями «среда обитания», «пищевая цепь», с работой зоопарков и заповедников по сохранению редких видов животных; формирование представления о том, что природа – единый живой организм, в котором важны все животные и растения (в ней нет плохих и хороших).</vt:lpstr>
      <vt:lpstr>Продукт проектной деятельности: </vt:lpstr>
      <vt:lpstr>1 этап: подготовительный  </vt:lpstr>
      <vt:lpstr>2 этап: основной  </vt:lpstr>
      <vt:lpstr>3 этап: заключительный  </vt:lpstr>
      <vt:lpstr>Результат проекта.</vt:lpstr>
      <vt:lpstr>Вывод:</vt:lpstr>
      <vt:lpstr>Презентация PowerPoint</vt:lpstr>
      <vt:lpstr>Презентация PowerPoint</vt:lpstr>
      <vt:lpstr>Презентация PowerPoint</vt:lpstr>
      <vt:lpstr>Презентация PowerPoint</vt:lpstr>
      <vt:lpstr>Рисование на тему «Животное из Красной книги» </vt:lpstr>
      <vt:lpstr> Рассматривание Красной книги России…</vt:lpstr>
      <vt:lpstr> Игры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искандарян</dc:creator>
  <cp:lastModifiedBy>Пользователь Windows</cp:lastModifiedBy>
  <cp:revision>55</cp:revision>
  <dcterms:created xsi:type="dcterms:W3CDTF">2018-10-27T10:14:44Z</dcterms:created>
  <dcterms:modified xsi:type="dcterms:W3CDTF">2026-02-06T08:40:48Z</dcterms:modified>
</cp:coreProperties>
</file>