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style1.xml" ContentType="application/vnd.ms-office.chartstyle+xml"/>
  <Override PartName="/ppt/charts/colors1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91" r:id="rId3"/>
    <p:sldId id="285" r:id="rId4"/>
    <p:sldId id="257" r:id="rId5"/>
    <p:sldId id="292" r:id="rId6"/>
    <p:sldId id="260" r:id="rId7"/>
    <p:sldId id="289" r:id="rId8"/>
    <p:sldId id="288" r:id="rId9"/>
    <p:sldId id="266" r:id="rId10"/>
    <p:sldId id="282" r:id="rId11"/>
    <p:sldId id="263" r:id="rId12"/>
    <p:sldId id="281" r:id="rId13"/>
    <p:sldId id="271" r:id="rId14"/>
    <p:sldId id="272" r:id="rId15"/>
    <p:sldId id="264" r:id="rId16"/>
    <p:sldId id="273" r:id="rId17"/>
    <p:sldId id="275" r:id="rId18"/>
    <p:sldId id="276" r:id="rId19"/>
    <p:sldId id="283" r:id="rId20"/>
    <p:sldId id="290" r:id="rId21"/>
    <p:sldId id="279" r:id="rId22"/>
    <p:sldId id="274" r:id="rId23"/>
    <p:sldId id="284" r:id="rId24"/>
    <p:sldId id="268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Высокий, 80-100%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lumMod val="95000"/>
                  </a:schemeClr>
                </a:gs>
                <a:gs pos="100000">
                  <a:schemeClr val="accent1">
                    <a:shade val="82000"/>
                    <a:satMod val="125000"/>
                    <a:lumMod val="74000"/>
                  </a:schemeClr>
                </a:gs>
              </a:gsLst>
              <a:lin ang="5400000" scaled="0"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balanced" dir="tr"/>
            </a:scene3d>
            <a:sp3d prstMaterial="plastic">
              <a:bevelT w="50800"/>
              <a:contourClr>
                <a:scrgbClr r="0" g="0" b="0">
                  <a:shade val="30000"/>
                  <a:satMod val="120000"/>
                </a:scrgbClr>
              </a:contourClr>
            </a:sp3d>
          </c:spPr>
          <c:invertIfNegative val="0"/>
          <c:dLbls>
            <c:dLbl>
              <c:idx val="0"/>
              <c:layout>
                <c:manualLayout>
                  <c:x val="7.4104744664225007E-3"/>
                  <c:y val="0.21525041376625509"/>
                </c:manualLayout>
              </c:layout>
              <c:spPr>
                <a:solidFill>
                  <a:schemeClr val="lt1"/>
                </a:solidFill>
                <a:ln>
                  <a:solidFill>
                    <a:schemeClr val="dk1">
                      <a:lumMod val="25000"/>
                      <a:lumOff val="75000"/>
                    </a:schemeClr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2800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/>
                </c:ext>
                <c:ext xmlns:c16="http://schemas.microsoft.com/office/drawing/2014/chart" uri="{C3380CC4-5D6E-409C-BE32-E72D297353CC}">
                  <c16:uniqueId val="{00000004-FA6B-4DAA-8BC1-56AB11AD3C1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3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A6B-4DAA-8BC1-56AB11AD3C1C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Пограничный - 71-79%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lumMod val="95000"/>
                  </a:schemeClr>
                </a:gs>
                <a:gs pos="100000">
                  <a:schemeClr val="accent2">
                    <a:shade val="82000"/>
                    <a:satMod val="125000"/>
                    <a:lumMod val="74000"/>
                  </a:schemeClr>
                </a:gs>
              </a:gsLst>
              <a:lin ang="5400000" scaled="0"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balanced" dir="tr"/>
            </a:scene3d>
            <a:sp3d prstMaterial="plastic">
              <a:bevelT w="50800"/>
              <a:contourClr>
                <a:scrgbClr r="0" g="0" b="0">
                  <a:shade val="30000"/>
                  <a:satMod val="120000"/>
                </a:scrgbClr>
              </a:contourClr>
            </a:sp3d>
          </c:spPr>
          <c:invertIfNegative val="0"/>
          <c:dLbls>
            <c:dLbl>
              <c:idx val="0"/>
              <c:layout>
                <c:manualLayout>
                  <c:x val="3.7052372332111987E-3"/>
                  <c:y val="0.15871552429295438"/>
                </c:manualLayout>
              </c:layout>
              <c:spPr>
                <a:solidFill>
                  <a:schemeClr val="lt1"/>
                </a:solidFill>
                <a:ln>
                  <a:solidFill>
                    <a:schemeClr val="dk1">
                      <a:lumMod val="25000"/>
                      <a:lumOff val="75000"/>
                    </a:schemeClr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2800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4.89609464494608E-2"/>
                      <c:h val="0.1041533195265839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FA6B-4DAA-8BC1-56AB11AD3C1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A6B-4DAA-8BC1-56AB11AD3C1C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Средний-50-70%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lumMod val="95000"/>
                  </a:schemeClr>
                </a:gs>
                <a:gs pos="100000">
                  <a:schemeClr val="accent3">
                    <a:shade val="82000"/>
                    <a:satMod val="125000"/>
                    <a:lumMod val="74000"/>
                  </a:schemeClr>
                </a:gs>
              </a:gsLst>
              <a:lin ang="5400000" scaled="0"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balanced" dir="tr"/>
            </a:scene3d>
            <a:sp3d prstMaterial="plastic">
              <a:bevelT w="50800"/>
              <a:contourClr>
                <a:scrgbClr r="0" g="0" b="0">
                  <a:shade val="30000"/>
                  <a:satMod val="120000"/>
                </a:scrgbClr>
              </a:contourClr>
            </a:sp3d>
          </c:spPr>
          <c:invertIfNegative val="0"/>
          <c:dLbls>
            <c:dLbl>
              <c:idx val="0"/>
              <c:layout>
                <c:manualLayout>
                  <c:x val="1.4820948932844991E-3"/>
                  <c:y val="0.18866184963124749"/>
                </c:manualLayout>
              </c:layout>
              <c:spPr>
                <a:solidFill>
                  <a:schemeClr val="lt1"/>
                </a:solidFill>
                <a:ln>
                  <a:solidFill>
                    <a:schemeClr val="dk1">
                      <a:lumMod val="25000"/>
                      <a:lumOff val="75000"/>
                    </a:schemeClr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2800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/>
                </c:ext>
                <c:ext xmlns:c16="http://schemas.microsoft.com/office/drawing/2014/chart" uri="{C3380CC4-5D6E-409C-BE32-E72D297353CC}">
                  <c16:uniqueId val="{00000006-FA6B-4DAA-8BC1-56AB11AD3C1C}"/>
                </c:ext>
              </c:extLst>
            </c:dLbl>
            <c:spPr>
              <a:solidFill>
                <a:schemeClr val="lt1"/>
              </a:solidFill>
              <a:ln>
                <a:solidFill>
                  <a:schemeClr val="dk1">
                    <a:lumMod val="25000"/>
                    <a:lumOff val="75000"/>
                  </a:schemeClr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Лист1!$D$2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FA6B-4DAA-8BC1-56AB11AD3C1C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Низкий-ниже 49%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balanced" dir="tr"/>
            </a:scene3d>
            <a:sp3d prstMaterial="plastic">
              <a:bevelT w="50800"/>
              <a:contourClr>
                <a:scrgbClr r="0" g="0" b="0">
                  <a:shade val="30000"/>
                  <a:satMod val="120000"/>
                </a:scrgbClr>
              </a:contourClr>
            </a:sp3d>
          </c:spPr>
          <c:invertIfNegative val="0"/>
          <c:dLbls>
            <c:dLbl>
              <c:idx val="0"/>
              <c:layout>
                <c:manualLayout>
                  <c:x val="2.9641897865690017E-2"/>
                  <c:y val="-4.192485547361050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FA6B-4DAA-8BC1-56AB11AD3C1C}"/>
                </c:ext>
              </c:extLst>
            </c:dLbl>
            <c:spPr>
              <a:solidFill>
                <a:schemeClr val="lt1"/>
              </a:solidFill>
              <a:ln>
                <a:solidFill>
                  <a:schemeClr val="dk1">
                    <a:lumMod val="25000"/>
                    <a:lumOff val="75000"/>
                  </a:schemeClr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2400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Лист1!$E$2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FA6B-4DAA-8BC1-56AB11AD3C1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77803648"/>
        <c:axId val="177805184"/>
        <c:axId val="0"/>
      </c:bar3DChart>
      <c:catAx>
        <c:axId val="1778036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77805184"/>
        <c:crosses val="autoZero"/>
        <c:auto val="1"/>
        <c:lblAlgn val="ctr"/>
        <c:lblOffset val="100"/>
        <c:noMultiLvlLbl val="0"/>
      </c:catAx>
      <c:valAx>
        <c:axId val="17780518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one"/>
        <c:crossAx val="1778036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Высокий, 80-100%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lumMod val="95000"/>
                  </a:schemeClr>
                </a:gs>
                <a:gs pos="100000">
                  <a:schemeClr val="accent1">
                    <a:shade val="82000"/>
                    <a:satMod val="125000"/>
                    <a:lumMod val="74000"/>
                  </a:schemeClr>
                </a:gs>
              </a:gsLst>
              <a:lin ang="5400000" scaled="0"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balanced" dir="tr"/>
            </a:scene3d>
            <a:sp3d prstMaterial="plastic">
              <a:bevelT w="50800"/>
              <a:contourClr>
                <a:scrgbClr r="0" g="0" b="0">
                  <a:shade val="30000"/>
                  <a:satMod val="120000"/>
                </a:scrgbClr>
              </a:contourClr>
            </a:sp3d>
          </c:spPr>
          <c:invertIfNegative val="0"/>
          <c:dLbls>
            <c:dLbl>
              <c:idx val="0"/>
              <c:layout>
                <c:manualLayout>
                  <c:x val="7.4104744664224981E-3"/>
                  <c:y val="0.21525041376625509"/>
                </c:manualLayout>
              </c:layout>
              <c:spPr>
                <a:solidFill>
                  <a:schemeClr val="lt1"/>
                </a:solidFill>
                <a:ln>
                  <a:solidFill>
                    <a:schemeClr val="dk1">
                      <a:lumMod val="25000"/>
                      <a:lumOff val="75000"/>
                    </a:schemeClr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2800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  <a:noFill/>
                    <a:ln>
                      <a:noFill/>
                    </a:ln>
                  </c15:spPr>
                  <c15:layout/>
                </c:ext>
                <c:ext xmlns:c16="http://schemas.microsoft.com/office/drawing/2014/chart" uri="{C3380CC4-5D6E-409C-BE32-E72D297353CC}">
                  <c16:uniqueId val="{00000004-FA6B-4DAA-8BC1-56AB11AD3C1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3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A6B-4DAA-8BC1-56AB11AD3C1C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Пограничный - 71-79%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lumMod val="95000"/>
                  </a:schemeClr>
                </a:gs>
                <a:gs pos="100000">
                  <a:schemeClr val="accent2">
                    <a:shade val="82000"/>
                    <a:satMod val="125000"/>
                    <a:lumMod val="74000"/>
                  </a:schemeClr>
                </a:gs>
              </a:gsLst>
              <a:lin ang="5400000" scaled="0"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balanced" dir="tr"/>
            </a:scene3d>
            <a:sp3d prstMaterial="plastic">
              <a:bevelT w="50800"/>
              <a:contourClr>
                <a:scrgbClr r="0" g="0" b="0">
                  <a:shade val="30000"/>
                  <a:satMod val="120000"/>
                </a:scrgbClr>
              </a:contourClr>
            </a:sp3d>
          </c:spPr>
          <c:invertIfNegative val="0"/>
          <c:dLbls>
            <c:dLbl>
              <c:idx val="0"/>
              <c:layout>
                <c:manualLayout>
                  <c:x val="3.7052372332111974E-3"/>
                  <c:y val="0.15871552429295438"/>
                </c:manualLayout>
              </c:layout>
              <c:spPr>
                <a:solidFill>
                  <a:schemeClr val="lt1"/>
                </a:solidFill>
                <a:ln>
                  <a:solidFill>
                    <a:schemeClr val="dk1">
                      <a:lumMod val="25000"/>
                      <a:lumOff val="75000"/>
                    </a:schemeClr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2800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4.89609464494608E-2"/>
                      <c:h val="0.1041533195265839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FA6B-4DAA-8BC1-56AB11AD3C1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A6B-4DAA-8BC1-56AB11AD3C1C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Средний-50-70%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lumMod val="95000"/>
                  </a:schemeClr>
                </a:gs>
                <a:gs pos="100000">
                  <a:schemeClr val="accent3">
                    <a:shade val="82000"/>
                    <a:satMod val="125000"/>
                    <a:lumMod val="74000"/>
                  </a:schemeClr>
                </a:gs>
              </a:gsLst>
              <a:lin ang="5400000" scaled="0"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balanced" dir="tr"/>
            </a:scene3d>
            <a:sp3d prstMaterial="plastic">
              <a:bevelT w="50800"/>
              <a:contourClr>
                <a:scrgbClr r="0" g="0" b="0">
                  <a:shade val="30000"/>
                  <a:satMod val="120000"/>
                </a:scrgbClr>
              </a:contourClr>
            </a:sp3d>
          </c:spPr>
          <c:invertIfNegative val="0"/>
          <c:dLbls>
            <c:dLbl>
              <c:idx val="0"/>
              <c:layout>
                <c:manualLayout>
                  <c:x val="1.4820948932844991E-3"/>
                  <c:y val="0.18866184963124749"/>
                </c:manualLayout>
              </c:layout>
              <c:spPr>
                <a:solidFill>
                  <a:schemeClr val="lt1"/>
                </a:solidFill>
                <a:ln>
                  <a:solidFill>
                    <a:schemeClr val="dk1">
                      <a:lumMod val="25000"/>
                      <a:lumOff val="75000"/>
                    </a:schemeClr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2800" b="0" i="0" u="none" strike="noStrike" kern="1200" baseline="0">
                      <a:solidFill>
                        <a:schemeClr val="dk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  <a:noFill/>
                    <a:ln>
                      <a:noFill/>
                    </a:ln>
                  </c15:spPr>
                  <c15:layout/>
                </c:ext>
                <c:ext xmlns:c16="http://schemas.microsoft.com/office/drawing/2014/chart" uri="{C3380CC4-5D6E-409C-BE32-E72D297353CC}">
                  <c16:uniqueId val="{00000006-FA6B-4DAA-8BC1-56AB11AD3C1C}"/>
                </c:ext>
              </c:extLst>
            </c:dLbl>
            <c:spPr>
              <a:solidFill>
                <a:schemeClr val="lt1"/>
              </a:solidFill>
              <a:ln>
                <a:solidFill>
                  <a:schemeClr val="dk1">
                    <a:lumMod val="25000"/>
                    <a:lumOff val="75000"/>
                  </a:schemeClr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Лист1!$D$2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FA6B-4DAA-8BC1-56AB11AD3C1C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Низкий-ниже 49%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balanced" dir="tr"/>
            </a:scene3d>
            <a:sp3d prstMaterial="plastic">
              <a:bevelT w="50800"/>
              <a:contourClr>
                <a:scrgbClr r="0" g="0" b="0">
                  <a:shade val="30000"/>
                  <a:satMod val="120000"/>
                </a:scrgbClr>
              </a:contourClr>
            </a:sp3d>
          </c:spPr>
          <c:invertIfNegative val="0"/>
          <c:dLbls>
            <c:dLbl>
              <c:idx val="0"/>
              <c:layout>
                <c:manualLayout>
                  <c:x val="2.964189786569001E-2"/>
                  <c:y val="-4.192485547361050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FA6B-4DAA-8BC1-56AB11AD3C1C}"/>
                </c:ext>
              </c:extLst>
            </c:dLbl>
            <c:spPr>
              <a:solidFill>
                <a:schemeClr val="lt1"/>
              </a:solidFill>
              <a:ln>
                <a:solidFill>
                  <a:schemeClr val="dk1">
                    <a:lumMod val="25000"/>
                    <a:lumOff val="75000"/>
                  </a:schemeClr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2400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Лист1!$E$2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FA6B-4DAA-8BC1-56AB11AD3C1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16812928"/>
        <c:axId val="216827008"/>
        <c:axId val="0"/>
      </c:bar3DChart>
      <c:catAx>
        <c:axId val="2168129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6827008"/>
        <c:crosses val="autoZero"/>
        <c:auto val="1"/>
        <c:lblAlgn val="ctr"/>
        <c:lblOffset val="100"/>
        <c:noMultiLvlLbl val="0"/>
      </c:catAx>
      <c:valAx>
        <c:axId val="21682700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one"/>
        <c:crossAx val="2168129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jpeg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file:///D:\&#1057;&#1086;&#1074;&#1077;&#1097;&#1072;&#1085;&#1080;&#1077;%20&#1079;&#1072;&#1074;&#1077;&#1076;&#1091;&#1102;&#1097;&#1080;&#1093;_23.04.2021\&#1055;&#1072;&#1088;&#1086;&#1074;&#1086;&#1079;&#1080;&#1082;.mp4" TargetMode="External"/><Relationship Id="rId1" Type="http://schemas.microsoft.com/office/2007/relationships/media" Target="file:///D:\&#1057;&#1086;&#1074;&#1077;&#1097;&#1072;&#1085;&#1080;&#1077;%20&#1079;&#1072;&#1074;&#1077;&#1076;&#1091;&#1102;&#1097;&#1080;&#1093;_23.04.2021\&#1055;&#1072;&#1088;&#1086;&#1074;&#1086;&#1079;&#1080;&#1082;.mp4" TargetMode="External"/><Relationship Id="rId4" Type="http://schemas.openxmlformats.org/officeDocument/2006/relationships/image" Target="../media/image3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file:///D:\&#1057;&#1086;&#1074;&#1077;&#1097;&#1072;&#1085;&#1080;&#1077;%20&#1079;&#1072;&#1074;&#1077;&#1076;&#1091;&#1102;&#1097;&#1080;&#1093;_23.04.2021\&#1044;&#1086;&#1084;&#1072;&#1096;&#1085;&#1080;&#1081;%20&#1083;&#1086;&#1075;&#1086;&#1087;&#1077;&#1076;.mp4" TargetMode="External"/><Relationship Id="rId1" Type="http://schemas.microsoft.com/office/2007/relationships/media" Target="file:///D:\&#1057;&#1086;&#1074;&#1077;&#1097;&#1072;&#1085;&#1080;&#1077;%20&#1079;&#1072;&#1074;&#1077;&#1076;&#1091;&#1102;&#1097;&#1080;&#1093;_23.04.2021\&#1044;&#1086;&#1084;&#1072;&#1096;&#1085;&#1080;&#1081;%20&#1083;&#1086;&#1075;&#1086;&#1087;&#1077;&#1076;.mp4" TargetMode="External"/><Relationship Id="rId4" Type="http://schemas.openxmlformats.org/officeDocument/2006/relationships/image" Target="../media/image3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7\Desktop\5 (1).jpg"/>
          <p:cNvPicPr>
            <a:picLocks noChangeAspect="1" noChangeArrowheads="1"/>
          </p:cNvPicPr>
          <p:nvPr/>
        </p:nvPicPr>
        <p:blipFill>
          <a:blip r:embed="rId2" cstate="print"/>
          <a:srcRect l="8075" r="3345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95536" y="0"/>
            <a:ext cx="8424936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Муниципальное казенное дошкольное образовательное учреждение</a:t>
            </a:r>
          </a:p>
          <a:p>
            <a:pPr algn="ct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«Детский сад комбинированного вида № 22» </a:t>
            </a:r>
          </a:p>
          <a:p>
            <a:pPr algn="ct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города Аши Челябинской области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1628800"/>
            <a:ext cx="9144000" cy="221599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ИКТ-технологии</a:t>
            </a:r>
            <a:r>
              <a:rPr lang="ru-RU" sz="40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</a:t>
            </a:r>
          </a:p>
          <a:p>
            <a:pPr algn="ctr"/>
            <a:r>
              <a:rPr lang="ru-RU" sz="40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как ресурс деятельности </a:t>
            </a:r>
          </a:p>
          <a:p>
            <a:pPr algn="ctr"/>
            <a:r>
              <a:rPr lang="ru-RU" sz="40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учителя-логопеда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(из опыта работы)</a:t>
            </a:r>
            <a:endParaRPr lang="ru-RU" sz="1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20072" y="4797152"/>
            <a:ext cx="39239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К.В. Мадеева,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учитель-логопед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МКДОУ № 22 г.</a:t>
            </a:r>
            <a:r>
              <a:rPr lang="en-US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Аши</a:t>
            </a:r>
            <a:endParaRPr lang="ru-RU" sz="20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86314" y="68580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0" y="6357958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Аша, 20</a:t>
            </a: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</a:t>
            </a:r>
            <a:r>
              <a:rPr lang="ru-RU" b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1</a:t>
            </a:r>
            <a:r>
              <a:rPr lang="en-US" b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г.</a:t>
            </a:r>
            <a:endParaRPr lang="ru-RU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9552" y="76470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1520" y="836712"/>
            <a:ext cx="8461448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0488" indent="361950" algn="just">
              <a:lnSpc>
                <a:spcPct val="150000"/>
              </a:lnSpc>
            </a:pPr>
            <a:r>
              <a:rPr lang="ru-RU" sz="2800" b="1" i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Если </a:t>
            </a: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мы хотим идти вперед, то одна нога должна оставаться на месте, в то время как другая делает следующий шаг. Это – первый закон всякого прогресса, </a:t>
            </a:r>
            <a:r>
              <a:rPr lang="ru-RU" sz="2800" b="1" i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одинаково </a:t>
            </a: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применимый как к целым </a:t>
            </a:r>
            <a:r>
              <a:rPr lang="ru-RU" sz="2800" b="1" i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народам</a:t>
            </a: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так и к отдельным людям. </a:t>
            </a:r>
            <a:endParaRPr lang="ru-RU" sz="2800" b="1" i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endParaRPr lang="ru-RU" sz="2800" b="1" i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r"/>
            <a:r>
              <a:rPr lang="ru-RU" sz="2800" b="1" i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Й</a:t>
            </a: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</a:t>
            </a:r>
            <a:r>
              <a:rPr lang="ru-RU" sz="2800" b="1" i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Этвеш</a:t>
            </a:r>
          </a:p>
          <a:p>
            <a:pPr algn="r"/>
            <a:endParaRPr lang="ru-RU" sz="2000" b="1" i="1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819827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7\Desktop\np_obrazovani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1"/>
          </a:xfrm>
          <a:prstGeom prst="rect">
            <a:avLst/>
          </a:prstGeom>
          <a:noFill/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DC95ADEC-1DFB-4EEE-86AD-02CEE6EABB33}"/>
              </a:ext>
            </a:extLst>
          </p:cNvPr>
          <p:cNvSpPr txBox="1"/>
          <p:nvPr/>
        </p:nvSpPr>
        <p:spPr>
          <a:xfrm>
            <a:off x="0" y="5143501"/>
            <a:ext cx="9144000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ru-RU" sz="1600" b="1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ФЗ «Об образовании в Российской Федерации» от 29.12.2012 г. № 273-ФЗ;</a:t>
            </a:r>
            <a:endParaRPr lang="ru-RU" sz="1600" b="1" i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indent="457200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ru-RU" sz="1600" b="1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ФЗ «О внесении изменений в ФЗ «Об образовании в РФ» по вопросам воспитания обучающихся» от 31.07.202 г. № 304-ФЗ;</a:t>
            </a:r>
            <a:endParaRPr lang="ru-RU" sz="1600" b="1" i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indent="457200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ru-RU" sz="1600" b="1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Приказ «Об утверждении Федерального государственного образовательного стандарта дошкольного образования» от 17.10.2013 г. № 1155</a:t>
            </a:r>
            <a:endParaRPr lang="ru-RU" sz="1600" b="1" i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59091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3696096"/>
            <a:ext cx="846144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900113" algn="just"/>
            <a:r>
              <a:rPr lang="ru-RU" sz="2200" b="1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Информационно-коммуникационные </a:t>
            </a:r>
            <a:r>
              <a:rPr lang="ru-RU" sz="2200" b="1" i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технологии, интерактивные средства обучения, несут в себе огромные потенциальные возможности для развития ребенка с речевым нарушением, становления его как полноценной личности, способствуют обогащению его коммуникативного и социального опыта, предоставляют учителю-логопеду оптимальный комплекс средств, с помощью которых можно решить задачи коррекционной деятельности. </a:t>
            </a:r>
            <a:endParaRPr lang="ru-RU" sz="22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08"/>
          <a:stretch/>
        </p:blipFill>
        <p:spPr>
          <a:xfrm>
            <a:off x="4139952" y="1"/>
            <a:ext cx="5004048" cy="3246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88342"/>
            <a:ext cx="3725862" cy="31829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248330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mage.jimcdn.com/app/cms/image/transf/dimension=1340x10000:format=png/path/scba3c1adb9a75cd7/image/i5414a53d123b899f/version/1529595724/imag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528" cy="3861048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79512" y="4437112"/>
            <a:ext cx="87849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Одной из тенденций современного образования является его глобальная информатизация. Интернет предоставляет </a:t>
            </a: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педагогу и обучающимся огромное количество самых разнообразных образовательных ресурсов. </a:t>
            </a:r>
            <a:endParaRPr lang="ru-RU" sz="2000" b="1" i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224003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5534561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Организация современной цифровой среды в ДОУ способствует реализации ключевых принципов, целей и задач Федерального государственного образовательного стандарта дошкольного образования.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/>
          <a:srcRect r="22182"/>
          <a:stretch>
            <a:fillRect/>
          </a:stretch>
        </p:blipFill>
        <p:spPr bwMode="auto">
          <a:xfrm>
            <a:off x="4860032" y="188640"/>
            <a:ext cx="3635449" cy="21585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392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88640"/>
            <a:ext cx="3923481" cy="53864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2564904"/>
            <a:ext cx="3600400" cy="28418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248330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DC95ADEC-1DFB-4EEE-86AD-02CEE6EABB33}"/>
              </a:ext>
            </a:extLst>
          </p:cNvPr>
          <p:cNvSpPr txBox="1"/>
          <p:nvPr/>
        </p:nvSpPr>
        <p:spPr>
          <a:xfrm>
            <a:off x="179512" y="260648"/>
            <a:ext cx="8712968" cy="58015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Применение ИКТ позволяют решить следующие задачи:</a:t>
            </a:r>
          </a:p>
          <a:p>
            <a:pPr indent="457200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Формирование психологической готовности к обучению в </a:t>
            </a: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школе;</a:t>
            </a:r>
            <a:endParaRPr lang="ru-RU" sz="2000" b="1" i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indent="457200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Индивидуализация и дифференциация обучения;</a:t>
            </a:r>
          </a:p>
          <a:p>
            <a:pPr indent="457200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Формирование </a:t>
            </a: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способности принимать </a:t>
            </a: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решения;</a:t>
            </a:r>
            <a:endParaRPr lang="ru-RU" sz="2000" b="1" i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indent="457200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Формирование интереса к игровой и к учебной </a:t>
            </a: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деятельности;</a:t>
            </a:r>
            <a:endParaRPr lang="ru-RU" sz="2000" b="1" i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indent="457200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Повышение мотивации для исправления недостатков речи </a:t>
            </a: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детей;</a:t>
            </a:r>
            <a:endParaRPr lang="ru-RU" sz="2000" b="1" i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indent="457200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Развитие психологической базы речи: восприятия, внимания и мышления за счет повышения уровня </a:t>
            </a: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наглядности;</a:t>
            </a:r>
            <a:endParaRPr lang="ru-RU" sz="2000" b="1" i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indent="457200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Развитие волевых </a:t>
            </a: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качеств;</a:t>
            </a:r>
            <a:endParaRPr lang="ru-RU" sz="2000" b="1" i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indent="457200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ru-RU" sz="2000" b="1" i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Развитие произвольной моторики пальцев </a:t>
            </a: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рук.</a:t>
            </a:r>
            <a:endParaRPr lang="ru-RU" sz="2000" b="1" i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619379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3385627" cy="23488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260648"/>
            <a:ext cx="3441403" cy="24341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4003496"/>
            <a:ext cx="3528392" cy="26462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4149080"/>
            <a:ext cx="3609801" cy="25037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6" cstate="print"/>
          <a:srcRect l="15187" r="22182"/>
          <a:stretch>
            <a:fillRect/>
          </a:stretch>
        </p:blipFill>
        <p:spPr bwMode="auto">
          <a:xfrm>
            <a:off x="2843808" y="2132856"/>
            <a:ext cx="3563441" cy="2628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9533191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C:\Users\7\Desktop\Совещание заведующих_23.04.2021\ребус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897440"/>
            <a:ext cx="3528392" cy="26462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389" name="Picture 5" descr="C:\Users\7\Desktop\Совещание заведующих_23.04.2021\Звук Л, Ль и буква Л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3852816"/>
            <a:ext cx="3587889" cy="26909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39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1"/>
            <a:ext cx="3672408" cy="27663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22093" y="188641"/>
            <a:ext cx="1557876" cy="27363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486681"/>
            <a:ext cx="1498051" cy="28566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0188" y="1487021"/>
            <a:ext cx="3464427" cy="35320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248330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0"/>
            <a:ext cx="46085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Microsoft Power Point</a:t>
            </a:r>
            <a:endParaRPr lang="ru-RU" sz="2800" b="1" i="1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5" descr="C:\Users\7\Desktop\Совещание заведующих_23.04.2021\Звук Л, Ль и буква Л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76672"/>
            <a:ext cx="3731906" cy="27989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4355976" y="3140968"/>
            <a:ext cx="46085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LearningApps.org.</a:t>
            </a: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3789040"/>
            <a:ext cx="4483993" cy="28058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933056"/>
            <a:ext cx="3095058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7" name="Picture 5" descr="https://1opera-download.ru/wp-content/uploads/2019/04/google-play-logotip-opera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128" y="0"/>
            <a:ext cx="2520280" cy="26442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248330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260648"/>
            <a:ext cx="3247703" cy="33111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32656"/>
            <a:ext cx="4389512" cy="27648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3356992"/>
            <a:ext cx="3847406" cy="32867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30755">
            <a:off x="7278533" y="4002050"/>
            <a:ext cx="1322763" cy="24361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00192" y="3933056"/>
            <a:ext cx="1325033" cy="25649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0659878">
            <a:off x="5148064" y="4005064"/>
            <a:ext cx="1369454" cy="25086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248330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4815858" cy="2708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764704"/>
            <a:ext cx="3419872" cy="25677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284984"/>
            <a:ext cx="3743524" cy="28561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39952" y="3861048"/>
            <a:ext cx="4682158" cy="25271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248330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3622420" cy="20366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332656"/>
            <a:ext cx="4738838" cy="26642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2636912"/>
            <a:ext cx="4479350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 t="2365" r="2730"/>
          <a:stretch>
            <a:fillRect/>
          </a:stretch>
        </p:blipFill>
        <p:spPr bwMode="auto">
          <a:xfrm>
            <a:off x="4355976" y="4077072"/>
            <a:ext cx="4507274" cy="2540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248330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48330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692696"/>
            <a:ext cx="3455492" cy="26363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645024"/>
            <a:ext cx="3853632" cy="29144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755576" y="908720"/>
            <a:ext cx="3456384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Образовательная платформа 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«</a:t>
            </a:r>
            <a:r>
              <a:rPr lang="ru-RU" sz="3600" b="1" i="1" dirty="0" err="1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Мерсибо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»</a:t>
            </a:r>
            <a:endParaRPr lang="ru-RU" sz="2800" b="1" i="1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64088" y="0"/>
            <a:ext cx="32758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Прятки под шапкой</a:t>
            </a:r>
          </a:p>
          <a:p>
            <a:pPr algn="ctr"/>
            <a:r>
              <a:rPr lang="ru-RU" sz="2000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(Зрительное внимание)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340024" y="2933328"/>
            <a:ext cx="28438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Снежинки</a:t>
            </a:r>
          </a:p>
          <a:p>
            <a:pPr algn="ctr"/>
            <a:r>
              <a:rPr lang="ru-RU" sz="2000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(Воздушная струя)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292080" y="3356992"/>
            <a:ext cx="32758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Волки и овцы</a:t>
            </a:r>
          </a:p>
          <a:p>
            <a:pPr algn="ctr"/>
            <a:r>
              <a:rPr lang="ru-RU" sz="2000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(Пятый лишний)</a:t>
            </a:r>
          </a:p>
        </p:txBody>
      </p:sp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4077073"/>
            <a:ext cx="3600400" cy="2520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248330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Паровозик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8330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92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04664"/>
            <a:ext cx="2680370" cy="52081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260648"/>
            <a:ext cx="2160240" cy="41895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2276872"/>
            <a:ext cx="2221737" cy="43088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240" y="260648"/>
            <a:ext cx="2190196" cy="41764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248330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Домашний логопед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8330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44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3385627" cy="23488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260648"/>
            <a:ext cx="3441403" cy="24341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4003496"/>
            <a:ext cx="3528392" cy="26462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4149080"/>
            <a:ext cx="3609801" cy="25037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6866" name="Picture 2" descr="F:\Совещание заведующих_23.04.2021\Звук Л, Ль и буква Л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83768" y="1988840"/>
            <a:ext cx="3816424" cy="28623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248330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32656"/>
            <a:ext cx="4716016" cy="26527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75" r="14563"/>
          <a:stretch/>
        </p:blipFill>
        <p:spPr>
          <a:xfrm rot="10800000">
            <a:off x="342684" y="3429000"/>
            <a:ext cx="4696859" cy="33127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12089" y="1956663"/>
            <a:ext cx="6560382" cy="3024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8794118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188640"/>
            <a:ext cx="69847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Уровень общего и речевого развития детей подготовительной к школе группы </a:t>
            </a:r>
          </a:p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2000" b="1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-й год обучения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), обучающихся</a:t>
            </a:r>
            <a:endParaRPr lang="ru-RU" sz="20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3531147309"/>
              </p:ext>
            </p:extLst>
          </p:nvPr>
        </p:nvGraphicFramePr>
        <p:xfrm>
          <a:off x="251520" y="1204303"/>
          <a:ext cx="8568952" cy="42409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012160" y="5949280"/>
            <a:ext cx="26642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Сентябрь, 2020 г.</a:t>
            </a:r>
            <a:endParaRPr lang="ru-RU" sz="2000" b="1" i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777632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188640"/>
            <a:ext cx="69847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Уровень общего и речевого развития детей подготовительной к школе группы </a:t>
            </a:r>
          </a:p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2000" b="1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-й год обучения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), обучающихся</a:t>
            </a:r>
            <a:endParaRPr lang="ru-RU" sz="20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443166295"/>
              </p:ext>
            </p:extLst>
          </p:nvPr>
        </p:nvGraphicFramePr>
        <p:xfrm>
          <a:off x="251520" y="1204303"/>
          <a:ext cx="8568952" cy="42409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012160" y="5949280"/>
            <a:ext cx="26642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Январь, 2021 г.</a:t>
            </a:r>
            <a:endParaRPr lang="ru-RU" sz="2000" b="1" i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892015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8" name="Picture 6" descr="https://avatars.mds.yandex.net/get-zen_doc/3137181/pub_601adf25571f7906b2994334_601aeeae571f7906b2ba5ddd/scale_12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05065"/>
            <a:ext cx="9144000" cy="28529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DC95ADEC-1DFB-4EEE-86AD-02CEE6EABB33}"/>
              </a:ext>
            </a:extLst>
          </p:cNvPr>
          <p:cNvSpPr txBox="1"/>
          <p:nvPr/>
        </p:nvSpPr>
        <p:spPr>
          <a:xfrm>
            <a:off x="179512" y="0"/>
            <a:ext cx="8712968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В планах на будущее продолжать:</a:t>
            </a:r>
            <a:endParaRPr lang="ru-RU" sz="36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spcBef>
                <a:spcPts val="12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ru-RU" sz="2200" b="1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разрабатывать формы и методы работы с детьми </a:t>
            </a:r>
            <a:r>
              <a:rPr lang="ru-RU" sz="2200" b="1" i="1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и родителями (законными представителями) </a:t>
            </a:r>
            <a:r>
              <a:rPr lang="ru-RU" sz="2200" b="1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 использованием компьютерных технологий в коррекционно-логопедической работе с детьми;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ru-RU" sz="2200" b="1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Проводить работу по освещению вопросов использования ИКТ с педагогами ДОУ;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  <a:buFont typeface="Wingdings" pitchFamily="2" charset="2"/>
              <a:buChar char="Ø"/>
              <a:tabLst>
                <a:tab pos="7089775" algn="l"/>
              </a:tabLst>
            </a:pPr>
            <a:r>
              <a:rPr lang="ru-RU" sz="2200" b="1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транслировать опыт работы по использованию ИКТ…</a:t>
            </a:r>
            <a:endParaRPr lang="ru-RU" sz="2200" b="1" i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8503396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7\Desktop\5 (1).jpg"/>
          <p:cNvPicPr>
            <a:picLocks noChangeAspect="1" noChangeArrowheads="1"/>
          </p:cNvPicPr>
          <p:nvPr/>
        </p:nvPicPr>
        <p:blipFill>
          <a:blip r:embed="rId2" cstate="print"/>
          <a:srcRect l="8075" r="3345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95536" y="0"/>
            <a:ext cx="8424936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Муниципальное казенное дошкольное образовательное учреждение</a:t>
            </a:r>
          </a:p>
          <a:p>
            <a:pPr algn="ct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«Детский сад комбинированного вида № 22» </a:t>
            </a:r>
          </a:p>
          <a:p>
            <a:pPr algn="ct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города Аши Челябинской области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1628800"/>
            <a:ext cx="9144000" cy="193899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ИКТ-технологии</a:t>
            </a:r>
            <a:r>
              <a:rPr lang="ru-RU" sz="40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</a:t>
            </a:r>
          </a:p>
          <a:p>
            <a:pPr algn="ctr"/>
            <a:r>
              <a:rPr lang="ru-RU" sz="40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как ресурс деятельности </a:t>
            </a:r>
          </a:p>
          <a:p>
            <a:pPr algn="ctr"/>
            <a:r>
              <a:rPr lang="ru-RU" sz="40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учителя-логопеда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20072" y="4797152"/>
            <a:ext cx="39239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К.В. Мадеева,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учитель-логопед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МКДОУ № 22 г.</a:t>
            </a:r>
            <a:r>
              <a:rPr lang="en-US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Аши</a:t>
            </a:r>
            <a:endParaRPr lang="ru-RU" sz="20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86314" y="68580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0" y="6357958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Аша, 20</a:t>
            </a: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</a:t>
            </a:r>
            <a:r>
              <a:rPr lang="ru-RU" b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1</a:t>
            </a:r>
            <a:r>
              <a:rPr lang="en-US" b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г.</a:t>
            </a:r>
            <a:endParaRPr lang="ru-RU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9552" y="76470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1897</TotalTime>
  <Words>469</Words>
  <Application>Microsoft Office PowerPoint</Application>
  <PresentationFormat>Экран (4:3)</PresentationFormat>
  <Paragraphs>60</Paragraphs>
  <Slides>24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110</cp:revision>
  <dcterms:created xsi:type="dcterms:W3CDTF">2020-09-28T12:29:11Z</dcterms:created>
  <dcterms:modified xsi:type="dcterms:W3CDTF">2021-04-22T09:11:06Z</dcterms:modified>
</cp:coreProperties>
</file>