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77" r:id="rId3"/>
    <p:sldId id="278" r:id="rId4"/>
    <p:sldId id="279" r:id="rId5"/>
    <p:sldId id="260" r:id="rId6"/>
    <p:sldId id="259" r:id="rId7"/>
    <p:sldId id="256" r:id="rId8"/>
    <p:sldId id="284" r:id="rId9"/>
    <p:sldId id="261" r:id="rId10"/>
    <p:sldId id="262" r:id="rId11"/>
    <p:sldId id="285" r:id="rId12"/>
    <p:sldId id="280" r:id="rId13"/>
    <p:sldId id="258" r:id="rId14"/>
    <p:sldId id="263" r:id="rId15"/>
    <p:sldId id="266" r:id="rId16"/>
    <p:sldId id="264" r:id="rId17"/>
    <p:sldId id="265" r:id="rId18"/>
    <p:sldId id="288" r:id="rId19"/>
    <p:sldId id="281" r:id="rId20"/>
    <p:sldId id="282" r:id="rId21"/>
    <p:sldId id="283" r:id="rId22"/>
    <p:sldId id="267" r:id="rId23"/>
    <p:sldId id="268" r:id="rId24"/>
    <p:sldId id="269" r:id="rId25"/>
    <p:sldId id="270" r:id="rId26"/>
    <p:sldId id="271" r:id="rId27"/>
    <p:sldId id="286" r:id="rId28"/>
    <p:sldId id="287" r:id="rId29"/>
    <p:sldId id="275" r:id="rId30"/>
    <p:sldId id="276" r:id="rId31"/>
    <p:sldId id="27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83" autoAdjust="0"/>
    <p:restoredTop sz="94660"/>
  </p:normalViewPr>
  <p:slideViewPr>
    <p:cSldViewPr>
      <p:cViewPr>
        <p:scale>
          <a:sx n="48" d="100"/>
          <a:sy n="48" d="100"/>
        </p:scale>
        <p:origin x="-570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деятельности учителя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Показать роль имён прилагательных в речи и правила </a:t>
            </a:r>
            <a:r>
              <a:rPr lang="ru-RU" sz="4400" smtClean="0"/>
              <a:t>их употребления.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49564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55025" y="357182"/>
            <a:ext cx="6993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</a:t>
            </a:r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Рассмотрите  Опорный конспект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1. На какой слог в кратких именах прилагательных женского рода падает ударение?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2. Опишите бабушкин шарф.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3. Прилагательные каких разрядов не имеют краткой формы и степеней сравнения?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4. После шипящих в конце кратких прилагательных есть мягкий знак?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К какому разряду относится прилагательное из словосочетания «медвежья походка»?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3974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Языковая Норма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Правила использования языковых средств в речи, т.е. правила произношения, правописания, словоупотребления, грамматики.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364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Языковые Нормы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1. Орфоэпические нормы (правила произношения).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2. Лексические нормы (правильное словоупотребление).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3. Морфологические нормы (правильное словоизменение).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33227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Орфоэпическая разминка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Поймай снежинку, переверни её и увидишь слово. Воспользуйся подсказками на других снежинках. Запиши прилагательное и поставь ударение.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2370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Орфоэпическая разминка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Крас</a:t>
            </a:r>
            <a:r>
              <a:rPr lang="ru-RU" sz="4000" b="1" dirty="0" smtClean="0">
                <a:solidFill>
                  <a:srgbClr val="FF0000"/>
                </a:solidFill>
              </a:rPr>
              <a:t>и</a:t>
            </a:r>
            <a:r>
              <a:rPr lang="ru-RU" sz="4000" b="1" dirty="0" smtClean="0">
                <a:solidFill>
                  <a:schemeClr val="tx1"/>
                </a:solidFill>
              </a:rPr>
              <a:t>вее  -  крас</a:t>
            </a:r>
            <a:r>
              <a:rPr lang="ru-RU" sz="4000" b="1" dirty="0" smtClean="0">
                <a:solidFill>
                  <a:srgbClr val="FF0000"/>
                </a:solidFill>
              </a:rPr>
              <a:t>и</a:t>
            </a:r>
            <a:r>
              <a:rPr lang="ru-RU" sz="4000" b="1" dirty="0" smtClean="0">
                <a:solidFill>
                  <a:schemeClr val="tx1"/>
                </a:solidFill>
              </a:rPr>
              <a:t>вый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Крас</a:t>
            </a:r>
            <a:r>
              <a:rPr lang="ru-RU" sz="4000" b="1" dirty="0" smtClean="0">
                <a:solidFill>
                  <a:srgbClr val="FF0000"/>
                </a:solidFill>
              </a:rPr>
              <a:t>и</a:t>
            </a:r>
            <a:r>
              <a:rPr lang="ru-RU" sz="4000" b="1" dirty="0" smtClean="0">
                <a:solidFill>
                  <a:schemeClr val="tx1"/>
                </a:solidFill>
              </a:rPr>
              <a:t>вейший - крас</a:t>
            </a:r>
            <a:r>
              <a:rPr lang="ru-RU" sz="4000" b="1" dirty="0" smtClean="0">
                <a:solidFill>
                  <a:srgbClr val="FF0000"/>
                </a:solidFill>
              </a:rPr>
              <a:t>и</a:t>
            </a:r>
            <a:r>
              <a:rPr lang="ru-RU" sz="4000" b="1" dirty="0" smtClean="0">
                <a:solidFill>
                  <a:schemeClr val="tx1"/>
                </a:solidFill>
              </a:rPr>
              <a:t>вый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Сл</a:t>
            </a:r>
            <a:r>
              <a:rPr lang="ru-RU" sz="4000" b="1" dirty="0" smtClean="0">
                <a:solidFill>
                  <a:srgbClr val="FF0000"/>
                </a:solidFill>
              </a:rPr>
              <a:t>и</a:t>
            </a:r>
            <a:r>
              <a:rPr lang="ru-RU" sz="4000" b="1" dirty="0" smtClean="0">
                <a:solidFill>
                  <a:schemeClr val="tx1"/>
                </a:solidFill>
              </a:rPr>
              <a:t>вовый  -  сл</a:t>
            </a:r>
            <a:r>
              <a:rPr lang="ru-RU" sz="4000" b="1" dirty="0" smtClean="0">
                <a:solidFill>
                  <a:srgbClr val="FF0000"/>
                </a:solidFill>
              </a:rPr>
              <a:t>и</a:t>
            </a:r>
            <a:r>
              <a:rPr lang="ru-RU" sz="4000" b="1" dirty="0" smtClean="0">
                <a:solidFill>
                  <a:schemeClr val="tx1"/>
                </a:solidFill>
              </a:rPr>
              <a:t>ва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</a:rPr>
              <a:t>у</a:t>
            </a:r>
            <a:r>
              <a:rPr lang="ru-RU" sz="4000" b="1" dirty="0" smtClean="0">
                <a:solidFill>
                  <a:schemeClr val="tx1"/>
                </a:solidFill>
              </a:rPr>
              <a:t>хонный  -  к</a:t>
            </a:r>
            <a:r>
              <a:rPr lang="ru-RU" sz="4000" b="1" dirty="0" smtClean="0">
                <a:solidFill>
                  <a:srgbClr val="FF0000"/>
                </a:solidFill>
              </a:rPr>
              <a:t>у</a:t>
            </a:r>
            <a:r>
              <a:rPr lang="ru-RU" sz="4000" b="1" dirty="0" smtClean="0">
                <a:solidFill>
                  <a:schemeClr val="tx1"/>
                </a:solidFill>
              </a:rPr>
              <a:t>хня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Щав</a:t>
            </a:r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>
                <a:solidFill>
                  <a:schemeClr val="tx1"/>
                </a:solidFill>
              </a:rPr>
              <a:t>левый   -  щав</a:t>
            </a:r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>
                <a:solidFill>
                  <a:schemeClr val="tx1"/>
                </a:solidFill>
              </a:rPr>
              <a:t>ль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Прав</a:t>
            </a:r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r>
              <a:rPr lang="ru-RU" sz="4000" b="1" dirty="0" smtClean="0">
                <a:solidFill>
                  <a:schemeClr val="tx1"/>
                </a:solidFill>
              </a:rPr>
              <a:t>   -   </a:t>
            </a:r>
            <a:r>
              <a:rPr lang="ru-RU" sz="4000" b="1" dirty="0" err="1" smtClean="0">
                <a:solidFill>
                  <a:schemeClr val="tx1"/>
                </a:solidFill>
              </a:rPr>
              <a:t>ж.р</a:t>
            </a:r>
            <a:r>
              <a:rPr lang="ru-RU" sz="4000" b="1" dirty="0" smtClean="0">
                <a:solidFill>
                  <a:schemeClr val="tx1"/>
                </a:solidFill>
              </a:rPr>
              <a:t>, </a:t>
            </a:r>
            <a:r>
              <a:rPr lang="ru-RU" sz="4000" b="1" dirty="0" err="1" smtClean="0">
                <a:solidFill>
                  <a:schemeClr val="tx1"/>
                </a:solidFill>
              </a:rPr>
              <a:t>кр.ф</a:t>
            </a:r>
            <a:r>
              <a:rPr lang="ru-RU" sz="4000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Стройн</a:t>
            </a:r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r>
              <a:rPr lang="ru-RU" sz="4000" b="1" dirty="0" smtClean="0">
                <a:solidFill>
                  <a:schemeClr val="tx1"/>
                </a:solidFill>
              </a:rPr>
              <a:t> - </a:t>
            </a:r>
            <a:r>
              <a:rPr lang="ru-RU" sz="4000" b="1" dirty="0" err="1">
                <a:solidFill>
                  <a:schemeClr val="tx1"/>
                </a:solidFill>
              </a:rPr>
              <a:t>ж.р</a:t>
            </a:r>
            <a:r>
              <a:rPr lang="ru-RU" sz="4000" b="1" dirty="0">
                <a:solidFill>
                  <a:schemeClr val="tx1"/>
                </a:solidFill>
              </a:rPr>
              <a:t>, </a:t>
            </a:r>
            <a:r>
              <a:rPr lang="ru-RU" sz="4000" b="1" dirty="0" err="1">
                <a:solidFill>
                  <a:schemeClr val="tx1"/>
                </a:solidFill>
              </a:rPr>
              <a:t>кр.ф</a:t>
            </a:r>
            <a:r>
              <a:rPr lang="ru-RU" sz="4000" b="1" dirty="0">
                <a:solidFill>
                  <a:schemeClr val="tx1"/>
                </a:solidFill>
              </a:rPr>
              <a:t>.</a:t>
            </a:r>
            <a:endParaRPr lang="ru-RU" sz="4000" b="1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447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Лексическая разминка. Паронимы.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9036496" cy="525658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Однокоренные слова, близкие по значению и звучанию. Часто паронимы многозначны, однако в одном контексте паронимы могут быть взаимозаменяемы, а в другом контексте может быть употреблён только один из паронимов.</a:t>
            </a:r>
          </a:p>
          <a:p>
            <a:endParaRPr lang="ru-RU" sz="3200" b="1" dirty="0">
              <a:solidFill>
                <a:schemeClr val="tx1"/>
              </a:solidFill>
            </a:endParaRPr>
          </a:p>
          <a:p>
            <a:r>
              <a:rPr lang="en-US" sz="3200" b="1" dirty="0" smtClean="0">
                <a:solidFill>
                  <a:schemeClr val="tx1"/>
                </a:solidFill>
              </a:rPr>
              <a:t># </a:t>
            </a:r>
            <a:r>
              <a:rPr lang="ru-RU" sz="3200" b="1" dirty="0" smtClean="0">
                <a:solidFill>
                  <a:schemeClr val="tx1"/>
                </a:solidFill>
              </a:rPr>
              <a:t>грецкий-греческий, абонент-абонемент.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4189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Жестокий - жёсткий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52600"/>
            <a:ext cx="8784976" cy="48447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Мороз, диван, ответ, царь, поступок, мясо.</a:t>
            </a:r>
            <a:endParaRPr lang="ru-RU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3203218"/>
              </p:ext>
            </p:extLst>
          </p:nvPr>
        </p:nvGraphicFramePr>
        <p:xfrm>
          <a:off x="827584" y="3284984"/>
          <a:ext cx="7992888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Жестокий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Жёсткий</a:t>
                      </a:r>
                      <a:endParaRPr lang="ru-RU" sz="2800" b="1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Крайне суровый и грубый;</a:t>
                      </a:r>
                      <a:r>
                        <a:rPr lang="ru-RU" sz="2800" b="1" baseline="0" dirty="0" smtClean="0"/>
                        <a:t> беспощадный, безжалостный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800" b="1" dirty="0" smtClean="0"/>
                        <a:t>Твёрдый, плотный;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800" b="1" dirty="0" smtClean="0"/>
                        <a:t>Резкий, не терпящий возражений, безоговорочный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698157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Эффектный - эффективный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Девушка, работа, меры, внешность, лечение, костюм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9322749"/>
              </p:ext>
            </p:extLst>
          </p:nvPr>
        </p:nvGraphicFramePr>
        <p:xfrm>
          <a:off x="179512" y="3068960"/>
          <a:ext cx="8784976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439248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Эффектный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Эффективный 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Производящий сильное впечатление, эффект;</a:t>
                      </a:r>
                      <a:r>
                        <a:rPr lang="ru-RU" sz="2800" b="1" baseline="0" dirty="0" smtClean="0"/>
                        <a:t> рассчитанный на то, чтобы произвести эффект.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800" b="1" dirty="0" smtClean="0"/>
                        <a:t>Приводящий к нужным результатам, действенный.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12714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Мы редакторы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791" y="1844824"/>
            <a:ext cx="5083281" cy="437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1844824"/>
            <a:ext cx="3960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4800" dirty="0">
                <a:solidFill>
                  <a:prstClr val="black"/>
                </a:solidFill>
                <a:latin typeface="Constantia"/>
              </a:rPr>
              <a:t>Помогите Клаве </a:t>
            </a:r>
            <a:r>
              <a:rPr lang="ru-RU" sz="4800" dirty="0" err="1">
                <a:solidFill>
                  <a:prstClr val="black"/>
                </a:solidFill>
                <a:latin typeface="Constantia"/>
              </a:rPr>
              <a:t>Ошибкиной</a:t>
            </a:r>
            <a:endParaRPr lang="ru-RU" sz="4800" dirty="0">
              <a:solidFill>
                <a:prstClr val="black"/>
              </a:solidFill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0285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60672" cy="1039427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Морфологическая разминка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54461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Найдите ошибки в образовании сравнительной и превосходной степеней имён прилагательных и исправьте их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endParaRPr lang="ru-RU" b="1" dirty="0">
              <a:solidFill>
                <a:srgbClr val="002060"/>
              </a:solidFill>
            </a:endParaRPr>
          </a:p>
          <a:p>
            <a:pPr marL="11430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1) Эта задача была </a:t>
            </a:r>
            <a:r>
              <a:rPr lang="ru-RU" sz="3200" b="1" dirty="0" smtClean="0">
                <a:solidFill>
                  <a:schemeClr val="tx1"/>
                </a:solidFill>
              </a:rPr>
              <a:t>более легче </a:t>
            </a:r>
            <a:r>
              <a:rPr lang="ru-RU" sz="3200" b="1" dirty="0">
                <a:solidFill>
                  <a:schemeClr val="tx1"/>
                </a:solidFill>
              </a:rPr>
              <a:t>предыдущей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2) Брат младшее сестры на четыре года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3) Это самый противнейший период моей жизни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4) Самая кратчайшая дорога домой находится рядом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5) Чёрный хлеб </a:t>
            </a:r>
            <a:r>
              <a:rPr lang="ru-RU" sz="3200" b="1" dirty="0" smtClean="0">
                <a:solidFill>
                  <a:schemeClr val="tx1"/>
                </a:solidFill>
              </a:rPr>
              <a:t>более мягче, чем белый.</a:t>
            </a:r>
            <a:endParaRPr lang="ru-RU" sz="3200" b="1" dirty="0">
              <a:solidFill>
                <a:schemeClr val="tx1"/>
              </a:solidFill>
            </a:endParaRPr>
          </a:p>
          <a:p>
            <a:pPr marL="114300" indent="0">
              <a:buNone/>
            </a:pPr>
            <a:endParaRPr lang="ru-RU" dirty="0"/>
          </a:p>
          <a:p>
            <a:pPr marL="1143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07046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1. сформировать понятия «нормы русского языка», «эпитет»;</a:t>
            </a:r>
          </a:p>
          <a:p>
            <a:r>
              <a:rPr lang="ru-RU" dirty="0" smtClean="0"/>
              <a:t>2. закрепить навыки работы с текстом (тема, основная мысль, ключевые слова);</a:t>
            </a:r>
          </a:p>
          <a:p>
            <a:r>
              <a:rPr lang="ru-RU" dirty="0" smtClean="0"/>
              <a:t>3. сформировать умение работать в группах, воспитывать чувство коллективизма;</a:t>
            </a:r>
          </a:p>
          <a:p>
            <a:r>
              <a:rPr lang="ru-RU" dirty="0" smtClean="0"/>
              <a:t>4. развивать навыки устной и письменной речи, выразительности речи,  воображение.</a:t>
            </a:r>
          </a:p>
          <a:p>
            <a:r>
              <a:rPr lang="ru-RU" dirty="0" smtClean="0"/>
              <a:t>5. воспитывать любовь к родине и родной природе, уважительное отношение к русскому языку.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1758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Морфологическая разминка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lvl="0" indent="0">
              <a:buClr>
                <a:srgbClr val="93A299"/>
              </a:buClr>
              <a:buNone/>
            </a:pPr>
            <a:r>
              <a:rPr lang="ru-RU" sz="3000" b="1" dirty="0">
                <a:solidFill>
                  <a:prstClr val="black"/>
                </a:solidFill>
              </a:rPr>
              <a:t>1) Эта задача была </a:t>
            </a:r>
            <a:r>
              <a:rPr lang="ru-RU" sz="3000" b="1" dirty="0" smtClean="0">
                <a:solidFill>
                  <a:prstClr val="black"/>
                </a:solidFill>
              </a:rPr>
              <a:t> </a:t>
            </a:r>
            <a:r>
              <a:rPr lang="ru-RU" sz="3000" b="1" dirty="0">
                <a:solidFill>
                  <a:prstClr val="black"/>
                </a:solidFill>
              </a:rPr>
              <a:t>легче предыдущей.</a:t>
            </a:r>
          </a:p>
          <a:p>
            <a:pPr marL="114300" lvl="0" indent="0">
              <a:buClr>
                <a:srgbClr val="93A299"/>
              </a:buClr>
              <a:buNone/>
            </a:pPr>
            <a:r>
              <a:rPr lang="ru-RU" sz="3000" b="1" dirty="0">
                <a:solidFill>
                  <a:prstClr val="black"/>
                </a:solidFill>
              </a:rPr>
              <a:t>2) Брат </a:t>
            </a:r>
            <a:r>
              <a:rPr lang="ru-RU" sz="3000" b="1" dirty="0" smtClean="0">
                <a:solidFill>
                  <a:prstClr val="black"/>
                </a:solidFill>
              </a:rPr>
              <a:t>младше </a:t>
            </a:r>
            <a:r>
              <a:rPr lang="ru-RU" sz="3000" b="1" dirty="0">
                <a:solidFill>
                  <a:prstClr val="black"/>
                </a:solidFill>
              </a:rPr>
              <a:t>сестры на четыре года.</a:t>
            </a:r>
          </a:p>
          <a:p>
            <a:pPr marL="114300" lvl="0" indent="0">
              <a:buClr>
                <a:srgbClr val="93A299"/>
              </a:buClr>
              <a:buNone/>
            </a:pPr>
            <a:r>
              <a:rPr lang="ru-RU" sz="3000" b="1" dirty="0">
                <a:solidFill>
                  <a:prstClr val="black"/>
                </a:solidFill>
              </a:rPr>
              <a:t>3) Это самый </a:t>
            </a:r>
            <a:r>
              <a:rPr lang="ru-RU" sz="3000" b="1" dirty="0" smtClean="0">
                <a:solidFill>
                  <a:prstClr val="black"/>
                </a:solidFill>
              </a:rPr>
              <a:t>противный (или противнейший) </a:t>
            </a:r>
            <a:r>
              <a:rPr lang="ru-RU" sz="3000" b="1" dirty="0">
                <a:solidFill>
                  <a:prstClr val="black"/>
                </a:solidFill>
              </a:rPr>
              <a:t>период моей жизни.</a:t>
            </a:r>
          </a:p>
          <a:p>
            <a:pPr marL="114300" lvl="0" indent="0">
              <a:buClr>
                <a:srgbClr val="93A299"/>
              </a:buClr>
              <a:buNone/>
            </a:pPr>
            <a:r>
              <a:rPr lang="ru-RU" sz="3000" b="1" dirty="0">
                <a:solidFill>
                  <a:prstClr val="black"/>
                </a:solidFill>
              </a:rPr>
              <a:t>4) </a:t>
            </a:r>
            <a:r>
              <a:rPr lang="ru-RU" sz="3000" b="1" dirty="0" smtClean="0">
                <a:solidFill>
                  <a:prstClr val="black"/>
                </a:solidFill>
              </a:rPr>
              <a:t>Кратчайшая (или самая короткая) </a:t>
            </a:r>
            <a:r>
              <a:rPr lang="ru-RU" sz="3000" b="1" dirty="0">
                <a:solidFill>
                  <a:prstClr val="black"/>
                </a:solidFill>
              </a:rPr>
              <a:t>дорога домой находится рядом.</a:t>
            </a:r>
          </a:p>
          <a:p>
            <a:pPr marL="114300" lvl="0" indent="0">
              <a:buClr>
                <a:srgbClr val="93A299"/>
              </a:buClr>
              <a:buNone/>
            </a:pPr>
            <a:r>
              <a:rPr lang="ru-RU" sz="3000" b="1" dirty="0">
                <a:solidFill>
                  <a:prstClr val="black"/>
                </a:solidFill>
              </a:rPr>
              <a:t>5) Чёрный хлеб </a:t>
            </a:r>
            <a:r>
              <a:rPr lang="ru-RU" sz="3000" b="1" dirty="0" smtClean="0">
                <a:solidFill>
                  <a:prstClr val="black"/>
                </a:solidFill>
              </a:rPr>
              <a:t> </a:t>
            </a:r>
            <a:r>
              <a:rPr lang="ru-RU" sz="3000" b="1" dirty="0">
                <a:solidFill>
                  <a:prstClr val="black"/>
                </a:solidFill>
              </a:rPr>
              <a:t>мягче, чем белый.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375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002060"/>
                </a:solidFill>
              </a:rPr>
              <a:t>Физминутка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физкультминутка для урока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>
                  <p14:trim st="18762.283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2625" y="1752600"/>
            <a:ext cx="7780338" cy="4373563"/>
          </a:xfrm>
        </p:spPr>
      </p:pic>
    </p:spTree>
    <p:extLst>
      <p:ext uri="{BB962C8B-B14F-4D97-AF65-F5344CB8AC3E}">
        <p14:creationId xmlns:p14="http://schemas.microsoft.com/office/powerpoint/2010/main" xmlns="" val="312053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002060"/>
                </a:solidFill>
              </a:rPr>
              <a:t>Клоуз</a:t>
            </a:r>
            <a:r>
              <a:rPr lang="ru-RU" dirty="0" smtClean="0">
                <a:solidFill>
                  <a:srgbClr val="002060"/>
                </a:solidFill>
              </a:rPr>
              <a:t>-тест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56792"/>
            <a:ext cx="8784976" cy="5184576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Вставьте пропущенные прилагательные в форме составной превосходной степени.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1. О чём текст? Одинаковые или разные герои?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2. Обратите внимание на контекст. Какие слова вам помогли выбрать нужное прилагательное? Подчеркните эти слова одной линией.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Слова для справок: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мудрый, весёлый, молодой, «правдивый», известный</a:t>
            </a:r>
            <a:r>
              <a:rPr lang="ru-RU" sz="2800" b="1" i="1" dirty="0" smtClean="0">
                <a:solidFill>
                  <a:schemeClr val="tx1"/>
                </a:solidFill>
              </a:rPr>
              <a:t>.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514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88640"/>
            <a:ext cx="896448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На заседании «Клуба </a:t>
            </a:r>
            <a:r>
              <a:rPr lang="ru-RU" sz="2800" b="1" dirty="0" smtClean="0">
                <a:solidFill>
                  <a:srgbClr val="00B050"/>
                </a:solidFill>
              </a:rPr>
              <a:t>знаменитых</a:t>
            </a:r>
            <a:r>
              <a:rPr lang="ru-RU" sz="2800" b="1" dirty="0" smtClean="0"/>
              <a:t> к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/>
              <a:t>питанов» собирались __________________ мореплаватели, пут</a:t>
            </a:r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/>
              <a:t>шественники, г</a:t>
            </a:r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/>
              <a:t>рои пр</a:t>
            </a:r>
            <a:r>
              <a:rPr lang="ru-RU" sz="2800" b="1" dirty="0" smtClean="0">
                <a:solidFill>
                  <a:srgbClr val="FF0000"/>
                </a:solidFill>
              </a:rPr>
              <a:t>и</a:t>
            </a:r>
            <a:r>
              <a:rPr lang="ru-RU" sz="2800" b="1" dirty="0" smtClean="0"/>
              <a:t>ключенческих р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/>
              <a:t>манов.   _______________________________ среди них был Дик </a:t>
            </a:r>
            <a:r>
              <a:rPr lang="ru-RU" sz="2800" b="1" dirty="0" err="1" smtClean="0"/>
              <a:t>Сенд</a:t>
            </a:r>
            <a:r>
              <a:rPr lang="ru-RU" sz="2800" b="1" dirty="0" smtClean="0"/>
              <a:t>, герой романа Жюл</a:t>
            </a:r>
            <a:r>
              <a:rPr lang="ru-RU" sz="2800" b="1" dirty="0" smtClean="0">
                <a:solidFill>
                  <a:srgbClr val="FF0000"/>
                </a:solidFill>
              </a:rPr>
              <a:t>я</a:t>
            </a:r>
            <a:r>
              <a:rPr lang="ru-RU" sz="2800" b="1" dirty="0" smtClean="0"/>
              <a:t> Верн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/>
              <a:t> «</a:t>
            </a:r>
            <a:r>
              <a:rPr lang="ru-RU" sz="2800" b="1" dirty="0" smtClean="0">
                <a:solidFill>
                  <a:srgbClr val="00B050"/>
                </a:solidFill>
              </a:rPr>
              <a:t>Пятнадцатилетний</a:t>
            </a:r>
            <a:r>
              <a:rPr lang="ru-RU" sz="2800" b="1" dirty="0" smtClean="0"/>
              <a:t> капитан».   ________________________________  все считали </a:t>
            </a:r>
            <a:r>
              <a:rPr lang="ru-RU" sz="2800" b="1" dirty="0" smtClean="0">
                <a:solidFill>
                  <a:srgbClr val="00B050"/>
                </a:solidFill>
              </a:rPr>
              <a:t>Тартарена из Тараскона</a:t>
            </a:r>
            <a:r>
              <a:rPr lang="ru-RU" sz="2800" b="1" dirty="0" smtClean="0"/>
              <a:t>, героя романа Альфонс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b="1" dirty="0" smtClean="0"/>
              <a:t>  Доде, а   _________________________ был, конечно, барон Мюнхгаузен, который вытащил  себя из болота за волосы. Все члены клуба </a:t>
            </a:r>
            <a:r>
              <a:rPr lang="ru-RU" sz="2800" b="1" dirty="0" smtClean="0">
                <a:solidFill>
                  <a:srgbClr val="00B050"/>
                </a:solidFill>
              </a:rPr>
              <a:t>считались с  мнением   </a:t>
            </a:r>
            <a:r>
              <a:rPr lang="ru-RU" sz="2800" b="1" dirty="0" smtClean="0"/>
              <a:t>______________________________из них капитана Немо, одного из героев книг</a:t>
            </a:r>
            <a:r>
              <a:rPr lang="ru-RU" sz="2800" b="1" dirty="0">
                <a:solidFill>
                  <a:srgbClr val="FF0000"/>
                </a:solidFill>
              </a:rPr>
              <a:t>и</a:t>
            </a:r>
            <a:r>
              <a:rPr lang="ru-RU" sz="2800" b="1" dirty="0" smtClean="0"/>
              <a:t>  Жюля Верна  «Таинственный остров».</a:t>
            </a:r>
            <a:endParaRPr lang="ru-RU" sz="2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555776" y="620688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с</a:t>
            </a:r>
            <a:r>
              <a:rPr lang="ru-RU" sz="2000" b="1" dirty="0" smtClean="0">
                <a:solidFill>
                  <a:srgbClr val="FF0000"/>
                </a:solidFill>
              </a:rPr>
              <a:t>амые известные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1475492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Самым молодым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2780928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11560" y="2780928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Самым весёлым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07447" y="3512873"/>
            <a:ext cx="3848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</a:rPr>
              <a:t>амый «правдивый»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5416387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</a:rPr>
              <a:t>амого мудрого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685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02060"/>
                </a:solidFill>
              </a:rPr>
              <a:t>Какую роль играют прилагательные в стихотворении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52600"/>
            <a:ext cx="5004048" cy="48447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Улыбнулись сонные берёзки,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Растрепали ш..</a:t>
            </a:r>
            <a:r>
              <a:rPr lang="ru-RU" sz="3600" b="1" dirty="0" err="1" smtClean="0">
                <a:solidFill>
                  <a:schemeClr val="tx1"/>
                </a:solidFill>
              </a:rPr>
              <a:t>лковые</a:t>
            </a:r>
            <a:r>
              <a:rPr lang="ru-RU" sz="3600" b="1" dirty="0" smtClean="0">
                <a:solidFill>
                  <a:schemeClr val="tx1"/>
                </a:solidFill>
              </a:rPr>
              <a:t> косы.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Шелестят зелёные серёжки,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И г..</a:t>
            </a:r>
            <a:r>
              <a:rPr lang="ru-RU" sz="3600" b="1" dirty="0" err="1" smtClean="0">
                <a:solidFill>
                  <a:schemeClr val="tx1"/>
                </a:solidFill>
              </a:rPr>
              <a:t>рят</a:t>
            </a:r>
            <a:r>
              <a:rPr lang="ru-RU" sz="3600" b="1" dirty="0" smtClean="0">
                <a:solidFill>
                  <a:schemeClr val="tx1"/>
                </a:solidFill>
              </a:rPr>
              <a:t> серебряные росы.</a:t>
            </a:r>
          </a:p>
        </p:txBody>
      </p:sp>
      <p:pic>
        <p:nvPicPr>
          <p:cNvPr id="1026" name="Picture 2" descr="C:\Users\user\Desktop\EZW1LJZX0AUmbUj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335"/>
          <a:stretch/>
        </p:blipFill>
        <p:spPr bwMode="auto">
          <a:xfrm>
            <a:off x="4874770" y="1645405"/>
            <a:ext cx="4240138" cy="2647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0152" y="4585483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С.А.Есенин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23797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Уберите все прилагательные из стихотворения. Что произойдёт?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user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3731" y="1484784"/>
            <a:ext cx="232515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i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35812"/>
            <a:ext cx="4104456" cy="319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28801"/>
            <a:ext cx="7139136" cy="243224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Но один есть в мире запах,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И одна есть в мире нега: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Это русский зимний полдень, 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Это русский запах снега.</a:t>
            </a:r>
          </a:p>
          <a:p>
            <a:endParaRPr lang="ru-RU" sz="3200" b="1" dirty="0">
              <a:solidFill>
                <a:schemeClr val="tx1"/>
              </a:solidFill>
            </a:endParaRPr>
          </a:p>
          <a:p>
            <a:endParaRPr lang="ru-RU" sz="3200" b="1" dirty="0" smtClean="0">
              <a:solidFill>
                <a:schemeClr val="tx1"/>
              </a:solidFill>
            </a:endParaRPr>
          </a:p>
          <a:p>
            <a:endParaRPr lang="ru-RU" dirty="0"/>
          </a:p>
          <a:p>
            <a:pPr marL="114300" indent="0" algn="r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6176" y="4437112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Дон-</a:t>
            </a:r>
            <a:r>
              <a:rPr lang="ru-RU" sz="2800" b="1" dirty="0" err="1" smtClean="0"/>
              <a:t>Аминадо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05490" y="5805264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Константин </a:t>
            </a:r>
            <a:r>
              <a:rPr lang="ru-RU" sz="2400" b="1" dirty="0" err="1" smtClean="0"/>
              <a:t>Юон</a:t>
            </a:r>
            <a:r>
              <a:rPr lang="ru-RU" sz="2400" b="1" dirty="0" smtClean="0"/>
              <a:t> «Конец зимы. </a:t>
            </a:r>
            <a:r>
              <a:rPr lang="ru-RU" sz="2400" b="1" dirty="0"/>
              <a:t>П</a:t>
            </a:r>
            <a:r>
              <a:rPr lang="ru-RU" sz="2400" b="1" dirty="0" smtClean="0"/>
              <a:t>олдень»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19769780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Вставьте прилагательные в текст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Январь – месяц   ……. сугробов. Вместе со снегом налетели и набежали в лес  ……………………. существа. Расселись они по ……… пням и …….. </a:t>
            </a:r>
            <a:r>
              <a:rPr lang="ru-RU" sz="3600" b="1" dirty="0">
                <a:solidFill>
                  <a:schemeClr val="tx1"/>
                </a:solidFill>
              </a:rPr>
              <a:t>с</a:t>
            </a:r>
            <a:r>
              <a:rPr lang="ru-RU" sz="3600" b="1" dirty="0" smtClean="0">
                <a:solidFill>
                  <a:schemeClr val="tx1"/>
                </a:solidFill>
              </a:rPr>
              <a:t>учкам, вскарабкались на ………. </a:t>
            </a:r>
            <a:r>
              <a:rPr lang="ru-RU" sz="3600" b="1" dirty="0">
                <a:solidFill>
                  <a:schemeClr val="tx1"/>
                </a:solidFill>
              </a:rPr>
              <a:t>ё</a:t>
            </a:r>
            <a:r>
              <a:rPr lang="ru-RU" sz="3600" b="1" dirty="0" smtClean="0">
                <a:solidFill>
                  <a:schemeClr val="tx1"/>
                </a:solidFill>
              </a:rPr>
              <a:t>лки и ……….. </a:t>
            </a:r>
            <a:r>
              <a:rPr lang="ru-RU" sz="3600" b="1" dirty="0">
                <a:solidFill>
                  <a:schemeClr val="tx1"/>
                </a:solidFill>
              </a:rPr>
              <a:t>с</a:t>
            </a:r>
            <a:r>
              <a:rPr lang="ru-RU" sz="3600" b="1" dirty="0" smtClean="0">
                <a:solidFill>
                  <a:schemeClr val="tx1"/>
                </a:solidFill>
              </a:rPr>
              <a:t>осны.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60396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002060"/>
                </a:solidFill>
              </a:rPr>
              <a:t>Проверяем </a:t>
            </a:r>
            <a:r>
              <a:rPr lang="ru-RU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тест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I  вариант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1) строжайший, самый строгий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2) </a:t>
            </a:r>
            <a:r>
              <a:rPr lang="ru-RU" sz="2800" b="1" dirty="0" err="1" smtClean="0">
                <a:solidFill>
                  <a:schemeClr val="tx1"/>
                </a:solidFill>
              </a:rPr>
              <a:t>кУхонный</a:t>
            </a:r>
            <a:endParaRPr lang="ru-RU" sz="2800" b="1" dirty="0" smtClean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chemeClr val="tx1"/>
                </a:solidFill>
              </a:rPr>
              <a:t>3)     г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4)     б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5</a:t>
            </a:r>
            <a:r>
              <a:rPr lang="ru-RU" sz="2800" b="1" dirty="0" smtClean="0">
                <a:solidFill>
                  <a:schemeClr val="tx1"/>
                </a:solidFill>
              </a:rPr>
              <a:t>)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твёрже</a:t>
            </a:r>
            <a:endParaRPr lang="ru-RU" sz="2800" b="1" dirty="0" smtClean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chemeClr val="tx1"/>
                </a:solidFill>
              </a:rPr>
              <a:t>6) картофельное, относительное </a:t>
            </a:r>
          </a:p>
          <a:p>
            <a:endParaRPr lang="ru-RU" sz="2800" b="1" dirty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smtClean="0">
                <a:solidFill>
                  <a:schemeClr val="tx1"/>
                </a:solidFill>
              </a:rPr>
              <a:t>II</a:t>
            </a:r>
            <a:r>
              <a:rPr lang="ru-RU" sz="2800" b="1" dirty="0" smtClean="0">
                <a:solidFill>
                  <a:schemeClr val="tx1"/>
                </a:solidFill>
              </a:rPr>
              <a:t> вариант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1) более нежный, нежнее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2) </a:t>
            </a:r>
            <a:r>
              <a:rPr lang="ru-RU" sz="2800" b="1" dirty="0" err="1" smtClean="0">
                <a:solidFill>
                  <a:schemeClr val="tx1"/>
                </a:solidFill>
              </a:rPr>
              <a:t>красИвее</a:t>
            </a:r>
            <a:endParaRPr lang="ru-RU" sz="2800" b="1" dirty="0" smtClean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chemeClr val="tx1"/>
                </a:solidFill>
              </a:rPr>
              <a:t>3)     в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4)     в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5) слаще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6) картофельное, относительное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6336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Отметка за тест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«5» – 0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«4» – 1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«3» – 2-3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«2» – 4-8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0784" y="1916832"/>
            <a:ext cx="3938587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266831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рефлексия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8928992" cy="518457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Какую роль в художественном тексте играют имена прилагательные?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Что нужно знать, чтобы различать паронимы?</a:t>
            </a:r>
          </a:p>
          <a:p>
            <a:pPr marL="11430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В кратких прилагательных ударение падает…</a:t>
            </a:r>
          </a:p>
          <a:p>
            <a:pPr marL="114300" indent="0">
              <a:buNone/>
            </a:pPr>
            <a:endParaRPr lang="ru-RU" sz="3600" b="1" dirty="0" smtClean="0">
              <a:solidFill>
                <a:srgbClr val="002060"/>
              </a:solidFill>
            </a:endParaRPr>
          </a:p>
          <a:p>
            <a:endParaRPr lang="ru-RU" sz="3600" b="1" dirty="0" smtClean="0">
              <a:solidFill>
                <a:srgbClr val="002060"/>
              </a:solidFill>
            </a:endParaRP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26679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Планируемые результаты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56792"/>
            <a:ext cx="8856984" cy="5040560"/>
          </a:xfrm>
        </p:spPr>
        <p:txBody>
          <a:bodyPr>
            <a:normAutofit/>
          </a:bodyPr>
          <a:lstStyle/>
          <a:p>
            <a:pPr lvl="0"/>
            <a:r>
              <a:rPr lang="ru-RU" b="1" dirty="0" err="1" smtClean="0">
                <a:solidFill>
                  <a:schemeClr val="tx1"/>
                </a:solidFill>
              </a:rPr>
              <a:t>Личностные:</a:t>
            </a:r>
            <a:r>
              <a:rPr lang="ru-RU" dirty="0" err="1"/>
              <a:t>осознают</a:t>
            </a:r>
            <a:r>
              <a:rPr lang="ru-RU" dirty="0"/>
              <a:t> эстетические потребности, стремятся к самосовершенствованию.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Метапредметные</a:t>
            </a:r>
            <a:r>
              <a:rPr lang="ru-RU" b="1" i="1" dirty="0" smtClean="0">
                <a:solidFill>
                  <a:schemeClr val="tx1"/>
                </a:solidFill>
              </a:rPr>
              <a:t>:</a:t>
            </a:r>
          </a:p>
          <a:p>
            <a:pPr lvl="0"/>
            <a:r>
              <a:rPr lang="ru-RU" b="1" dirty="0"/>
              <a:t>Регулятивные: </a:t>
            </a:r>
            <a:r>
              <a:rPr lang="ru-RU" dirty="0"/>
              <a:t>самостоятельно определять цель учебной деятельности, искать средства её осуществления.</a:t>
            </a:r>
          </a:p>
          <a:p>
            <a:pPr lvl="0"/>
            <a:r>
              <a:rPr lang="ru-RU" b="1" dirty="0"/>
              <a:t>Познавательные: </a:t>
            </a:r>
            <a:r>
              <a:rPr lang="ru-RU" dirty="0"/>
              <a:t>предполагать, какая информация нужна для решения предметной учебной задачи.</a:t>
            </a:r>
          </a:p>
          <a:p>
            <a:pPr lvl="0"/>
            <a:r>
              <a:rPr lang="ru-RU" b="1" dirty="0"/>
              <a:t>Коммуникативные: </a:t>
            </a:r>
            <a:r>
              <a:rPr lang="ru-RU" dirty="0"/>
              <a:t>отстаивать при необходимости свою точку зрения, подтверждать аргументы фактами. </a:t>
            </a:r>
          </a:p>
          <a:p>
            <a:endParaRPr lang="ru-RU" b="1" i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3833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Опишите себя тремя прилагательными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916760"/>
          </a:xfrm>
        </p:spPr>
        <p:txBody>
          <a:bodyPr>
            <a:normAutofit fontScale="92500" lnSpcReduction="10000"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Умный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Весёлый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Красивый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Прекрасный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Игривый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Приятный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Симпатичный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Бессловесный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Радостный</a:t>
            </a:r>
          </a:p>
          <a:p>
            <a:endParaRPr lang="ru-RU" dirty="0"/>
          </a:p>
        </p:txBody>
      </p:sp>
      <p:pic>
        <p:nvPicPr>
          <p:cNvPr id="2050" name="Picture 2" descr="C:\Users\user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060848"/>
            <a:ext cx="3941866" cy="352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31086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Домашнее задание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Aft>
                <a:spcPts val="0"/>
              </a:spcAft>
            </a:pPr>
            <a:r>
              <a:rPr lang="ru-RU" sz="4300" b="1" dirty="0">
                <a:solidFill>
                  <a:srgbClr val="002060"/>
                </a:solidFill>
                <a:latin typeface="Times New Roman"/>
                <a:ea typeface="Times New Roman"/>
              </a:rPr>
              <a:t>На выбор.</a:t>
            </a:r>
          </a:p>
          <a:p>
            <a:pPr lvl="0" indent="-342900">
              <a:buFont typeface="+mj-lt"/>
              <a:buAutoNum type="arabicParenR"/>
            </a:pPr>
            <a:r>
              <a:rPr lang="ru-RU" sz="4300" b="1" dirty="0">
                <a:solidFill>
                  <a:srgbClr val="002060"/>
                </a:solidFill>
                <a:latin typeface="Times New Roman"/>
                <a:ea typeface="Times New Roman"/>
              </a:rPr>
              <a:t> Работа с</a:t>
            </a:r>
            <a:r>
              <a:rPr lang="ru-RU" sz="43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карточкой. </a:t>
            </a:r>
            <a:endParaRPr lang="ru-RU" sz="43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endParaRPr lang="ru-RU" sz="4000" b="1" dirty="0" smtClean="0">
              <a:solidFill>
                <a:srgbClr val="002060"/>
              </a:solidFill>
            </a:endParaRPr>
          </a:p>
          <a:p>
            <a:r>
              <a:rPr lang="ru-RU" sz="4000" b="1" dirty="0" smtClean="0">
                <a:solidFill>
                  <a:srgbClr val="002060"/>
                </a:solidFill>
              </a:rPr>
              <a:t>2) Найдите </a:t>
            </a:r>
            <a:r>
              <a:rPr lang="ru-RU" sz="4000" b="1" dirty="0">
                <a:solidFill>
                  <a:srgbClr val="002060"/>
                </a:solidFill>
              </a:rPr>
              <a:t>на фантиках от конфет имена прилагательные</a:t>
            </a:r>
            <a:r>
              <a:rPr lang="ru-RU" sz="4000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>
                <a:solidFill>
                  <a:srgbClr val="002060"/>
                </a:solidFill>
              </a:rPr>
              <a:t>определите разряд прилагательных.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252586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Планируемые результаты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52600"/>
            <a:ext cx="8435280" cy="491676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Предметные: 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углубить знания о прилагательном; повторить  понятие «паронимы»; сформировать понятия «языковая норма» и «виды норм» в употреблении прилагательных; закрепить знания тропа «эпитет» и научиться распознавать в текстах имена прилагательные, уметь употреблять прилагательные в речи в соответствии с нормами; редактировать текст в соответствии с языковыми нормами и строить собственное речевое высказывание в соответствии с ситуацией общения.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6794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 rot="-60000">
            <a:off x="786091" y="2595420"/>
            <a:ext cx="3527855" cy="3527854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«Это </a:t>
            </a:r>
            <a:r>
              <a:rPr lang="ru-RU" sz="2400" b="1" dirty="0">
                <a:solidFill>
                  <a:srgbClr val="00B050"/>
                </a:solidFill>
              </a:rPr>
              <a:t>самая изобразительная часть речи. Эти слова могут описать цвет, запах, форму любого предмета, рассказать о наших чувствах, характере, </a:t>
            </a:r>
            <a:r>
              <a:rPr lang="ru-RU" sz="2400" b="1" dirty="0" smtClean="0">
                <a:solidFill>
                  <a:srgbClr val="00B050"/>
                </a:solidFill>
              </a:rPr>
              <a:t>настроении».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611825" y="654004"/>
            <a:ext cx="3833574" cy="180244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 какой части речи говорит</a:t>
            </a:r>
            <a:r>
              <a:rPr lang="ru-RU" b="1" dirty="0" smtClean="0">
                <a:solidFill>
                  <a:schemeClr val="tx1"/>
                </a:solidFill>
              </a:rPr>
              <a:t> Виктор Владимирович Виноградов</a:t>
            </a:r>
            <a:r>
              <a:rPr lang="ru-RU" dirty="0" smtClean="0">
                <a:solidFill>
                  <a:schemeClr val="tx1"/>
                </a:solidFill>
              </a:rPr>
              <a:t>, русский лингвист и литературовед?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ser\Desktop\b448d9a0b9f4375692379ce2a41017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92696"/>
            <a:ext cx="449999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264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 rot="-60000">
            <a:off x="873281" y="680116"/>
            <a:ext cx="4994358" cy="503166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B050"/>
                </a:solidFill>
              </a:rPr>
              <a:t>"Прилагательное - прозрачный плащ, окутывающий существительное, расцвечивающий глазурью"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71800" y="5085184"/>
            <a:ext cx="3886938" cy="52304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Шарль </a:t>
            </a:r>
            <a:r>
              <a:rPr lang="ru-RU" sz="2800" b="1" dirty="0" err="1" smtClean="0">
                <a:solidFill>
                  <a:schemeClr val="tx1"/>
                </a:solidFill>
              </a:rPr>
              <a:t>Бодлер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ser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6730" y="137809"/>
            <a:ext cx="2925750" cy="437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735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6 класс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200" b="1" dirty="0" smtClean="0">
                <a:solidFill>
                  <a:srgbClr val="002060"/>
                </a:solidFill>
              </a:rPr>
              <a:t>потребление имён прилагательных в речи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4759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Цель урока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Научиться правильно употреблять имена прилагательные в речи (в соответствии с нормами русского литературного языка), раскрыть роль имен прилагательных в речи.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5981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ольга\Desktop\0008-013-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23528" y="5776852"/>
            <a:ext cx="1368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00B050"/>
                </a:solidFill>
              </a:rPr>
              <a:t>__________________________________</a:t>
            </a:r>
            <a:endParaRPr lang="ru-RU" sz="105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99438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728</TotalTime>
  <Words>1094</Words>
  <Application>Microsoft Office PowerPoint</Application>
  <PresentationFormat>Экран (4:3)</PresentationFormat>
  <Paragraphs>153</Paragraphs>
  <Slides>31</Slides>
  <Notes>0</Notes>
  <HiddenSlides>4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Аптека</vt:lpstr>
      <vt:lpstr>Цель деятельности учителя</vt:lpstr>
      <vt:lpstr>Задачи урока</vt:lpstr>
      <vt:lpstr>Планируемые результаты</vt:lpstr>
      <vt:lpstr>Планируемые результаты</vt:lpstr>
      <vt:lpstr>О какой части речи говорит Виктор Владимирович Виноградов, русский лингвист и литературовед?</vt:lpstr>
      <vt:lpstr>Шарль Бодлер</vt:lpstr>
      <vt:lpstr>Употребление имён прилагательных в речи</vt:lpstr>
      <vt:lpstr>Цель урока</vt:lpstr>
      <vt:lpstr>Слайд 9</vt:lpstr>
      <vt:lpstr>Рассмотрите  Опорный конспект</vt:lpstr>
      <vt:lpstr>Языковая Норма</vt:lpstr>
      <vt:lpstr>Языковые Нормы </vt:lpstr>
      <vt:lpstr>Орфоэпическая разминка</vt:lpstr>
      <vt:lpstr>Орфоэпическая разминка</vt:lpstr>
      <vt:lpstr>Лексическая разминка. Паронимы.</vt:lpstr>
      <vt:lpstr>Жестокий - жёсткий</vt:lpstr>
      <vt:lpstr>Эффектный - эффективный</vt:lpstr>
      <vt:lpstr>Мы редакторы</vt:lpstr>
      <vt:lpstr>Морфологическая разминка</vt:lpstr>
      <vt:lpstr>Морфологическая разминка</vt:lpstr>
      <vt:lpstr>Физминутка</vt:lpstr>
      <vt:lpstr>Клоуз-тест</vt:lpstr>
      <vt:lpstr>Слайд 23</vt:lpstr>
      <vt:lpstr>Какую роль играют прилагательные в стихотворении?</vt:lpstr>
      <vt:lpstr>Уберите все прилагательные из стихотворения. Что произойдёт?</vt:lpstr>
      <vt:lpstr>Вставьте прилагательные в текст</vt:lpstr>
      <vt:lpstr>Проверяем  тест</vt:lpstr>
      <vt:lpstr>Отметка за тест</vt:lpstr>
      <vt:lpstr>рефлексия</vt:lpstr>
      <vt:lpstr>Опишите себя тремя прилагательными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Употребление имён прилагательных в речи</dc:title>
  <dc:creator>Анастасия</dc:creator>
  <cp:lastModifiedBy>гыук 5</cp:lastModifiedBy>
  <cp:revision>69</cp:revision>
  <dcterms:created xsi:type="dcterms:W3CDTF">2022-01-04T08:52:27Z</dcterms:created>
  <dcterms:modified xsi:type="dcterms:W3CDTF">2022-01-20T03:00:24Z</dcterms:modified>
</cp:coreProperties>
</file>