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sldIdLst>
    <p:sldId id="256" r:id="rId2"/>
    <p:sldId id="264" r:id="rId3"/>
    <p:sldId id="263" r:id="rId4"/>
    <p:sldId id="258" r:id="rId5"/>
    <p:sldId id="266" r:id="rId6"/>
    <p:sldId id="259" r:id="rId7"/>
    <p:sldId id="268" r:id="rId8"/>
    <p:sldId id="274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406401" y="329184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58129" y="434162"/>
            <a:ext cx="11075745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963168" y="1820206"/>
            <a:ext cx="103632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963168" y="3685032"/>
            <a:ext cx="103632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0547241-1A12-4DE7-BFC0-F1EFFF52B95D}" type="datetimeFigureOut">
              <a:rPr lang="ru-RU" smtClean="0"/>
              <a:pPr/>
              <a:t>07.07.2025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B46715-D9E3-4C7F-94A7-781BD1F927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70560" y="530352"/>
            <a:ext cx="1091184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0547241-1A12-4DE7-BFC0-F1EFFF52B95D}" type="datetimeFigureOut">
              <a:rPr lang="ru-RU" smtClean="0"/>
              <a:pPr/>
              <a:t>07.07.2025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B46715-D9E3-4C7F-94A7-781BD1F927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406401" y="329184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58129" y="434162"/>
            <a:ext cx="11075745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4459" y="4928616"/>
            <a:ext cx="1091184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4459" y="5624484"/>
            <a:ext cx="1091184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0547241-1A12-4DE7-BFC0-F1EFFF52B95D}" type="datetimeFigureOut">
              <a:rPr lang="ru-RU" smtClean="0"/>
              <a:pPr/>
              <a:t>07.07.2025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B46715-D9E3-4C7F-94A7-781BD1F927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3" y="530352"/>
            <a:ext cx="524256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340480" y="530352"/>
            <a:ext cx="524256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0547241-1A12-4DE7-BFC0-F1EFFF52B95D}" type="datetimeFigureOut">
              <a:rPr lang="ru-RU" smtClean="0"/>
              <a:pPr/>
              <a:t>07.07.2025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B46715-D9E3-4C7F-94A7-781BD1F927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09632" y="579438"/>
            <a:ext cx="524256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202892" y="579438"/>
            <a:ext cx="524256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809632" y="1447800"/>
            <a:ext cx="524256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202892" y="1447800"/>
            <a:ext cx="524256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0547241-1A12-4DE7-BFC0-F1EFFF52B95D}" type="datetimeFigureOut">
              <a:rPr lang="ru-RU" smtClean="0"/>
              <a:pPr/>
              <a:t>07.07.2025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B46715-D9E3-4C7F-94A7-781BD1F927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0547241-1A12-4DE7-BFC0-F1EFFF52B95D}" type="datetimeFigureOut">
              <a:rPr lang="ru-RU" smtClean="0"/>
              <a:pPr/>
              <a:t>07.07.2025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B46715-D9E3-4C7F-94A7-781BD1F927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406401" y="329184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0547241-1A12-4DE7-BFC0-F1EFFF52B95D}" type="datetimeFigureOut">
              <a:rPr lang="ru-RU" smtClean="0"/>
              <a:pPr/>
              <a:t>07.07.2025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B46715-D9E3-4C7F-94A7-781BD1F927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85045" y="533400"/>
            <a:ext cx="39624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7385129" y="1447802"/>
            <a:ext cx="39624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015163" y="930144"/>
            <a:ext cx="6168212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0547241-1A12-4DE7-BFC0-F1EFFF52B95D}" type="datetimeFigureOut">
              <a:rPr lang="ru-RU" smtClean="0"/>
              <a:pPr/>
              <a:t>07.07.2025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B46715-D9E3-4C7F-94A7-781BD1F927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406401" y="329184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8534401" y="434162"/>
            <a:ext cx="3099473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5012056"/>
            <a:ext cx="109728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8616949" y="533400"/>
            <a:ext cx="298704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0547241-1A12-4DE7-BFC0-F1EFFF52B95D}" type="datetimeFigureOut">
              <a:rPr lang="ru-RU" smtClean="0"/>
              <a:pPr/>
              <a:t>07.07.2025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B46715-D9E3-4C7F-94A7-781BD1F9273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61973" y="435768"/>
            <a:ext cx="7900416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70560" y="530352"/>
            <a:ext cx="1091184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0547241-1A12-4DE7-BFC0-F1EFFF52B95D}" type="datetimeFigureOut">
              <a:rPr lang="ru-RU" smtClean="0"/>
              <a:pPr/>
              <a:t>07.07.2025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B46715-D9E3-4C7F-94A7-781BD1F927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533404"/>
            <a:ext cx="26416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711200" y="533403"/>
            <a:ext cx="79248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0547241-1A12-4DE7-BFC0-F1EFFF52B95D}" type="datetimeFigureOut">
              <a:rPr lang="ru-RU" smtClean="0"/>
              <a:pPr/>
              <a:t>07.07.2025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B46715-D9E3-4C7F-94A7-781BD1F927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406401" y="329184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58129" y="434162"/>
            <a:ext cx="11075745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670560" y="4985590"/>
            <a:ext cx="1091184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670560" y="530352"/>
            <a:ext cx="1091184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5035104" y="6111876"/>
            <a:ext cx="3048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D0547241-1A12-4DE7-BFC0-F1EFFF52B95D}" type="datetimeFigureOut">
              <a:rPr lang="ru-RU" smtClean="0"/>
              <a:pPr/>
              <a:t>07.07.2025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8083104" y="6111876"/>
            <a:ext cx="3048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11131104" y="6111876"/>
            <a:ext cx="609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3EB46715-D9E3-4C7F-94A7-781BD1F9273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9CF420D-957F-41D9-B429-5FFA4BA516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76424" y="1209822"/>
            <a:ext cx="8791575" cy="1914822"/>
          </a:xfrm>
          <a:noFill/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Презентация по Окружающему социальному миру</a:t>
            </a:r>
            <a:r>
              <a:rPr lang="ru-RU" sz="4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Все профессии нужны, все профессии важны</a:t>
            </a:r>
            <a:r>
              <a:rPr lang="ru-RU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4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D43D0B93-EB75-4AA5-A849-F200AEEF7A0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Авторы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Балакирева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Лариса Владимировна</a:t>
            </a:r>
          </a:p>
          <a:p>
            <a:pPr algn="just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Волгина Светлана Константиновна</a:t>
            </a:r>
          </a:p>
          <a:p>
            <a:pPr algn="just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</a:t>
            </a:r>
            <a:r>
              <a:rPr lang="ru-RU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Хвостова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Оксана Николаевна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8E3E38D1-C8C1-40A3-962D-E50F2045EB97}"/>
              </a:ext>
            </a:extLst>
          </p:cNvPr>
          <p:cNvSpPr txBox="1"/>
          <p:nvPr/>
        </p:nvSpPr>
        <p:spPr>
          <a:xfrm>
            <a:off x="5026151" y="5813658"/>
            <a:ext cx="21396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Дзержинск,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2025 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г.</a:t>
            </a:r>
          </a:p>
        </p:txBody>
      </p:sp>
    </p:spTree>
    <p:extLst>
      <p:ext uri="{BB962C8B-B14F-4D97-AF65-F5344CB8AC3E}">
        <p14:creationId xmlns:p14="http://schemas.microsoft.com/office/powerpoint/2010/main" xmlns="" val="11182650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649AC96-3762-468F-94CA-33DF8CED7C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29869" y="542553"/>
            <a:ext cx="7444803" cy="551914"/>
          </a:xfrm>
        </p:spPr>
        <p:txBody>
          <a:bodyPr>
            <a:noAutofit/>
          </a:bodyPr>
          <a:lstStyle/>
          <a:p>
            <a:pPr algn="just"/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Введение. Пояснительная записка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A66B63B-E2C9-4F5C-B85E-4FFF9128F5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0239" y="1404351"/>
            <a:ext cx="5579427" cy="511844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Выбор профессии, обеспечивающей карьерный рост, достаточный заработок, общественное признание – одна из важнейших забот каждого человека. На сегодняшний день существует большое количество профессий, и, решая, с какой деятельностью связать свою жизнь, где работать, человек совершает сложный выбор. Самое главное - с полной ответственностью подойти к решению этой проблемы, рассмотреть все возможные варианты, сопутствующие им проблемы и их решения.</a:t>
            </a:r>
          </a:p>
        </p:txBody>
      </p:sp>
      <p:pic>
        <p:nvPicPr>
          <p:cNvPr id="4" name="Picture 2" descr="C:\Users\User\Desktop\1п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44530" y="1491173"/>
            <a:ext cx="5120640" cy="305058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0371965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2C8DBD1-FBFB-4E5F-B3FD-C55D8FE388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53122" y="253218"/>
            <a:ext cx="7026434" cy="753082"/>
          </a:xfrm>
        </p:spPr>
        <p:txBody>
          <a:bodyPr>
            <a:normAutofit/>
          </a:bodyPr>
          <a:lstStyle/>
          <a:p>
            <a:pPr algn="ctr"/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Профессиональное направление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32F327A-629D-457C-B619-8B6606A7CE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5903" y="1062175"/>
            <a:ext cx="3477120" cy="366025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Типы профессий по предмету труда:</a:t>
            </a:r>
          </a:p>
          <a:p>
            <a:pPr marL="0" indent="0" algn="just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Человек-природа</a:t>
            </a:r>
          </a:p>
          <a:p>
            <a:pPr marL="0" indent="0" algn="just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Человек-техника</a:t>
            </a:r>
          </a:p>
          <a:p>
            <a:pPr marL="0" indent="0" algn="just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Человек-знаковая система</a:t>
            </a:r>
          </a:p>
          <a:p>
            <a:pPr marL="0" indent="0" algn="just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Человек-художественный образ</a:t>
            </a:r>
          </a:p>
          <a:p>
            <a:pPr marL="0" indent="0" algn="just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Человек-человек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B0900C0C-2093-47BA-AA6A-7EA2E73E209E}"/>
              </a:ext>
            </a:extLst>
          </p:cNvPr>
          <p:cNvSpPr txBox="1"/>
          <p:nvPr/>
        </p:nvSpPr>
        <p:spPr>
          <a:xfrm>
            <a:off x="4097630" y="1048043"/>
            <a:ext cx="3428585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Профили:</a:t>
            </a: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Физика и математика</a:t>
            </a: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Химия и биология</a:t>
            </a: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Радиотехника и электроника</a:t>
            </a: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Механика и конструирование</a:t>
            </a: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География и геология</a:t>
            </a: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Литература и искусство</a:t>
            </a: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История и политика</a:t>
            </a: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Педагогика и медицина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Предпринимательство домоводство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Спорт и военное дело</a:t>
            </a:r>
          </a:p>
          <a:p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E6402D0C-458B-4484-A65B-C954E764CE09}"/>
              </a:ext>
            </a:extLst>
          </p:cNvPr>
          <p:cNvSpPr txBox="1"/>
          <p:nvPr/>
        </p:nvSpPr>
        <p:spPr>
          <a:xfrm>
            <a:off x="7872695" y="1048043"/>
            <a:ext cx="370501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Профессиональные типы личности:</a:t>
            </a: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Реалистичный тип</a:t>
            </a: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Интеллектуальный тип</a:t>
            </a: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Социальный тип</a:t>
            </a: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Конвенциальный(офисный) тип</a:t>
            </a: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Предприимчивый тип</a:t>
            </a: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Артистический тип</a:t>
            </a:r>
          </a:p>
        </p:txBody>
      </p:sp>
    </p:spTree>
    <p:extLst>
      <p:ext uri="{BB962C8B-B14F-4D97-AF65-F5344CB8AC3E}">
        <p14:creationId xmlns:p14="http://schemas.microsoft.com/office/powerpoint/2010/main" xmlns="" val="38015713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FC19127-A6DA-4101-BE4D-06B03EECAF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80593" y="401172"/>
            <a:ext cx="3915220" cy="634210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Выбор профессии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C9B7574D-19AA-41EC-938F-9FA729961D3A}"/>
              </a:ext>
            </a:extLst>
          </p:cNvPr>
          <p:cNvSpPr txBox="1"/>
          <p:nvPr/>
        </p:nvSpPr>
        <p:spPr>
          <a:xfrm>
            <a:off x="731520" y="953086"/>
            <a:ext cx="5961889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Кто такой финансовый аналитик?</a:t>
            </a:r>
          </a:p>
          <a:p>
            <a:pPr algn="just"/>
            <a:r>
              <a:rPr lang="ru-RU" sz="2000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Финансовый аналитик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— человек, который помогает бизнесу управлять финансами. Он описывает в цифрах всё, что происходит в компании. Изучает массивы данных, извлекает из них важную информацию и предоставляет её руководителям, чтобы они приняли управленческие решения.</a:t>
            </a:r>
          </a:p>
          <a:p>
            <a:pPr algn="just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Финансовые аналитики нужны в разных сферах бизнеса. Чаще всего они работают в финансовом секторе — в банках, страховых, инвестиционных и консалтинговых компаниях. Также финансовые аналитики нужны среднему и крупному бизнесу. Специалистов в штат нанимают компании, внутри которых есть большой объём финансовых данных, требующих анализа. Это могут быть строительные, торговые, IT-компании.</a:t>
            </a:r>
          </a:p>
          <a:p>
            <a:pPr algn="just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ru-RU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 descr="C:\Users\User\Desktop\картинка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9101" y="1394146"/>
            <a:ext cx="4600136" cy="36139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5574021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1896518-6F9F-4CC2-8B53-73621528D0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3055" y="531361"/>
            <a:ext cx="4829619" cy="707362"/>
          </a:xfrm>
        </p:spPr>
        <p:txBody>
          <a:bodyPr>
            <a:normAutofit/>
          </a:bodyPr>
          <a:lstStyle/>
          <a:p>
            <a:pPr algn="just"/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Актуальность 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профессии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7996FB5-7D5C-4B2D-A1CC-94C6D2A7F7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02324" y="1323129"/>
            <a:ext cx="10378439" cy="2660841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Одна из перспективных профессий с высокими зарплатами и стабильным спросом на специалистов — финансовый аналитик. Только на 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HeadHunter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размещено более четырёх тысяч вакансий для финансовых аналитиков, а зарплата новичков может достигать 100 тысяч рублей.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User\Desktop\ф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90239" y="3305909"/>
            <a:ext cx="4743743" cy="296828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790150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C745505-79B9-4FD7-BD5A-DF991B631B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74008" y="417810"/>
            <a:ext cx="4443983" cy="579346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Направления работы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A30B993-5107-49C5-93A4-4E30A00A3F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5632" y="1069145"/>
            <a:ext cx="10954511" cy="5416062"/>
          </a:xfrm>
        </p:spPr>
        <p:txBody>
          <a:bodyPr>
            <a:normAutofit/>
          </a:bodyPr>
          <a:lstStyle/>
          <a:p>
            <a:pPr fontAlgn="base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Глобальная задача финансового аналитика — оценка стоимости бизнеса. Специалист прогнозирует, как она меняется или может измениться в зависимости от внешних и внутренних факторов, и советует, как её повысить: что сделать, чтобы компания зарабатывала больше, а тратила меньше.</a:t>
            </a:r>
          </a:p>
          <a:p>
            <a:pPr fontAlgn="base">
              <a:buNone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Аналитики часто:</a:t>
            </a:r>
          </a:p>
          <a:p>
            <a:pPr fontAlgn="base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составляют финансовые модели для компании или её отдельных проектов;</a:t>
            </a:r>
          </a:p>
          <a:p>
            <a:pPr fontAlgn="base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анализируют ситуацию на рынке, ищут тренды и закономерности;</a:t>
            </a:r>
          </a:p>
          <a:p>
            <a:pPr fontAlgn="base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анализируют финансовые данные компании, ищут возможные проблемы и «точки роста»;</a:t>
            </a:r>
          </a:p>
          <a:p>
            <a:pPr fontAlgn="base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составляют финансовые прогнозы для компании в целом или для отдельных направлений её работы;</a:t>
            </a:r>
          </a:p>
          <a:p>
            <a:pPr fontAlgn="base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готовят финансовые и аналитические отчёты.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02243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4D7DB08-B516-4A3F-AE86-C48E073FEF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6158" y="505976"/>
            <a:ext cx="9905998" cy="643354"/>
          </a:xfrm>
        </p:spPr>
        <p:txBody>
          <a:bodyPr>
            <a:normAutofit/>
          </a:bodyPr>
          <a:lstStyle/>
          <a:p>
            <a:pPr algn="ctr"/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Необходимые качества и навыки 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финансового аналитика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519983E-4D1E-4D84-B3C2-E093DDD292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7007" y="1524885"/>
            <a:ext cx="9905999" cy="4186597"/>
          </a:xfrm>
        </p:spPr>
        <p:txBody>
          <a:bodyPr>
            <a:noAutofit/>
          </a:bodyPr>
          <a:lstStyle/>
          <a:p>
            <a:pPr fontAlgn="base"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Финансовый аналитик должен:</a:t>
            </a:r>
          </a:p>
          <a:p>
            <a:pPr fontAlgn="base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Понимать экономику бизнеса.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Знать экономическую теорию, основы микро- и макроэкономики, механизмы действия рынков. Ещё — разбираться в финансовом учёте и финансовом управлении: понимать, как используются финансы предприятия и как на эти процессы можно повлиять.</a:t>
            </a:r>
          </a:p>
          <a:p>
            <a:pPr fontAlgn="base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Уметь работать в специальных программах.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В тех, с помощью которых можно извлекать данные, и тех, в которых можно составлять отчёты, строить финансовые модели и прогнозы. В большинстве вакансий от финансового аналитика ждут навыков работы в «1С»,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Excel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 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PowerPoint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fontAlgn="base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Уметь визуализировать данные.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Это не обязательный навык, но умение строить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дашборды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будет большим преимуществом. Для этого нужно уметь работать с системами визуализации. Самые популярные в России системы —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Tableau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 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Power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BI.</a:t>
            </a:r>
          </a:p>
          <a:p>
            <a:pPr lvl="0" algn="just"/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47418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4D7DB08-B516-4A3F-AE86-C48E073FEF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6158" y="505976"/>
            <a:ext cx="9905998" cy="643354"/>
          </a:xfrm>
        </p:spPr>
        <p:txBody>
          <a:bodyPr>
            <a:normAutofit/>
          </a:bodyPr>
          <a:lstStyle/>
          <a:p>
            <a:pPr algn="ctr"/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Необходимые качества и навыки 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финансового аналитика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519983E-4D1E-4D84-B3C2-E093DDD292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2939" y="1342005"/>
            <a:ext cx="9905999" cy="4186597"/>
          </a:xfrm>
        </p:spPr>
        <p:txBody>
          <a:bodyPr>
            <a:noAutofit/>
          </a:bodyPr>
          <a:lstStyle/>
          <a:p>
            <a:pPr fontAlgn="base"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Финансовому аналитику нужны:</a:t>
            </a:r>
          </a:p>
          <a:p>
            <a:pPr fontAlgn="base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Аналитический склад ума.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Профессия финансового аналитика предполагает постоянную работу с цифрами. Поэтому человек, претендующий на эту должность, должен как минимум уметь хорошо считать.</a:t>
            </a:r>
          </a:p>
          <a:p>
            <a:pPr fontAlgn="base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Способность работать с данными.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Финансовые аналитики работают с большим объёмом данных, поэтому им важно не теряться в них.</a:t>
            </a:r>
          </a:p>
          <a:p>
            <a:pPr fontAlgn="base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Критическое мышление.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Оно важно, потому что аналитик должен подвергать сомнениям и проверять любую получаемую информацию. Иначе есть риск использовать недостоверные данные и сделать неправильные выводы.</a:t>
            </a:r>
          </a:p>
          <a:p>
            <a:pPr fontAlgn="base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Умение презентовать идею. 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Когда аналитик делает какие-то выводы, он должен представить их руководителю, менеджерам или собственнику компании. Чтобы убедить их принять верное решение, нужно обосновать свои выводы и рассказать, что из них следует.</a:t>
            </a:r>
          </a:p>
          <a:p>
            <a:pPr lvl="0" algn="just"/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474186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235</TotalTime>
  <Words>209</Words>
  <Application>Microsoft Office PowerPoint</Application>
  <PresentationFormat>Произвольный</PresentationFormat>
  <Paragraphs>59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Аспект</vt:lpstr>
      <vt:lpstr>Презентация по Окружающему социальному миру  «Все профессии нужны, все профессии важны»</vt:lpstr>
      <vt:lpstr>Введение. Пояснительная записка</vt:lpstr>
      <vt:lpstr>Профессиональное направление</vt:lpstr>
      <vt:lpstr>Выбор профессии</vt:lpstr>
      <vt:lpstr>Актуальность профессии</vt:lpstr>
      <vt:lpstr>Направления работы</vt:lpstr>
      <vt:lpstr>Необходимые качества и навыки финансового аналитика</vt:lpstr>
      <vt:lpstr>Необходимые качества и навыки финансового аналитика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Профориентационная работа «профессия программиста»</dc:title>
  <dc:creator>Игорь Благовестников</dc:creator>
  <cp:lastModifiedBy>User</cp:lastModifiedBy>
  <cp:revision>38</cp:revision>
  <dcterms:created xsi:type="dcterms:W3CDTF">2024-04-18T16:44:20Z</dcterms:created>
  <dcterms:modified xsi:type="dcterms:W3CDTF">2025-07-07T10:00:41Z</dcterms:modified>
</cp:coreProperties>
</file>