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6" r:id="rId15"/>
    <p:sldId id="277" r:id="rId16"/>
    <p:sldId id="278" r:id="rId17"/>
    <p:sldId id="279" r:id="rId18"/>
    <p:sldId id="280" r:id="rId19"/>
    <p:sldId id="281" r:id="rId20"/>
    <p:sldId id="271" r:id="rId21"/>
    <p:sldId id="272" r:id="rId22"/>
    <p:sldId id="273" r:id="rId23"/>
    <p:sldId id="274" r:id="rId24"/>
    <p:sldId id="275" r:id="rId25"/>
    <p:sldId id="282" r:id="rId26"/>
    <p:sldId id="28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18" autoAdjust="0"/>
    <p:restoredTop sz="94660"/>
  </p:normalViewPr>
  <p:slideViewPr>
    <p:cSldViewPr>
      <p:cViewPr>
        <p:scale>
          <a:sx n="95" d="100"/>
          <a:sy n="95" d="100"/>
        </p:scale>
        <p:origin x="-898" y="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e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gi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0" y="6666643"/>
            <a:ext cx="75693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kern="1200" dirty="0" smtClean="0">
                <a:solidFill>
                  <a:srgbClr val="0070C0"/>
                </a:solidFill>
                <a:effectLst/>
                <a:latin typeface="Alexandra Zeferino One" pitchFamily="66" charset="0"/>
                <a:ea typeface="+mn-ea"/>
                <a:cs typeface="+mn-cs"/>
              </a:rPr>
              <a:t>© </a:t>
            </a:r>
            <a:r>
              <a:rPr lang="en-US" sz="1000" kern="1200" dirty="0" err="1" smtClean="0">
                <a:solidFill>
                  <a:srgbClr val="0070C0"/>
                </a:solidFill>
                <a:effectLst/>
                <a:latin typeface="Alexandra Zeferino One" pitchFamily="66" charset="0"/>
                <a:ea typeface="+mn-ea"/>
                <a:cs typeface="+mn-cs"/>
              </a:rPr>
              <a:t>FokinaLidia</a:t>
            </a:r>
            <a:endParaRPr lang="ru-RU" sz="1000" kern="1200" dirty="0">
              <a:solidFill>
                <a:srgbClr val="0070C0"/>
              </a:solidFill>
              <a:effectLst/>
              <a:latin typeface="Alexandra Zeferino One" pitchFamily="66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AutoShape 2" descr="http://www.libottledwater.com/images/leaf.gif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http://www.libottledwater.com/images/leaf.gif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735" y="4581128"/>
            <a:ext cx="1987669" cy="2006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top-bal.ru/pars_docs/refs/52/51020/51020_html_m7f4ad5d1.gif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020" y="4616592"/>
            <a:ext cx="1368152" cy="1368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4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1687" y="5038587"/>
            <a:ext cx="1376663" cy="145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1687" y="5038587"/>
            <a:ext cx="1376663" cy="145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www.colourbox.com/preview/4773185-abstract-ecology-background.jpg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208823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://top-bal.ru/pars_docs/refs/52/51020/51020_html_m7f4ad5d1.gif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2742" y="1026733"/>
            <a:ext cx="684076" cy="684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18.09.2025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18.09.2025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18.09.2025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18.09.2025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b="6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 userDrawn="1"/>
        </p:nvSpPr>
        <p:spPr>
          <a:xfrm>
            <a:off x="162000" y="189000"/>
            <a:ext cx="8820000" cy="6480000"/>
          </a:xfrm>
          <a:prstGeom prst="rect">
            <a:avLst/>
          </a:prstGeom>
          <a:noFill/>
          <a:ln w="76200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235614" y="264840"/>
            <a:ext cx="8672772" cy="6328320"/>
          </a:xfrm>
          <a:prstGeom prst="rect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306000" y="333000"/>
            <a:ext cx="8532000" cy="6192000"/>
          </a:xfrm>
          <a:prstGeom prst="rect">
            <a:avLst/>
          </a:prstGeom>
          <a:noFill/>
          <a:ln w="76200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2"/>
          <p:cNvSpPr txBox="1">
            <a:spLocks/>
          </p:cNvSpPr>
          <p:nvPr/>
        </p:nvSpPr>
        <p:spPr>
          <a:xfrm>
            <a:off x="965005" y="4643446"/>
            <a:ext cx="7200800" cy="12833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ru-RU" sz="1600" i="1" dirty="0" smtClean="0">
                <a:solidFill>
                  <a:srgbClr val="0070C0"/>
                </a:solidFill>
                <a:cs typeface="Arial" charset="0"/>
              </a:rPr>
              <a:t>Автор : </a:t>
            </a:r>
            <a:r>
              <a:rPr lang="ru-RU" sz="1600" i="1" dirty="0" err="1" smtClean="0">
                <a:solidFill>
                  <a:srgbClr val="0070C0"/>
                </a:solidFill>
                <a:cs typeface="Arial" charset="0"/>
              </a:rPr>
              <a:t>Лодонова</a:t>
            </a:r>
            <a:r>
              <a:rPr lang="ru-RU" sz="1600" i="1" dirty="0" smtClean="0">
                <a:solidFill>
                  <a:srgbClr val="0070C0"/>
                </a:solidFill>
                <a:cs typeface="Arial" charset="0"/>
              </a:rPr>
              <a:t> </a:t>
            </a:r>
            <a:r>
              <a:rPr lang="ru-RU" sz="1600" i="1" dirty="0" err="1" smtClean="0">
                <a:solidFill>
                  <a:srgbClr val="0070C0"/>
                </a:solidFill>
                <a:cs typeface="Arial" charset="0"/>
              </a:rPr>
              <a:t>Даяна</a:t>
            </a:r>
            <a:endParaRPr lang="ru-RU" sz="1600" i="1" dirty="0" smtClean="0">
              <a:solidFill>
                <a:srgbClr val="0070C0"/>
              </a:solidFill>
              <a:cs typeface="Arial" charset="0"/>
            </a:endParaRPr>
          </a:p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ru-RU" sz="1600" i="1" dirty="0" smtClean="0">
                <a:solidFill>
                  <a:srgbClr val="0070C0"/>
                </a:solidFill>
                <a:cs typeface="Arial" charset="0"/>
              </a:rPr>
              <a:t>Средняя группа</a:t>
            </a:r>
          </a:p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ru-RU" sz="1600" i="1" dirty="0" smtClean="0">
                <a:solidFill>
                  <a:srgbClr val="0070C0"/>
                </a:solidFill>
                <a:cs typeface="Arial" charset="0"/>
              </a:rPr>
              <a:t>МАДОУ «</a:t>
            </a:r>
            <a:r>
              <a:rPr lang="ru-RU" sz="1600" i="1" dirty="0" err="1">
                <a:solidFill>
                  <a:srgbClr val="0070C0"/>
                </a:solidFill>
                <a:cs typeface="Arial" charset="0"/>
              </a:rPr>
              <a:t>У</a:t>
            </a:r>
            <a:r>
              <a:rPr lang="ru-RU" sz="1600" i="1" dirty="0" err="1" smtClean="0">
                <a:solidFill>
                  <a:srgbClr val="0070C0"/>
                </a:solidFill>
                <a:cs typeface="Arial" charset="0"/>
              </a:rPr>
              <a:t>зонский</a:t>
            </a:r>
            <a:r>
              <a:rPr lang="ru-RU" sz="1600" i="1" dirty="0" smtClean="0">
                <a:solidFill>
                  <a:srgbClr val="0070C0"/>
                </a:solidFill>
                <a:cs typeface="Arial" charset="0"/>
              </a:rPr>
              <a:t> детский сад «Радуга»</a:t>
            </a:r>
          </a:p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ru-RU" sz="1600" i="1" dirty="0" smtClean="0">
                <a:solidFill>
                  <a:srgbClr val="0070C0"/>
                </a:solidFill>
                <a:cs typeface="Arial" charset="0"/>
              </a:rPr>
              <a:t>2025</a:t>
            </a:r>
            <a:endParaRPr lang="ru-RU" sz="1600" i="1" dirty="0">
              <a:solidFill>
                <a:srgbClr val="0070C0"/>
              </a:solidFill>
              <a:cs typeface="Arial" charset="0"/>
            </a:endParaRPr>
          </a:p>
        </p:txBody>
      </p:sp>
      <p:sp>
        <p:nvSpPr>
          <p:cNvPr id="3" name="Заголовок 5"/>
          <p:cNvSpPr txBox="1">
            <a:spLocks/>
          </p:cNvSpPr>
          <p:nvPr/>
        </p:nvSpPr>
        <p:spPr>
          <a:xfrm>
            <a:off x="971600" y="2492896"/>
            <a:ext cx="7200800" cy="1015663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ru-RU" sz="6000" b="1" i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Arial" charset="0"/>
              </a:rPr>
              <a:t>Чудеса или наука</a:t>
            </a:r>
            <a:endParaRPr lang="ru-RU" sz="6000" b="1" i="1" dirty="0">
              <a:ln w="19050">
                <a:solidFill>
                  <a:prstClr val="white"/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25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ru-RU" dirty="0" smtClean="0"/>
              <a:t>    </a:t>
            </a:r>
            <a:r>
              <a:rPr lang="ru-RU" dirty="0" smtClean="0">
                <a:solidFill>
                  <a:srgbClr val="002060"/>
                </a:solidFill>
              </a:rPr>
              <a:t>В основу исследования была положена следующая </a:t>
            </a:r>
            <a:r>
              <a:rPr lang="ru-RU" b="1" dirty="0" smtClean="0">
                <a:solidFill>
                  <a:srgbClr val="C00000"/>
                </a:solidFill>
              </a:rPr>
              <a:t>гипотеза</a:t>
            </a:r>
            <a:r>
              <a:rPr lang="ru-RU" dirty="0" smtClean="0">
                <a:solidFill>
                  <a:srgbClr val="002060"/>
                </a:solidFill>
              </a:rPr>
              <a:t>: не всегда то, что мы видим, на самом деле является таковым.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/>
          <a:lstStyle/>
          <a:p>
            <a:pPr algn="l"/>
            <a:r>
              <a:rPr lang="ru-RU" sz="2800" b="1" dirty="0" smtClean="0">
                <a:solidFill>
                  <a:srgbClr val="C00000"/>
                </a:solidFill>
              </a:rPr>
              <a:t>Цель:</a:t>
            </a: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002060"/>
                </a:solidFill>
              </a:rPr>
              <a:t>выяснить, что лежит в основе оптической иллюзии - чудеса или наука?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/>
          <a:lstStyle/>
          <a:p>
            <a:pPr>
              <a:buNone/>
            </a:pPr>
            <a:r>
              <a:rPr lang="ru-RU" sz="2800" b="1" dirty="0" smtClean="0">
                <a:solidFill>
                  <a:srgbClr val="C00000"/>
                </a:solidFill>
              </a:rPr>
              <a:t>Задачи: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1) познакомиться с причинами возникновения и видами зрительных иллюзий;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2) познакомиться с применением оптических иллюзий в жизни;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3) проверить зрительное восприятие иллюзий среди </a:t>
            </a:r>
            <a:r>
              <a:rPr lang="ru-RU" sz="2800" smtClean="0">
                <a:solidFill>
                  <a:srgbClr val="002060"/>
                </a:solidFill>
              </a:rPr>
              <a:t>одногруппников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4) создать собственную зрительную иллюзию.</a:t>
            </a:r>
          </a:p>
          <a:p>
            <a:pPr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437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2800" dirty="0" smtClean="0"/>
              <a:t>Часто оптические иллюзии возникают сразу по двум причинам: являются результатом специфической работы глаза и ошибочного преобразования сигнала мозгом.</a:t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466999" y="2428806"/>
            <a:ext cx="6210001" cy="286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46158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Оптические иллюзии делятся на три вида:</a:t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525963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естественные, или созданные природой;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 искусственные, или придуманные человеком;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 смешанные, то есть естественные иллюзии, воссозданные человеком.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Миражи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600200"/>
            <a:ext cx="8115328" cy="4525963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                  Нижние </a:t>
            </a:r>
          </a:p>
          <a:p>
            <a:pPr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595789"/>
            <a:ext cx="4643470" cy="31192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            </a:t>
            </a:r>
            <a:r>
              <a:rPr lang="ru-RU" b="1" dirty="0" smtClean="0">
                <a:solidFill>
                  <a:srgbClr val="002060"/>
                </a:solidFill>
              </a:rPr>
              <a:t>Верхние</a:t>
            </a:r>
          </a:p>
          <a:p>
            <a:pPr>
              <a:buNone/>
            </a:pPr>
            <a:endParaRPr lang="ru-RU" b="1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2428868"/>
            <a:ext cx="4648450" cy="31983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    </a:t>
            </a:r>
            <a:r>
              <a:rPr lang="ru-RU" b="1" dirty="0" smtClean="0">
                <a:solidFill>
                  <a:srgbClr val="002060"/>
                </a:solidFill>
              </a:rPr>
              <a:t>Фата – Моргана</a:t>
            </a:r>
          </a:p>
          <a:p>
            <a:pPr>
              <a:buNone/>
            </a:pP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2602139"/>
            <a:ext cx="4786346" cy="34700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Двойственные изображения</a:t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71736" y="1500174"/>
            <a:ext cx="385379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Изображения – перевёртыши</a:t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C:\Users\admin\Desktop\original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571625" y="2243931"/>
            <a:ext cx="600075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Невозможные фигуры и объекты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466999" y="1725681"/>
            <a:ext cx="6210001" cy="427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Распознавание образов</a:t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735989" y="1600200"/>
            <a:ext cx="567202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/>
          <a:lstStyle/>
          <a:p>
            <a:pPr lvl="1" algn="ctr" rtl="0">
              <a:spcBef>
                <a:spcPct val="0"/>
              </a:spcBef>
            </a:pPr>
            <a:r>
              <a:rPr lang="ru-RU" sz="4400" b="1" dirty="0">
                <a:solidFill>
                  <a:srgbClr val="002060"/>
                </a:solidFill>
              </a:rPr>
              <a:t>Смешанные иллюзии</a:t>
            </a:r>
            <a:br>
              <a:rPr lang="ru-RU" sz="4400" b="1" dirty="0">
                <a:solidFill>
                  <a:srgbClr val="002060"/>
                </a:solidFill>
              </a:rPr>
            </a:br>
            <a:endParaRPr lang="ru-RU" sz="4400" b="1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C:\Users\admin\Desktop\411580_202639.pn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857364"/>
            <a:ext cx="3786214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admin\Desktop\xKbgnv_zo-s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2857496"/>
            <a:ext cx="3786214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smtClean="0">
                <a:solidFill>
                  <a:srgbClr val="002060"/>
                </a:solidFill>
              </a:rPr>
              <a:t>Применение оптических иллюзий в жизни</a:t>
            </a:r>
            <a:r>
              <a:rPr lang="ru-RU" sz="4000" dirty="0" smtClean="0">
                <a:solidFill>
                  <a:srgbClr val="002060"/>
                </a:solidFill>
              </a:rPr>
              <a:t/>
            </a:r>
            <a:br>
              <a:rPr lang="ru-RU" sz="4000" dirty="0" smtClean="0">
                <a:solidFill>
                  <a:srgbClr val="002060"/>
                </a:solidFill>
              </a:rPr>
            </a:br>
            <a:endParaRPr lang="ru-RU" sz="4000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457200" y="1649718"/>
            <a:ext cx="4038600" cy="4426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571612"/>
            <a:ext cx="4038600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C:\Users\admin\Desktop\otrez.jp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928670"/>
            <a:ext cx="3786214" cy="2877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C:\Users\admin\Desktop\1429284494_114536312_5062761_2_1_.jpg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14876" y="2500306"/>
            <a:ext cx="3824286" cy="3012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Эксперимент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Содержимое 4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214422"/>
            <a:ext cx="4000528" cy="2323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Содержимое 5"/>
          <p:cNvGraphicFramePr>
            <a:graphicFrameLocks noGrp="1"/>
          </p:cNvGraphicFramePr>
          <p:nvPr>
            <p:ph sz="half" idx="2"/>
          </p:nvPr>
        </p:nvGraphicFramePr>
        <p:xfrm>
          <a:off x="2714612" y="3929066"/>
          <a:ext cx="4038600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6200"/>
                <a:gridCol w="1346200"/>
                <a:gridCol w="134620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Варианты ответов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Количество учащихся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% учащихся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75%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0%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В (верно)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25%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071546"/>
            <a:ext cx="4038600" cy="2780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Содержимое 5"/>
          <p:cNvGraphicFramePr>
            <a:graphicFrameLocks noGrp="1"/>
          </p:cNvGraphicFramePr>
          <p:nvPr>
            <p:ph sz="half" idx="2"/>
          </p:nvPr>
        </p:nvGraphicFramePr>
        <p:xfrm>
          <a:off x="4500562" y="3571876"/>
          <a:ext cx="40386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6200"/>
                <a:gridCol w="1346200"/>
                <a:gridCol w="134620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Варианты ответов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Количество учащихся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% учащихся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 ноги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50%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 ног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0%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6 ног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33%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7 ног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17%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/>
          <p:cNvPicPr>
            <a:picLocks noGrp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789000" y="2355681"/>
            <a:ext cx="3375000" cy="30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Содержимое 5"/>
          <p:cNvGraphicFramePr>
            <a:graphicFrameLocks noGrp="1"/>
          </p:cNvGraphicFramePr>
          <p:nvPr>
            <p:ph sz="half" idx="2"/>
          </p:nvPr>
        </p:nvGraphicFramePr>
        <p:xfrm>
          <a:off x="4572000" y="3500438"/>
          <a:ext cx="4038600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6200"/>
                <a:gridCol w="1346200"/>
                <a:gridCol w="134620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Варианты ответов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Количество учащихся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% учащихся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0%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67%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В (верно)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33%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/>
          </p:nvPr>
        </p:nvSpPr>
        <p:spPr>
          <a:xfrm>
            <a:off x="500034" y="2500306"/>
            <a:ext cx="8229600" cy="1143000"/>
          </a:xfrm>
        </p:spPr>
        <p:txBody>
          <a:bodyPr/>
          <a:lstStyle/>
          <a:p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Чудеса!!!</a:t>
            </a:r>
            <a:endParaRPr lang="ru-RU" sz="7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20170331_18383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86050" y="642918"/>
            <a:ext cx="3786214" cy="54292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20170331_1840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00298" y="714356"/>
            <a:ext cx="3768938" cy="541180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20170331_18425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488" y="928670"/>
            <a:ext cx="3395242" cy="50720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20170331_1848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74764" y="642918"/>
            <a:ext cx="3394472" cy="548324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20170331_1850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74764" y="857232"/>
            <a:ext cx="3394472" cy="526893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34" y="2214554"/>
            <a:ext cx="8229600" cy="1143000"/>
          </a:xfrm>
        </p:spPr>
        <p:txBody>
          <a:bodyPr/>
          <a:lstStyle/>
          <a:p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чудеса, а наука!</a:t>
            </a:r>
            <a:endParaRPr lang="ru-RU" sz="7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000240"/>
            <a:ext cx="8229600" cy="2714644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</a:t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внимание!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40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70C0"/>
      </a:hlink>
      <a:folHlink>
        <a:srgbClr val="0070C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</TotalTime>
  <Words>250</Words>
  <Application>Microsoft Office PowerPoint</Application>
  <PresentationFormat>Экран (4:3)</PresentationFormat>
  <Paragraphs>70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Презентация PowerPoint</vt:lpstr>
      <vt:lpstr>Презентация PowerPoint</vt:lpstr>
      <vt:lpstr>Цель: выяснить, что лежит в основе оптической иллюзии - чудеса или наука? </vt:lpstr>
      <vt:lpstr>Часто оптические иллюзии возникают сразу по двум причинам: являются результатом специфической работы глаза и ошибочного преобразования сигнала мозгом. </vt:lpstr>
      <vt:lpstr>Оптические иллюзии делятся на три вида: </vt:lpstr>
      <vt:lpstr>Миражи</vt:lpstr>
      <vt:lpstr>Презентация PowerPoint</vt:lpstr>
      <vt:lpstr>Презентация PowerPoint</vt:lpstr>
      <vt:lpstr>Двойственные изображения </vt:lpstr>
      <vt:lpstr>Изображения – перевёртыши </vt:lpstr>
      <vt:lpstr>Невозможные фигуры и объекты </vt:lpstr>
      <vt:lpstr>Распознавание образов </vt:lpstr>
      <vt:lpstr>Смешанные иллюзии </vt:lpstr>
      <vt:lpstr>Применение оптических иллюзий в жизни </vt:lpstr>
      <vt:lpstr>Презентация PowerPoint</vt:lpstr>
      <vt:lpstr>Эксперимент</vt:lpstr>
      <vt:lpstr>Презентация PowerPoint</vt:lpstr>
      <vt:lpstr>Презентация PowerPoint</vt:lpstr>
      <vt:lpstr>Чудеса!!!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Не чудеса, а наука!</vt:lpstr>
      <vt:lpstr>Спасибо 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Экологический-1</dc:title>
  <dc:creator>Фокина Лидия Петровна</dc:creator>
  <cp:keywords>Шаблон презентации</cp:keywords>
  <cp:lastModifiedBy>Билигма Дондокова</cp:lastModifiedBy>
  <cp:revision>33</cp:revision>
  <dcterms:created xsi:type="dcterms:W3CDTF">2017-02-23T13:11:39Z</dcterms:created>
  <dcterms:modified xsi:type="dcterms:W3CDTF">2025-09-18T02:50:50Z</dcterms:modified>
</cp:coreProperties>
</file>