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handoutMasters/handoutMaster1.xml" ContentType="application/vnd.openxmlformats-officedocument.presentationml.handoutMaster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notesSlides/notesSlide1.xml" ContentType="application/vnd.openxmlformats-officedocument.presentationml.notesSlide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27"/>
  </p:notesMasterIdLst>
  <p:handoutMasterIdLst>
    <p:handoutMasterId r:id="rId28"/>
  </p:handoutMasterIdLst>
  <p:sldIdLst>
    <p:sldId id="277" r:id="rId2"/>
    <p:sldId id="278" r:id="rId3"/>
    <p:sldId id="261" r:id="rId4"/>
    <p:sldId id="279" r:id="rId5"/>
    <p:sldId id="290" r:id="rId6"/>
    <p:sldId id="281" r:id="rId7"/>
    <p:sldId id="273" r:id="rId8"/>
    <p:sldId id="280" r:id="rId9"/>
    <p:sldId id="282" r:id="rId10"/>
    <p:sldId id="262" r:id="rId11"/>
    <p:sldId id="272" r:id="rId12"/>
    <p:sldId id="283" r:id="rId13"/>
    <p:sldId id="267" r:id="rId14"/>
    <p:sldId id="268" r:id="rId15"/>
    <p:sldId id="284" r:id="rId16"/>
    <p:sldId id="291" r:id="rId17"/>
    <p:sldId id="292" r:id="rId18"/>
    <p:sldId id="293" r:id="rId19"/>
    <p:sldId id="294" r:id="rId20"/>
    <p:sldId id="286" r:id="rId21"/>
    <p:sldId id="287" r:id="rId22"/>
    <p:sldId id="288" r:id="rId23"/>
    <p:sldId id="275" r:id="rId24"/>
    <p:sldId id="269" r:id="rId25"/>
    <p:sldId id="289" r:id="rId26"/>
  </p:sldIdLst>
  <p:sldSz cx="9144000" cy="6858000" type="screen4x3"/>
  <p:notesSz cx="6858000" cy="9144000"/>
  <p:defaultTextStyle>
    <a:defPPr>
      <a:defRPr lang="ru-RU"/>
    </a:defPPr>
    <a:lvl1pPr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srgbClr val="FF0000"/>
    </p:penClr>
  </p:showPr>
  <p:clrMru>
    <a:srgbClr val="FFFF99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vertBarState="maximized">
    <p:restoredLeft sz="18110" autoAdjust="0"/>
    <p:restoredTop sz="94660"/>
  </p:normalViewPr>
  <p:slideViewPr>
    <p:cSldViewPr>
      <p:cViewPr varScale="1">
        <p:scale>
          <a:sx n="64" d="100"/>
          <a:sy n="64" d="100"/>
        </p:scale>
        <p:origin x="-978" y="-10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handoutMaster" Target="handoutMasters/handoutMaster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notesMaster" Target="notesMasters/notesMaster1.xml"/><Relationship Id="rId30" Type="http://schemas.openxmlformats.org/officeDocument/2006/relationships/viewProps" Target="viewProp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4B2AB458-BCA1-4183-8204-3CC2561A0731}" type="datetimeFigureOut">
              <a:rPr lang="ru-RU" smtClean="0"/>
              <a:t>11.12.2021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8316125-4A8C-4F7F-B5B1-FF40FDEEA74D}" type="slidenum">
              <a:rPr lang="ru-RU" smtClean="0"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hf sldNum="0" hdr="0" ftr="0" dt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fld id="{EE5D04A0-7A7D-45C3-9C82-647FE5F189BF}" type="datetimeFigureOut">
              <a:rPr lang="ru-RU"/>
              <a:pPr>
                <a:defRPr/>
              </a:pPr>
              <a:t>11.12.2021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ru-RU" noProof="0" smtClean="0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noProof="0" smtClean="0"/>
              <a:t>Образец текста</a:t>
            </a:r>
          </a:p>
          <a:p>
            <a:pPr lvl="1"/>
            <a:r>
              <a:rPr lang="ru-RU" noProof="0" smtClean="0"/>
              <a:t>Второй уровень</a:t>
            </a:r>
          </a:p>
          <a:p>
            <a:pPr lvl="2"/>
            <a:r>
              <a:rPr lang="ru-RU" noProof="0" smtClean="0"/>
              <a:t>Третий уровень</a:t>
            </a:r>
          </a:p>
          <a:p>
            <a:pPr lvl="3"/>
            <a:r>
              <a:rPr lang="ru-RU" noProof="0" smtClean="0"/>
              <a:t>Четвертый уровень</a:t>
            </a:r>
          </a:p>
          <a:p>
            <a:pPr lvl="4"/>
            <a:r>
              <a:rPr lang="ru-RU" noProof="0" smtClean="0"/>
              <a:t>Пятый уровень</a:t>
            </a: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 eaLnBrk="1" hangingPunct="1">
              <a:defRPr sz="1200">
                <a:latin typeface="Calibri" pitchFamily="34" charset="0"/>
              </a:defRPr>
            </a:lvl1pPr>
          </a:lstStyle>
          <a:p>
            <a:pPr>
              <a:defRPr/>
            </a:pPr>
            <a:fld id="{5270E759-797C-4AB8-ABB4-395176AD5077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hf sldNum="0" hdr="0" ftr="0" dt="0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37DF1C0-48BA-4997-9D87-EA730E3B45EF}" type="datetime1">
              <a:rPr lang="ru-RU" smtClean="0"/>
              <a:t>11.12.2021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http://aida.ucoz.ru</a:t>
            </a: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1B32EE9-E308-4D87-B614-49EF89A5A6DB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7C2F8E7-D8E1-4A71-94AE-6846C0956323}" type="datetime1">
              <a:rPr lang="ru-RU" smtClean="0"/>
              <a:t>11.12.2021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http://aida.ucoz.ru</a:t>
            </a: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A70DC2F-E58A-465C-8899-D2F5D586E827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D4E5C11-1B85-4524-82DE-43E4A0E62714}" type="datetime1">
              <a:rPr lang="ru-RU" smtClean="0"/>
              <a:t>11.12.2021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http://aida.ucoz.ru</a:t>
            </a: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1AB213A-17F6-4097-A8F5-EC212E72F4BE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9EF8B93-5777-4B17-B79B-5B19435C1266}" type="datetime1">
              <a:rPr lang="ru-RU" smtClean="0"/>
              <a:t>11.12.2021</a:t>
            </a:fld>
            <a:endParaRPr lang="ru-RU"/>
          </a:p>
        </p:txBody>
      </p:sp>
      <p:sp>
        <p:nvSpPr>
          <p:cNvPr id="6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http://aida.ucoz.ru</a:t>
            </a:r>
            <a:endParaRPr lang="ru-RU"/>
          </a:p>
        </p:txBody>
      </p:sp>
      <p:sp>
        <p:nvSpPr>
          <p:cNvPr id="7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304A655-7D37-425D-82A5-54EFE9E0E750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F009C43-24DE-4F8A-AD47-40E54DC6C9B1}" type="datetime1">
              <a:rPr lang="ru-RU" smtClean="0"/>
              <a:t>11.12.2021</a:t>
            </a:fld>
            <a:endParaRPr lang="ru-RU"/>
          </a:p>
        </p:txBody>
      </p:sp>
      <p:sp>
        <p:nvSpPr>
          <p:cNvPr id="8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http://aida.ucoz.ru</a:t>
            </a:r>
            <a:endParaRPr lang="ru-RU"/>
          </a:p>
        </p:txBody>
      </p:sp>
      <p:sp>
        <p:nvSpPr>
          <p:cNvPr id="9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7D5EFA1-5117-46AC-B9FD-372408CC99E6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9B7BD44-B58C-454A-8DE2-697AAEA9AC5F}" type="datetime1">
              <a:rPr lang="ru-RU" smtClean="0"/>
              <a:t>11.12.2021</a:t>
            </a:fld>
            <a:endParaRPr lang="ru-RU"/>
          </a:p>
        </p:txBody>
      </p:sp>
      <p:sp>
        <p:nvSpPr>
          <p:cNvPr id="4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http://aida.ucoz.ru</a:t>
            </a:r>
            <a:endParaRPr lang="ru-RU"/>
          </a:p>
        </p:txBody>
      </p:sp>
      <p:sp>
        <p:nvSpPr>
          <p:cNvPr id="5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056FDDA-5CE2-46AE-9560-A66E9A5993DE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BD5FB0F-E2E2-4528-83AE-8D0A266B9535}" type="datetime1">
              <a:rPr lang="ru-RU" smtClean="0"/>
              <a:t>11.12.2021</a:t>
            </a:fld>
            <a:endParaRPr lang="ru-RU"/>
          </a:p>
        </p:txBody>
      </p:sp>
      <p:sp>
        <p:nvSpPr>
          <p:cNvPr id="3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http://aida.ucoz.ru</a:t>
            </a:r>
            <a:endParaRPr lang="ru-RU"/>
          </a:p>
        </p:txBody>
      </p:sp>
      <p:sp>
        <p:nvSpPr>
          <p:cNvPr id="4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1231BCA-4D9A-457A-837A-487B5DC8B1C9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6AFE35A-28DF-48C8-9801-530F412AACBA}" type="datetime1">
              <a:rPr lang="ru-RU" smtClean="0"/>
              <a:t>11.12.2021</a:t>
            </a:fld>
            <a:endParaRPr lang="ru-RU"/>
          </a:p>
        </p:txBody>
      </p:sp>
      <p:sp>
        <p:nvSpPr>
          <p:cNvPr id="6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http://aida.ucoz.ru</a:t>
            </a:r>
            <a:endParaRPr lang="ru-RU"/>
          </a:p>
        </p:txBody>
      </p:sp>
      <p:sp>
        <p:nvSpPr>
          <p:cNvPr id="7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4821C0B-157E-468E-BC07-988DC510A6E7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ru-RU" noProof="0" smtClean="0"/>
              <a:t>Вставка рисунка</a:t>
            </a:r>
            <a:endParaRPr lang="ru-RU" noProof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E175B46-83B4-48C9-A522-60183F0EF294}" type="datetime1">
              <a:rPr lang="ru-RU" smtClean="0"/>
              <a:t>11.12.2021</a:t>
            </a:fld>
            <a:endParaRPr lang="ru-RU"/>
          </a:p>
        </p:txBody>
      </p:sp>
      <p:sp>
        <p:nvSpPr>
          <p:cNvPr id="6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http://aida.ucoz.ru</a:t>
            </a:r>
            <a:endParaRPr lang="ru-RU"/>
          </a:p>
        </p:txBody>
      </p:sp>
      <p:sp>
        <p:nvSpPr>
          <p:cNvPr id="7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E89C166-D715-4E7E-87DE-D198C2843247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02F0306-C59B-4991-AC2C-78193D32632A}" type="datetime1">
              <a:rPr lang="ru-RU" smtClean="0"/>
              <a:t>11.12.2021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http://aida.ucoz.ru</a:t>
            </a: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EAE7779-A222-4533-812C-3F2DF6726BC0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32ACE14-5E53-4906-83AA-085B0BF87155}" type="datetime1">
              <a:rPr lang="ru-RU" smtClean="0"/>
              <a:t>11.12.2021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http://aida.ucoz.ru</a:t>
            </a: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4E99E04-8615-410C-8D80-BBE78BB93F3C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FF3399">
                <a:alpha val="50000"/>
              </a:srgbClr>
            </a:gs>
            <a:gs pos="25000">
              <a:srgbClr val="FF6633">
                <a:alpha val="56000"/>
              </a:srgbClr>
            </a:gs>
            <a:gs pos="50000">
              <a:srgbClr val="FFFF00">
                <a:alpha val="18000"/>
              </a:srgbClr>
            </a:gs>
            <a:gs pos="75000">
              <a:srgbClr val="01A78F">
                <a:alpha val="62000"/>
              </a:srgbClr>
            </a:gs>
            <a:gs pos="100000">
              <a:srgbClr val="3366FF">
                <a:alpha val="31000"/>
              </a:srgbClr>
            </a:gs>
          </a:gsLst>
          <a:lin ang="5400000" scaled="0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Заголовок 1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ru-RU" altLang="ru-RU" smtClean="0"/>
              <a:t>Образец заголовка</a:t>
            </a:r>
          </a:p>
        </p:txBody>
      </p:sp>
      <p:sp>
        <p:nvSpPr>
          <p:cNvPr id="1027" name="Текст 2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 altLang="ru-RU" smtClean="0"/>
              <a:t>Образец текста</a:t>
            </a:r>
          </a:p>
          <a:p>
            <a:pPr lvl="1"/>
            <a:r>
              <a:rPr lang="ru-RU" altLang="ru-RU" smtClean="0"/>
              <a:t>Второй уровень</a:t>
            </a:r>
          </a:p>
          <a:p>
            <a:pPr lvl="2"/>
            <a:r>
              <a:rPr lang="ru-RU" altLang="ru-RU" smtClean="0"/>
              <a:t>Третий уровень</a:t>
            </a:r>
          </a:p>
          <a:p>
            <a:pPr lvl="3"/>
            <a:r>
              <a:rPr lang="ru-RU" altLang="ru-RU" smtClean="0"/>
              <a:t>Четвертый уровень</a:t>
            </a:r>
          </a:p>
          <a:p>
            <a:pPr lvl="4"/>
            <a:r>
              <a:rPr lang="ru-RU" altLang="ru-RU" smtClean="0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919FCFA7-444D-4E57-AD9F-778645BFA022}" type="datetime1">
              <a:rPr lang="ru-RU" smtClean="0"/>
              <a:t>11.12.2021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eaLnBrk="1" fontAlgn="auto" hangingPunct="1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r>
              <a:rPr lang="en-US"/>
              <a:t>http://aida.ucoz.ru</a:t>
            </a: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r" eaLnBrk="1" hangingPunct="1">
              <a:defRPr sz="1200">
                <a:solidFill>
                  <a:srgbClr val="AC8989"/>
                </a:solidFill>
                <a:latin typeface="Calibri" pitchFamily="34" charset="0"/>
              </a:defRPr>
            </a:lvl1pPr>
          </a:lstStyle>
          <a:p>
            <a:pPr>
              <a:defRPr/>
            </a:pPr>
            <a:fld id="{05B16A30-B857-4CB1-AE1E-B721D0B176AE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hf sldNum="0" hdr="0" ftr="0" dt="0"/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8" Type="http://schemas.openxmlformats.org/officeDocument/2006/relationships/image" Target="../media/image24.png"/><Relationship Id="rId3" Type="http://schemas.openxmlformats.org/officeDocument/2006/relationships/image" Target="../media/image19.png"/><Relationship Id="rId7" Type="http://schemas.openxmlformats.org/officeDocument/2006/relationships/image" Target="../media/image23.jpeg"/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2.jpeg"/><Relationship Id="rId5" Type="http://schemas.openxmlformats.org/officeDocument/2006/relationships/image" Target="../media/image21.jpeg"/><Relationship Id="rId10" Type="http://schemas.openxmlformats.org/officeDocument/2006/relationships/image" Target="../media/image26.jpeg"/><Relationship Id="rId4" Type="http://schemas.openxmlformats.org/officeDocument/2006/relationships/image" Target="../media/image20.jpeg"/><Relationship Id="rId9" Type="http://schemas.openxmlformats.org/officeDocument/2006/relationships/image" Target="../media/image25.jpeg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4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jpeg"/><Relationship Id="rId2" Type="http://schemas.openxmlformats.org/officeDocument/2006/relationships/hyperlink" Target="http://opekaspb.ru/?do=photo&amp;otherpixsize=1280&amp;q=50&amp;w=1&amp;id=023413200912116.jpg" TargetMode="Externa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Rectangle 2"/>
          <p:cNvSpPr>
            <a:spLocks noGrp="1" noChangeArrowheads="1"/>
          </p:cNvSpPr>
          <p:nvPr>
            <p:ph type="title"/>
          </p:nvPr>
        </p:nvSpPr>
        <p:spPr>
          <a:xfrm>
            <a:off x="0" y="3284984"/>
            <a:ext cx="4536504" cy="1143000"/>
          </a:xfrm>
        </p:spPr>
        <p:txBody>
          <a:bodyPr/>
          <a:lstStyle/>
          <a:p>
            <a:pPr eaLnBrk="1" hangingPunct="1"/>
            <a:r>
              <a:rPr lang="ru-RU" altLang="ru-RU" sz="6600" dirty="0" smtClean="0">
                <a:latin typeface="Segoe Script" pitchFamily="34" charset="0"/>
              </a:rPr>
              <a:t>Что такое семья?</a:t>
            </a:r>
          </a:p>
        </p:txBody>
      </p:sp>
      <p:sp>
        <p:nvSpPr>
          <p:cNvPr id="5" name="Заголовок 1"/>
          <p:cNvSpPr txBox="1">
            <a:spLocks/>
          </p:cNvSpPr>
          <p:nvPr/>
        </p:nvSpPr>
        <p:spPr bwMode="auto">
          <a:xfrm>
            <a:off x="1115616" y="0"/>
            <a:ext cx="7416824" cy="1412776"/>
          </a:xfrm>
          <a:prstGeom prst="rect">
            <a:avLst/>
          </a:prstGeom>
          <a:noFill/>
          <a:ln w="25400" cap="flat" algn="ctr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altLang="ru-RU" sz="4000" b="1" i="0" u="none" strike="noStrike" kern="1200" cap="none" spc="0" normalizeH="0" baseline="0" noProof="0" smtClean="0">
                <a:ln>
                  <a:noFill/>
                </a:ln>
                <a:solidFill>
                  <a:srgbClr val="800000"/>
                </a:solidFill>
                <a:effectLst/>
                <a:uLnTx/>
                <a:uFillTx/>
                <a:latin typeface="Arial" charset="0"/>
                <a:ea typeface="+mj-ea"/>
                <a:cs typeface="+mj-cs"/>
              </a:rPr>
              <a:t/>
            </a:r>
            <a:br>
              <a:rPr kumimoji="0" lang="ru-RU" altLang="ru-RU" sz="4000" b="1" i="0" u="none" strike="noStrike" kern="1200" cap="none" spc="0" normalizeH="0" baseline="0" noProof="0" smtClean="0">
                <a:ln>
                  <a:noFill/>
                </a:ln>
                <a:solidFill>
                  <a:srgbClr val="800000"/>
                </a:solidFill>
                <a:effectLst/>
                <a:uLnTx/>
                <a:uFillTx/>
                <a:latin typeface="Arial" charset="0"/>
                <a:ea typeface="+mj-ea"/>
                <a:cs typeface="+mj-cs"/>
              </a:rPr>
            </a:br>
            <a:r>
              <a:rPr kumimoji="0" lang="ru-RU" altLang="ru-RU" sz="4000" b="1" i="0" u="none" strike="noStrike" kern="1200" cap="none" spc="0" normalizeH="0" baseline="0" noProof="0" smtClean="0">
                <a:ln>
                  <a:noFill/>
                </a:ln>
                <a:solidFill>
                  <a:srgbClr val="800000"/>
                </a:solidFill>
                <a:effectLst/>
                <a:uLnTx/>
                <a:uFillTx/>
                <a:latin typeface="Arial" charset="0"/>
                <a:ea typeface="+mj-ea"/>
                <a:cs typeface="+mj-cs"/>
              </a:rPr>
              <a:t>Семейные ценности и традиции</a:t>
            </a:r>
            <a:endParaRPr kumimoji="0" lang="ru-RU" altLang="ru-RU" sz="4000" b="1" i="0" u="none" strike="noStrike" kern="1200" cap="none" spc="0" normalizeH="0" baseline="0" noProof="0" dirty="0" smtClean="0">
              <a:ln>
                <a:noFill/>
              </a:ln>
              <a:solidFill>
                <a:srgbClr val="800000"/>
              </a:solidFill>
              <a:effectLst/>
              <a:uLnTx/>
              <a:uFillTx/>
              <a:latin typeface="Arial" charset="0"/>
              <a:ea typeface="+mj-ea"/>
              <a:cs typeface="+mj-cs"/>
            </a:endParaRPr>
          </a:p>
        </p:txBody>
      </p:sp>
      <p:pic>
        <p:nvPicPr>
          <p:cNvPr id="6" name="Picture 2" descr="Устный журнал &amp;quot;Семья-дом счастья&amp;quot;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067944" y="2060848"/>
            <a:ext cx="4836358" cy="3888432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611560" y="620688"/>
            <a:ext cx="7777460" cy="4525962"/>
          </a:xfrm>
        </p:spPr>
        <p:txBody>
          <a:bodyPr/>
          <a:lstStyle/>
          <a:p>
            <a:pPr algn="ctr" eaLnBrk="1" hangingPunct="1">
              <a:buFontTx/>
              <a:buNone/>
            </a:pPr>
            <a:r>
              <a:rPr lang="ru-RU" altLang="ru-RU" sz="3600" dirty="0" smtClean="0"/>
              <a:t>Семья – самое главное в жизни для каждого человека.</a:t>
            </a:r>
            <a:endParaRPr lang="en-US" altLang="ru-RU" sz="3600" dirty="0" smtClean="0"/>
          </a:p>
          <a:p>
            <a:pPr algn="ctr" eaLnBrk="1" hangingPunct="1">
              <a:buFontTx/>
              <a:buNone/>
            </a:pPr>
            <a:r>
              <a:rPr lang="ru-RU" altLang="ru-RU" sz="3600" dirty="0" smtClean="0"/>
              <a:t> Это близкие и родные люди, те, кого мы любим, с кого берем пример, о ком заботимся, кому желаем добра и счастья.</a:t>
            </a:r>
          </a:p>
        </p:txBody>
      </p:sp>
      <p:pic>
        <p:nvPicPr>
          <p:cNvPr id="26630" name="Picture 6" descr="Семья и семейные ценности — ОБУ «ЦСЗН по Елецкому району»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195736" y="4221088"/>
            <a:ext cx="4271943" cy="2392288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5" name="Rectangle 3"/>
          <p:cNvSpPr>
            <a:spLocks noGrp="1"/>
          </p:cNvSpPr>
          <p:nvPr>
            <p:ph type="body" idx="1"/>
          </p:nvPr>
        </p:nvSpPr>
        <p:spPr>
          <a:xfrm>
            <a:off x="467544" y="764704"/>
            <a:ext cx="4392488" cy="4958011"/>
          </a:xfrm>
        </p:spPr>
        <p:txBody>
          <a:bodyPr/>
          <a:lstStyle/>
          <a:p>
            <a:pPr eaLnBrk="1" hangingPunct="1">
              <a:buFont typeface="Arial" charset="0"/>
              <a:buNone/>
            </a:pPr>
            <a:r>
              <a:rPr lang="kk-KZ" altLang="ru-RU" dirty="0" smtClean="0"/>
              <a:t>   У меня есть мама,</a:t>
            </a:r>
          </a:p>
          <a:p>
            <a:pPr eaLnBrk="1" hangingPunct="1">
              <a:buFont typeface="Arial" charset="0"/>
              <a:buNone/>
            </a:pPr>
            <a:r>
              <a:rPr lang="kk-KZ" altLang="ru-RU" dirty="0" smtClean="0"/>
              <a:t>   У меня есть папа,</a:t>
            </a:r>
          </a:p>
          <a:p>
            <a:pPr eaLnBrk="1" hangingPunct="1">
              <a:buFont typeface="Arial" charset="0"/>
              <a:buNone/>
            </a:pPr>
            <a:r>
              <a:rPr lang="kk-KZ" altLang="ru-RU" dirty="0" smtClean="0"/>
              <a:t>   У меня есть дедушка,</a:t>
            </a:r>
          </a:p>
          <a:p>
            <a:pPr eaLnBrk="1" hangingPunct="1">
              <a:buFont typeface="Arial" charset="0"/>
              <a:buNone/>
            </a:pPr>
            <a:r>
              <a:rPr lang="kk-KZ" altLang="ru-RU" dirty="0" smtClean="0"/>
              <a:t>   У меня есть бабушка,</a:t>
            </a:r>
          </a:p>
          <a:p>
            <a:pPr eaLnBrk="1" hangingPunct="1">
              <a:buFont typeface="Arial" charset="0"/>
              <a:buNone/>
            </a:pPr>
            <a:r>
              <a:rPr lang="kk-KZ" altLang="ru-RU" dirty="0" smtClean="0"/>
              <a:t>   А у них есть я.</a:t>
            </a:r>
          </a:p>
          <a:p>
            <a:pPr algn="ctr" eaLnBrk="1" hangingPunct="1">
              <a:buFont typeface="Arial" charset="0"/>
              <a:buNone/>
            </a:pPr>
            <a:r>
              <a:rPr lang="kk-KZ" altLang="ru-RU" dirty="0" smtClean="0"/>
              <a:t>   </a:t>
            </a:r>
          </a:p>
          <a:p>
            <a:pPr algn="ctr" eaLnBrk="1" hangingPunct="1">
              <a:buFont typeface="Arial" charset="0"/>
              <a:buNone/>
            </a:pPr>
            <a:r>
              <a:rPr lang="kk-KZ" altLang="ru-RU" dirty="0" smtClean="0"/>
              <a:t>Что это?         </a:t>
            </a:r>
          </a:p>
          <a:p>
            <a:pPr eaLnBrk="1" hangingPunct="1">
              <a:buFont typeface="Arial" charset="0"/>
              <a:buNone/>
            </a:pPr>
            <a:r>
              <a:rPr lang="kk-KZ" altLang="ru-RU" dirty="0" smtClean="0"/>
              <a:t>                                                        </a:t>
            </a:r>
            <a:endParaRPr lang="ru-RU" altLang="ru-RU" dirty="0" smtClean="0"/>
          </a:p>
        </p:txBody>
      </p:sp>
      <p:pic>
        <p:nvPicPr>
          <p:cNvPr id="4" name="Picture 1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788024" y="1052736"/>
            <a:ext cx="4140869" cy="4140869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235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235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5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2355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2355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5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2000" fill="hold"/>
                                        <p:tgtEl>
                                          <p:spTgt spid="2355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2000" fill="hold"/>
                                        <p:tgtEl>
                                          <p:spTgt spid="2355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 nodeType="clickPar">
                      <p:stCondLst>
                        <p:cond delay="indefinite"/>
                      </p:stCondLst>
                      <p:childTnLst>
                        <p:par>
                          <p:cTn id="2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5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2000" fill="hold"/>
                                        <p:tgtEl>
                                          <p:spTgt spid="2355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2355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 nodeType="clickPar">
                      <p:stCondLst>
                        <p:cond delay="indefinite"/>
                      </p:stCondLst>
                      <p:childTnLst>
                        <p:par>
                          <p:cTn id="2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5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2000" fill="hold"/>
                                        <p:tgtEl>
                                          <p:spTgt spid="2355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2000" fill="hold"/>
                                        <p:tgtEl>
                                          <p:spTgt spid="2355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5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2000" fill="hold"/>
                                        <p:tgtEl>
                                          <p:spTgt spid="2355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2355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539552" y="908720"/>
            <a:ext cx="8229600" cy="4176712"/>
          </a:xfrm>
        </p:spPr>
        <p:txBody>
          <a:bodyPr/>
          <a:lstStyle/>
          <a:p>
            <a:pPr marL="0" indent="17463" algn="ctr" eaLnBrk="1" hangingPunct="1">
              <a:buFontTx/>
              <a:buNone/>
            </a:pPr>
            <a:r>
              <a:rPr lang="ru-RU" altLang="ru-RU" sz="3600" dirty="0" smtClean="0"/>
              <a:t>Семья – это счастье, любовь и удача, </a:t>
            </a:r>
            <a:br>
              <a:rPr lang="ru-RU" altLang="ru-RU" sz="3600" dirty="0" smtClean="0"/>
            </a:br>
            <a:r>
              <a:rPr lang="ru-RU" altLang="ru-RU" sz="3600" dirty="0" smtClean="0"/>
              <a:t>Семья – это летом поездки на дачу. </a:t>
            </a:r>
            <a:br>
              <a:rPr lang="ru-RU" altLang="ru-RU" sz="3600" dirty="0" smtClean="0"/>
            </a:br>
            <a:r>
              <a:rPr lang="ru-RU" altLang="ru-RU" sz="3600" dirty="0" smtClean="0"/>
              <a:t>Семья – это праздник, семейные даты, </a:t>
            </a:r>
            <a:br>
              <a:rPr lang="ru-RU" altLang="ru-RU" sz="3600" dirty="0" smtClean="0"/>
            </a:br>
            <a:r>
              <a:rPr lang="ru-RU" altLang="ru-RU" sz="3600" dirty="0" smtClean="0"/>
              <a:t>Подарки, покупки, приятные траты. </a:t>
            </a:r>
            <a:br>
              <a:rPr lang="ru-RU" altLang="ru-RU" sz="3600" dirty="0" smtClean="0"/>
            </a:br>
            <a:r>
              <a:rPr lang="ru-RU" altLang="ru-RU" sz="3600" dirty="0" smtClean="0"/>
              <a:t>Рождение детей, первый шаг, первый лепет, </a:t>
            </a:r>
            <a:br>
              <a:rPr lang="ru-RU" altLang="ru-RU" sz="3600" dirty="0" smtClean="0"/>
            </a:br>
            <a:r>
              <a:rPr lang="ru-RU" altLang="ru-RU" sz="3600" dirty="0" smtClean="0"/>
              <a:t>Мечты о хорошем, волнение и трепет. 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Для чего нужна семья?</a:t>
            </a:r>
            <a:endParaRPr lang="ru-RU" dirty="0"/>
          </a:p>
        </p:txBody>
      </p:sp>
      <p:pic>
        <p:nvPicPr>
          <p:cNvPr id="7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>
            <a:lum bright="40000"/>
          </a:blip>
          <a:srcRect/>
          <a:stretch>
            <a:fillRect/>
          </a:stretch>
        </p:blipFill>
        <p:spPr bwMode="auto">
          <a:xfrm>
            <a:off x="1259632" y="1484784"/>
            <a:ext cx="6781725" cy="4971034"/>
          </a:xfrm>
          <a:prstGeom prst="rect">
            <a:avLst/>
          </a:prstGeom>
          <a:ln>
            <a:noFill/>
          </a:ln>
          <a:effectLst>
            <a:glow rad="228600">
              <a:schemeClr val="accent2">
                <a:satMod val="175000"/>
                <a:alpha val="40000"/>
              </a:schemeClr>
            </a:glow>
            <a:softEdge rad="112500"/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755576" y="764704"/>
            <a:ext cx="7992888" cy="5112568"/>
          </a:xfrm>
        </p:spPr>
        <p:txBody>
          <a:bodyPr/>
          <a:lstStyle/>
          <a:p>
            <a:pPr algn="ctr" eaLnBrk="1" hangingPunct="1">
              <a:buFontTx/>
              <a:buNone/>
            </a:pPr>
            <a:r>
              <a:rPr lang="ru-RU" altLang="ru-RU" sz="4000" dirty="0" smtClean="0"/>
              <a:t>Должно быть в каждой семье что-то важное, дорогое,</a:t>
            </a:r>
          </a:p>
          <a:p>
            <a:pPr algn="ctr" eaLnBrk="1" hangingPunct="1">
              <a:buFontTx/>
              <a:buNone/>
            </a:pPr>
            <a:r>
              <a:rPr lang="ru-RU" altLang="ru-RU" sz="4000" dirty="0" smtClean="0"/>
              <a:t> что объединяет семью и не даст ей распасться.</a:t>
            </a:r>
            <a:endParaRPr lang="en-US" altLang="ru-RU" sz="4000" dirty="0" smtClean="0"/>
          </a:p>
          <a:p>
            <a:pPr algn="ctr" eaLnBrk="1" hangingPunct="1">
              <a:buFontTx/>
              <a:buNone/>
            </a:pPr>
            <a:endParaRPr lang="ru-RU" altLang="ru-RU" sz="2000" dirty="0" smtClean="0"/>
          </a:p>
          <a:p>
            <a:pPr algn="ctr" eaLnBrk="1" hangingPunct="1">
              <a:buFontTx/>
              <a:buNone/>
            </a:pPr>
            <a:r>
              <a:rPr lang="ru-RU" altLang="ru-RU" sz="4000" i="1" u="sng" dirty="0" smtClean="0"/>
              <a:t>Что же может объединять семью?</a:t>
            </a:r>
            <a:r>
              <a:rPr lang="ru-RU" altLang="ru-RU" i="1" u="sng" dirty="0" smtClean="0"/>
              <a:t>   </a:t>
            </a:r>
          </a:p>
        </p:txBody>
      </p:sp>
      <p:sp>
        <p:nvSpPr>
          <p:cNvPr id="22530" name="AutoShape 2" descr="В Ульяновске обсудят традиционные семейные ценности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22532" name="AutoShape 4" descr="В Ульяновске обсудят традиционные семейные ценности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ru-RU" altLang="ru-RU" dirty="0" smtClean="0"/>
              <a:t>Ценности</a:t>
            </a:r>
          </a:p>
        </p:txBody>
      </p:sp>
      <p:sp>
        <p:nvSpPr>
          <p:cNvPr id="11267" name="Rectangle 3"/>
          <p:cNvSpPr>
            <a:spLocks noGrp="1"/>
          </p:cNvSpPr>
          <p:nvPr>
            <p:ph type="body" idx="1"/>
          </p:nvPr>
        </p:nvSpPr>
        <p:spPr>
          <a:xfrm>
            <a:off x="457200" y="1268760"/>
            <a:ext cx="8229600" cy="5040560"/>
          </a:xfrm>
        </p:spPr>
        <p:txBody>
          <a:bodyPr/>
          <a:lstStyle/>
          <a:p>
            <a:pPr algn="just" eaLnBrk="1" hangingPunct="1">
              <a:buNone/>
            </a:pPr>
            <a:r>
              <a:rPr lang="ru-RU" altLang="ru-RU" b="1" dirty="0" smtClean="0"/>
              <a:t>Ценности</a:t>
            </a:r>
            <a:r>
              <a:rPr lang="ru-RU" altLang="ru-RU" dirty="0" smtClean="0"/>
              <a:t> – всё, что имеет значение для человека: </a:t>
            </a:r>
          </a:p>
          <a:p>
            <a:pPr marL="1976438" eaLnBrk="1" hangingPunct="1">
              <a:buNone/>
            </a:pPr>
            <a:r>
              <a:rPr lang="ru-RU" altLang="ru-RU" i="1" dirty="0" smtClean="0"/>
              <a:t>Например: </a:t>
            </a:r>
          </a:p>
          <a:p>
            <a:pPr marL="1976438" eaLnBrk="1" hangingPunct="1"/>
            <a:r>
              <a:rPr lang="ru-RU" altLang="ru-RU" dirty="0" smtClean="0"/>
              <a:t>страна, </a:t>
            </a:r>
          </a:p>
          <a:p>
            <a:pPr marL="1976438" eaLnBrk="1" hangingPunct="1"/>
            <a:r>
              <a:rPr lang="ru-RU" altLang="ru-RU" dirty="0" smtClean="0"/>
              <a:t>традиции, </a:t>
            </a:r>
          </a:p>
          <a:p>
            <a:pPr marL="1976438" eaLnBrk="1" hangingPunct="1"/>
            <a:r>
              <a:rPr lang="ru-RU" altLang="ru-RU" dirty="0" smtClean="0"/>
              <a:t>дом, </a:t>
            </a:r>
          </a:p>
          <a:p>
            <a:pPr marL="1976438" eaLnBrk="1" hangingPunct="1"/>
            <a:r>
              <a:rPr lang="ru-RU" altLang="ru-RU" dirty="0" smtClean="0"/>
              <a:t>произведения культуры</a:t>
            </a:r>
            <a:r>
              <a:rPr lang="ru-RU" altLang="ru-RU" dirty="0" smtClean="0"/>
              <a:t>.</a:t>
            </a:r>
          </a:p>
          <a:p>
            <a:pPr marL="1976438" eaLnBrk="1" hangingPunct="1">
              <a:buNone/>
            </a:pPr>
            <a:endParaRPr lang="ru-RU" altLang="ru-RU" dirty="0" smtClean="0"/>
          </a:p>
          <a:p>
            <a:pPr algn="ctr" eaLnBrk="1" hangingPunct="1">
              <a:buNone/>
            </a:pPr>
            <a:r>
              <a:rPr lang="ru-RU" sz="2800" b="1" dirty="0" smtClean="0">
                <a:solidFill>
                  <a:srgbClr val="C00000"/>
                </a:solidFill>
              </a:rPr>
              <a:t>Ценности знакомят нас с опытом наших предков.</a:t>
            </a:r>
            <a:endParaRPr lang="ru-RU" altLang="ru-RU" sz="2800" dirty="0" smtClean="0"/>
          </a:p>
        </p:txBody>
      </p:sp>
      <p:pic>
        <p:nvPicPr>
          <p:cNvPr id="4" name="Picture 5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788024" y="1844824"/>
            <a:ext cx="4053830" cy="2860846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Group 5"/>
          <p:cNvGrpSpPr>
            <a:grpSpLocks/>
          </p:cNvGrpSpPr>
          <p:nvPr/>
        </p:nvGrpSpPr>
        <p:grpSpPr bwMode="auto">
          <a:xfrm>
            <a:off x="3348414" y="692696"/>
            <a:ext cx="5328042" cy="5714408"/>
            <a:chOff x="353" y="1071"/>
            <a:chExt cx="2386" cy="2635"/>
          </a:xfrm>
        </p:grpSpPr>
        <p:pic>
          <p:nvPicPr>
            <p:cNvPr id="5" name="Picture 6"/>
            <p:cNvPicPr>
              <a:picLocks noChangeAspect="1" noChangeArrowheads="1"/>
            </p:cNvPicPr>
            <p:nvPr/>
          </p:nvPicPr>
          <p:blipFill>
            <a:blip r:embed="rId2" cstate="print"/>
            <a:srcRect/>
            <a:stretch>
              <a:fillRect/>
            </a:stretch>
          </p:blipFill>
          <p:spPr bwMode="auto">
            <a:xfrm>
              <a:off x="353" y="1104"/>
              <a:ext cx="2354" cy="2602"/>
            </a:xfrm>
            <a:prstGeom prst="flowChartDisplay">
              <a:avLst/>
            </a:prstGeom>
            <a:ln>
              <a:noFill/>
            </a:ln>
            <a:effectLst>
              <a:softEdge rad="112500"/>
            </a:effectLst>
          </p:spPr>
        </p:pic>
        <p:sp>
          <p:nvSpPr>
            <p:cNvPr id="6" name="Text Box 7"/>
            <p:cNvSpPr txBox="1">
              <a:spLocks noChangeArrowheads="1"/>
            </p:cNvSpPr>
            <p:nvPr/>
          </p:nvSpPr>
          <p:spPr bwMode="auto">
            <a:xfrm>
              <a:off x="385" y="1071"/>
              <a:ext cx="2354" cy="2602"/>
            </a:xfrm>
            <a:prstGeom prst="flowChartDisplay">
              <a:avLst/>
            </a:prstGeom>
            <a:noFill/>
            <a:ln w="9525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ru-RU"/>
            </a:p>
          </p:txBody>
        </p:sp>
      </p:grpSp>
      <p:sp>
        <p:nvSpPr>
          <p:cNvPr id="9218" name="Rectangle 5"/>
          <p:cNvSpPr>
            <a:spLocks noGrp="1" noChangeArrowheads="1"/>
          </p:cNvSpPr>
          <p:nvPr>
            <p:ph type="title"/>
          </p:nvPr>
        </p:nvSpPr>
        <p:spPr>
          <a:xfrm rot="18181935">
            <a:off x="-260813" y="1461991"/>
            <a:ext cx="4464496" cy="1800200"/>
          </a:xfrm>
          <a:noFill/>
        </p:spPr>
        <p:txBody>
          <a:bodyPr/>
          <a:lstStyle/>
          <a:p>
            <a:pPr eaLnBrk="1" hangingPunct="1"/>
            <a:r>
              <a:rPr lang="ru-RU" altLang="ru-RU" dirty="0" smtClean="0">
                <a:latin typeface="Segoe Script" pitchFamily="34" charset="0"/>
              </a:rPr>
              <a:t>Семейные</a:t>
            </a:r>
            <a:br>
              <a:rPr lang="ru-RU" altLang="ru-RU" dirty="0" smtClean="0">
                <a:latin typeface="Segoe Script" pitchFamily="34" charset="0"/>
              </a:rPr>
            </a:br>
            <a:r>
              <a:rPr lang="ru-RU" altLang="ru-RU" dirty="0" smtClean="0">
                <a:latin typeface="Segoe Script" pitchFamily="34" charset="0"/>
              </a:rPr>
              <a:t>ценности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467544" y="404664"/>
            <a:ext cx="8208912" cy="4525962"/>
          </a:xfrm>
        </p:spPr>
        <p:txBody>
          <a:bodyPr/>
          <a:lstStyle/>
          <a:p>
            <a:pPr algn="ctr" eaLnBrk="1" hangingPunct="1">
              <a:spcBef>
                <a:spcPts val="0"/>
              </a:spcBef>
              <a:buFontTx/>
              <a:buNone/>
            </a:pPr>
            <a:r>
              <a:rPr lang="ru-RU" altLang="ru-RU" sz="2800" dirty="0" smtClean="0"/>
              <a:t>Доброе отношение 		 </a:t>
            </a:r>
            <a:r>
              <a:rPr lang="ru-RU" altLang="ru-RU" sz="2800" dirty="0" smtClean="0"/>
              <a:t>любовь</a:t>
            </a:r>
          </a:p>
          <a:p>
            <a:pPr algn="ctr" eaLnBrk="1" hangingPunct="1">
              <a:spcBef>
                <a:spcPts val="0"/>
              </a:spcBef>
              <a:buFontTx/>
              <a:buNone/>
            </a:pPr>
            <a:endParaRPr lang="ru-RU" altLang="ru-RU" sz="2800" dirty="0" smtClean="0"/>
          </a:p>
          <a:p>
            <a:pPr algn="ctr" eaLnBrk="1" hangingPunct="1">
              <a:spcBef>
                <a:spcPts val="0"/>
              </a:spcBef>
              <a:buFontTx/>
              <a:buNone/>
            </a:pPr>
            <a:r>
              <a:rPr lang="ru-RU" altLang="ru-RU" sz="2800" dirty="0" smtClean="0"/>
              <a:t> </a:t>
            </a:r>
            <a:r>
              <a:rPr lang="ru-RU" altLang="ru-RU" sz="2800" dirty="0" smtClean="0"/>
              <a:t>чувство долга по отношению к пожилым </a:t>
            </a:r>
            <a:r>
              <a:rPr lang="ru-RU" altLang="ru-RU" sz="2800" dirty="0" smtClean="0"/>
              <a:t>родителям</a:t>
            </a:r>
          </a:p>
          <a:p>
            <a:pPr algn="ctr" eaLnBrk="1" hangingPunct="1">
              <a:spcBef>
                <a:spcPts val="0"/>
              </a:spcBef>
              <a:buFontTx/>
              <a:buNone/>
            </a:pPr>
            <a:endParaRPr lang="ru-RU" altLang="ru-RU" sz="2800" dirty="0" smtClean="0"/>
          </a:p>
          <a:p>
            <a:pPr marL="0" indent="0" algn="ctr" eaLnBrk="1" hangingPunct="1">
              <a:spcBef>
                <a:spcPts val="0"/>
              </a:spcBef>
              <a:buFontTx/>
              <a:buNone/>
            </a:pPr>
            <a:r>
              <a:rPr lang="ru-RU" altLang="ru-RU" sz="2800" dirty="0" smtClean="0"/>
              <a:t>традиции</a:t>
            </a:r>
            <a:r>
              <a:rPr lang="ru-RU" altLang="ru-RU" sz="2800" dirty="0" smtClean="0"/>
              <a:t>		</a:t>
            </a:r>
            <a:r>
              <a:rPr lang="ru-RU" altLang="ru-RU" sz="2800" dirty="0" smtClean="0"/>
              <a:t>святыни</a:t>
            </a:r>
            <a:r>
              <a:rPr lang="ru-RU" altLang="ru-RU" sz="2800" dirty="0" smtClean="0"/>
              <a:t>		 общие </a:t>
            </a:r>
            <a:r>
              <a:rPr lang="ru-RU" altLang="ru-RU" sz="2800" dirty="0" smtClean="0"/>
              <a:t>взгляды</a:t>
            </a:r>
          </a:p>
          <a:p>
            <a:pPr marL="0" indent="0" algn="ctr" eaLnBrk="1" hangingPunct="1">
              <a:spcBef>
                <a:spcPts val="0"/>
              </a:spcBef>
              <a:buFontTx/>
              <a:buNone/>
            </a:pPr>
            <a:endParaRPr lang="ru-RU" altLang="ru-RU" sz="2800" dirty="0" smtClean="0"/>
          </a:p>
          <a:p>
            <a:pPr marL="0" indent="0" algn="ctr" eaLnBrk="1" hangingPunct="1">
              <a:spcBef>
                <a:spcPts val="0"/>
              </a:spcBef>
              <a:buFontTx/>
              <a:buNone/>
            </a:pPr>
            <a:r>
              <a:rPr lang="ru-RU" altLang="ru-RU" sz="2800" dirty="0" smtClean="0"/>
              <a:t> взаимоуважение 	чувство </a:t>
            </a:r>
            <a:r>
              <a:rPr lang="ru-RU" altLang="ru-RU" sz="2800" dirty="0" smtClean="0"/>
              <a:t>взаимопомощи	</a:t>
            </a:r>
            <a:endParaRPr lang="ru-RU" altLang="ru-RU" sz="2800" dirty="0" smtClean="0"/>
          </a:p>
          <a:p>
            <a:pPr marL="0" indent="0" algn="ctr" eaLnBrk="1" hangingPunct="1">
              <a:spcBef>
                <a:spcPts val="0"/>
              </a:spcBef>
              <a:buFontTx/>
              <a:buNone/>
            </a:pPr>
            <a:endParaRPr lang="ru-RU" altLang="ru-RU" sz="2800" dirty="0" smtClean="0"/>
          </a:p>
          <a:p>
            <a:pPr marL="0" indent="0" algn="ctr" eaLnBrk="1" hangingPunct="1">
              <a:spcBef>
                <a:spcPts val="0"/>
              </a:spcBef>
              <a:buFontTx/>
              <a:buNone/>
            </a:pPr>
            <a:r>
              <a:rPr lang="ru-RU" altLang="ru-RU" sz="2800" dirty="0" smtClean="0"/>
              <a:t>	</a:t>
            </a:r>
            <a:r>
              <a:rPr lang="ru-RU" altLang="ru-RU" sz="2800" dirty="0" smtClean="0"/>
              <a:t>уважение 		почитание старших</a:t>
            </a:r>
          </a:p>
          <a:p>
            <a:pPr marL="0" indent="0" algn="ctr" eaLnBrk="1" hangingPunct="1">
              <a:spcBef>
                <a:spcPts val="0"/>
              </a:spcBef>
              <a:buFontTx/>
              <a:buNone/>
            </a:pPr>
            <a:r>
              <a:rPr lang="ru-RU" altLang="ru-RU" sz="2800" dirty="0" smtClean="0"/>
              <a:t>	</a:t>
            </a:r>
            <a:endParaRPr lang="ru-RU" altLang="ru-RU" sz="2800" dirty="0" smtClean="0"/>
          </a:p>
          <a:p>
            <a:pPr marL="0" indent="0" algn="ctr" eaLnBrk="1" hangingPunct="1">
              <a:spcBef>
                <a:spcPts val="0"/>
              </a:spcBef>
              <a:buFontTx/>
              <a:buNone/>
            </a:pPr>
            <a:r>
              <a:rPr lang="ru-RU" altLang="ru-RU" sz="2800" dirty="0" smtClean="0"/>
              <a:t>	</a:t>
            </a:r>
            <a:r>
              <a:rPr lang="ru-RU" altLang="ru-RU" sz="2800" dirty="0" smtClean="0"/>
              <a:t>взаимопонимание 		трудолюбие</a:t>
            </a:r>
          </a:p>
          <a:p>
            <a:pPr algn="ctr" eaLnBrk="1" hangingPunct="1">
              <a:buFontTx/>
              <a:buNone/>
            </a:pPr>
            <a:endParaRPr lang="ru-RU" altLang="ru-RU" sz="2000" dirty="0" smtClean="0"/>
          </a:p>
          <a:p>
            <a:pPr algn="ctr" eaLnBrk="1" hangingPunct="1">
              <a:buFontTx/>
              <a:buNone/>
            </a:pPr>
            <a:r>
              <a:rPr lang="ru-RU" altLang="ru-RU" b="1" i="1" u="sng" dirty="0" smtClean="0">
                <a:solidFill>
                  <a:srgbClr val="CC0000"/>
                </a:solidFill>
              </a:rPr>
              <a:t>Это и есть семейные ценности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9" name="Rectangle 3"/>
          <p:cNvSpPr>
            <a:spLocks noGrp="1"/>
          </p:cNvSpPr>
          <p:nvPr>
            <p:ph type="body" idx="1"/>
          </p:nvPr>
        </p:nvSpPr>
        <p:spPr>
          <a:xfrm>
            <a:off x="457200" y="620713"/>
            <a:ext cx="8229600" cy="5505450"/>
          </a:xfrm>
        </p:spPr>
        <p:txBody>
          <a:bodyPr/>
          <a:lstStyle/>
          <a:p>
            <a:pPr algn="ctr" eaLnBrk="1" hangingPunct="1">
              <a:lnSpc>
                <a:spcPct val="90000"/>
              </a:lnSpc>
              <a:buFont typeface="Arial" charset="0"/>
              <a:buNone/>
            </a:pPr>
            <a:r>
              <a:rPr lang="ru-RU" altLang="ru-RU" dirty="0" smtClean="0"/>
              <a:t> В давние времена жила одна семья, и в ней царили любовь и согласие. </a:t>
            </a:r>
          </a:p>
          <a:p>
            <a:pPr algn="ctr" eaLnBrk="1" hangingPunct="1">
              <a:lnSpc>
                <a:spcPct val="90000"/>
              </a:lnSpc>
              <a:buFont typeface="Arial" charset="0"/>
              <a:buNone/>
            </a:pPr>
            <a:r>
              <a:rPr lang="ru-RU" altLang="ru-RU" dirty="0" smtClean="0"/>
              <a:t>Молва об этом долетела до правителя тех мест, и он спросил у главы семьи: «Как вам удаётся жить, никогда не ссорясь, не обижая друг друга?»</a:t>
            </a:r>
          </a:p>
          <a:p>
            <a:pPr algn="ctr" eaLnBrk="1" hangingPunct="1">
              <a:lnSpc>
                <a:spcPct val="90000"/>
              </a:lnSpc>
              <a:buFont typeface="Arial" charset="0"/>
              <a:buNone/>
            </a:pPr>
            <a:r>
              <a:rPr lang="ru-RU" altLang="ru-RU" dirty="0" smtClean="0"/>
              <a:t> Старец взял бумагу и написал на ней что-то. Правитель посмотрел и удивился, на листе было написано сто раз одно и тоже слово…</a:t>
            </a:r>
          </a:p>
          <a:p>
            <a:pPr eaLnBrk="1" hangingPunct="1">
              <a:lnSpc>
                <a:spcPct val="90000"/>
              </a:lnSpc>
              <a:buFont typeface="Arial" charset="0"/>
              <a:buNone/>
            </a:pPr>
            <a:r>
              <a:rPr lang="ru-RU" altLang="ru-RU" dirty="0" smtClean="0"/>
              <a:t>                      </a:t>
            </a:r>
          </a:p>
          <a:p>
            <a:pPr algn="r" eaLnBrk="1" hangingPunct="1">
              <a:lnSpc>
                <a:spcPct val="90000"/>
              </a:lnSpc>
              <a:buFont typeface="Arial" charset="0"/>
              <a:buNone/>
            </a:pPr>
            <a:r>
              <a:rPr lang="ru-RU" altLang="ru-RU" dirty="0" smtClean="0"/>
              <a:t> </a:t>
            </a:r>
            <a:r>
              <a:rPr lang="ru-RU" altLang="ru-RU" dirty="0" smtClean="0">
                <a:solidFill>
                  <a:srgbClr val="002060"/>
                </a:solidFill>
              </a:rPr>
              <a:t>Какое это слово? </a:t>
            </a:r>
          </a:p>
          <a:p>
            <a:pPr eaLnBrk="1" hangingPunct="1">
              <a:lnSpc>
                <a:spcPct val="90000"/>
              </a:lnSpc>
              <a:buFont typeface="Arial" charset="0"/>
              <a:buNone/>
            </a:pPr>
            <a:r>
              <a:rPr lang="ru-RU" altLang="ru-RU" dirty="0" smtClean="0"/>
              <a:t>                                        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7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7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0" fill="hold"/>
                                        <p:tgtEl>
                                          <p:spTgt spid="2457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0" fill="hold"/>
                                        <p:tgtEl>
                                          <p:spTgt spid="2457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7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7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0" fill="hold"/>
                                        <p:tgtEl>
                                          <p:spTgt spid="2457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0" fill="hold"/>
                                        <p:tgtEl>
                                          <p:spTgt spid="2457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7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7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0" fill="hold"/>
                                        <p:tgtEl>
                                          <p:spTgt spid="2457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0" fill="hold"/>
                                        <p:tgtEl>
                                          <p:spTgt spid="2457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 nodeType="clickPar">
                      <p:stCondLst>
                        <p:cond delay="indefinite"/>
                      </p:stCondLst>
                      <p:childTnLst>
                        <p:par>
                          <p:cTn id="2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3" presetID="7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7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2000" fill="hold"/>
                                        <p:tgtEl>
                                          <p:spTgt spid="2457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2457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7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7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2000" fill="hold"/>
                                        <p:tgtEl>
                                          <p:spTgt spid="2457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2000" fill="hold"/>
                                        <p:tgtEl>
                                          <p:spTgt spid="2457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Rectangle 3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eaLnBrk="1" hangingPunct="1">
              <a:buFont typeface="Arial" charset="0"/>
              <a:buNone/>
            </a:pPr>
            <a:endParaRPr lang="ru-RU" altLang="ru-RU" smtClean="0"/>
          </a:p>
          <a:p>
            <a:pPr eaLnBrk="1" hangingPunct="1"/>
            <a:endParaRPr lang="ru-RU" altLang="ru-RU" smtClean="0"/>
          </a:p>
        </p:txBody>
      </p:sp>
      <p:sp>
        <p:nvSpPr>
          <p:cNvPr id="34821" name="WordArt 5"/>
          <p:cNvSpPr>
            <a:spLocks noChangeArrowheads="1" noChangeShapeType="1" noTextEdit="1"/>
          </p:cNvSpPr>
          <p:nvPr/>
        </p:nvSpPr>
        <p:spPr bwMode="auto">
          <a:xfrm>
            <a:off x="539552" y="620688"/>
            <a:ext cx="8208912" cy="5544615"/>
          </a:xfrm>
          <a:prstGeom prst="rect">
            <a:avLst/>
          </a:prstGeom>
        </p:spPr>
        <p:txBody>
          <a:bodyPr wrap="none" fromWordArt="1">
            <a:prstTxWarp prst="textCirclePour">
              <a:avLst/>
            </a:prstTxWarp>
          </a:bodyPr>
          <a:lstStyle/>
          <a:p>
            <a:pPr algn="ctr"/>
            <a:r>
              <a:rPr lang="ru-RU" sz="3600" b="1" kern="10" dirty="0" smtClean="0">
                <a:ln w="24500" cmpd="dbl">
                  <a:solidFill>
                    <a:schemeClr val="accent2">
                      <a:shade val="85000"/>
                      <a:satMod val="155000"/>
                    </a:schemeClr>
                  </a:solidFill>
                  <a:prstDash val="solid"/>
                  <a:miter lim="800000"/>
                </a:ln>
                <a:gradFill>
                  <a:gsLst>
                    <a:gs pos="10000">
                      <a:schemeClr val="accent2">
                        <a:tint val="10000"/>
                        <a:satMod val="155000"/>
                      </a:schemeClr>
                    </a:gs>
                    <a:gs pos="60000">
                      <a:schemeClr val="accent2">
                        <a:tint val="30000"/>
                        <a:satMod val="155000"/>
                      </a:schemeClr>
                    </a:gs>
                    <a:gs pos="100000">
                      <a:schemeClr val="accent2">
                        <a:tint val="73000"/>
                        <a:satMod val="155000"/>
                      </a:schemeClr>
                    </a:gs>
                  </a:gsLst>
                  <a:lin ang="5400000"/>
                </a:gradFill>
                <a:effectLst>
                  <a:outerShdw blurRad="38100" dist="38100" dir="7020000" algn="tl">
                    <a:srgbClr val="000000">
                      <a:alpha val="35000"/>
                    </a:srgbClr>
                  </a:outerShdw>
                </a:effectLst>
                <a:latin typeface="Impact"/>
              </a:rPr>
              <a:t>ПОНИМАНИЕ</a:t>
            </a:r>
            <a:endParaRPr lang="ru-RU" sz="3600" kern="10" dirty="0">
              <a:ln w="9525">
                <a:solidFill>
                  <a:srgbClr val="CC99FF"/>
                </a:solidFill>
                <a:round/>
                <a:headEnd/>
                <a:tailEnd/>
              </a:ln>
              <a:gradFill rotWithShape="1">
                <a:gsLst>
                  <a:gs pos="0">
                    <a:srgbClr val="6600CC"/>
                  </a:gs>
                  <a:gs pos="100000">
                    <a:srgbClr val="CC00CC"/>
                  </a:gs>
                </a:gsLst>
                <a:lin ang="5400000" scaled="1"/>
              </a:gradFill>
              <a:effectLst>
                <a:outerShdw dist="53882" dir="2700000" algn="ctr" rotWithShape="0">
                  <a:srgbClr val="9999FF">
                    <a:alpha val="79999"/>
                  </a:srgbClr>
                </a:outerShdw>
              </a:effectLst>
              <a:latin typeface="Impact"/>
            </a:endParaRPr>
          </a:p>
        </p:txBody>
      </p:sp>
      <p:pic>
        <p:nvPicPr>
          <p:cNvPr id="17410" name="Picture 2" descr="РИА Калмыкия - Семья и семейные ценности – скрепы общества и государства"/>
          <p:cNvPicPr>
            <a:picLocks noChangeAspect="1" noChangeArrowheads="1"/>
          </p:cNvPicPr>
          <p:nvPr/>
        </p:nvPicPr>
        <p:blipFill>
          <a:blip r:embed="rId2" cstate="print"/>
          <a:srcRect l="11654" t="6857" r="11802" b="10647"/>
          <a:stretch>
            <a:fillRect/>
          </a:stretch>
        </p:blipFill>
        <p:spPr bwMode="auto">
          <a:xfrm>
            <a:off x="2843808" y="2060848"/>
            <a:ext cx="3537836" cy="2664296"/>
          </a:xfrm>
          <a:prstGeom prst="ellipse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770" decel="100000"/>
                                        <p:tgtEl>
                                          <p:spTgt spid="34821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8" dur="770" decel="100000"/>
                                        <p:tgtEl>
                                          <p:spTgt spid="34821"/>
                                        </p:tgtEl>
                                      </p:cBhvr>
                                      <p:from x="10000" y="10000"/>
                                      <p:to x="200000" y="450000"/>
                                    </p:animScale>
                                    <p:animScale>
                                      <p:cBhvr>
                                        <p:cTn id="9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34821"/>
                                        </p:tgtEl>
                                      </p:cBhvr>
                                      <p:from x="200000" y="450000"/>
                                      <p:to x="100000" y="100000"/>
                                    </p:animScale>
                                    <p:set>
                                      <p:cBhvr>
                                        <p:cTn id="10" dur="770" fill="hold"/>
                                        <p:tgtEl>
                                          <p:spTgt spid="348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o>
                                        <p:strVal val="(0.5)"/>
                                      </p:to>
                                    </p:set>
                                    <p:anim from="(0.5)" to="(#ppt_x)" calcmode="lin" valueType="num">
                                      <p:cBhvr>
                                        <p:cTn id="11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348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set>
                                      <p:cBhvr>
                                        <p:cTn id="12" dur="770" fill="hold"/>
                                        <p:tgtEl>
                                          <p:spTgt spid="348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o>
                                        <p:strVal val="(#ppt_y+0.4)"/>
                                      </p:to>
                                    </p:set>
                                    <p:anim from="(#ppt_y+0.4)" to="(#ppt_y)" calcmode="lin" valueType="num">
                                      <p:cBhvr>
                                        <p:cTn id="13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348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4821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86" name="Picture 2" descr="Семейные ценности | СП &amp;quot;Детский сад №1&amp;quot; ГБОУ СОШ №5 г.Сызрани"/>
          <p:cNvPicPr>
            <a:picLocks noChangeAspect="1" noChangeArrowheads="1"/>
          </p:cNvPicPr>
          <p:nvPr/>
        </p:nvPicPr>
        <p:blipFill>
          <a:blip r:embed="rId2" cstate="print">
            <a:lum bright="70000" contrast="-70000"/>
          </a:blip>
          <a:stretch>
            <a:fillRect/>
          </a:stretch>
        </p:blipFill>
        <p:spPr bwMode="auto">
          <a:xfrm>
            <a:off x="971600" y="260647"/>
            <a:ext cx="7272808" cy="6436435"/>
          </a:xfrm>
          <a:prstGeom prst="rect">
            <a:avLst/>
          </a:prstGeom>
          <a:blipFill dpi="0" rotWithShape="1">
            <a:blip r:embed="rId3" cstate="print">
              <a:alphaModFix amt="5000"/>
              <a:lum bright="70000" contrast="-70000"/>
            </a:blip>
            <a:srcRect/>
            <a:tile tx="0" ty="0" sx="100000" sy="100000" flip="none" algn="tl"/>
          </a:blipFill>
          <a:ln>
            <a:noFill/>
          </a:ln>
        </p:spPr>
      </p:pic>
      <p:sp>
        <p:nvSpPr>
          <p:cNvPr id="40963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755576" y="908720"/>
            <a:ext cx="7869560" cy="4525963"/>
          </a:xfrm>
        </p:spPr>
        <p:txBody>
          <a:bodyPr/>
          <a:lstStyle/>
          <a:p>
            <a:pPr algn="ctr" eaLnBrk="1" hangingPunct="1">
              <a:buFontTx/>
              <a:buNone/>
            </a:pPr>
            <a:r>
              <a:rPr lang="ru-RU" altLang="ru-RU" dirty="0" smtClean="0"/>
              <a:t>  </a:t>
            </a:r>
            <a:r>
              <a:rPr lang="ru-RU" altLang="ru-RU" b="1" dirty="0" smtClean="0"/>
              <a:t> </a:t>
            </a:r>
            <a:r>
              <a:rPr lang="ru-RU" altLang="ru-RU" sz="4400" b="1" dirty="0" smtClean="0"/>
              <a:t>Семьи все разные.</a:t>
            </a:r>
          </a:p>
          <a:p>
            <a:pPr algn="ctr" eaLnBrk="1" hangingPunct="1">
              <a:buFontTx/>
              <a:buNone/>
            </a:pPr>
            <a:r>
              <a:rPr lang="ru-RU" altLang="ru-RU" sz="4400" dirty="0" smtClean="0"/>
              <a:t> А чем они отличаются? </a:t>
            </a:r>
          </a:p>
          <a:p>
            <a:pPr algn="ctr" eaLnBrk="1" hangingPunct="1">
              <a:buFontTx/>
              <a:buNone/>
            </a:pPr>
            <a:endParaRPr lang="ru-RU" altLang="ru-RU" b="1" i="1" u="sng" dirty="0" smtClean="0">
              <a:solidFill>
                <a:srgbClr val="CC0000"/>
              </a:solidFill>
            </a:endParaRPr>
          </a:p>
          <a:p>
            <a:pPr algn="ctr" eaLnBrk="1" hangingPunct="1">
              <a:buFontTx/>
              <a:buNone/>
            </a:pPr>
            <a:r>
              <a:rPr lang="ru-RU" altLang="ru-RU" b="1" i="1" u="sng" dirty="0" smtClean="0">
                <a:solidFill>
                  <a:srgbClr val="CC0000"/>
                </a:solidFill>
              </a:rPr>
              <a:t>привычками, </a:t>
            </a:r>
            <a:r>
              <a:rPr lang="ru-RU" altLang="ru-RU" b="1" i="1" u="sng" dirty="0" smtClean="0">
                <a:solidFill>
                  <a:srgbClr val="CC0000"/>
                </a:solidFill>
              </a:rPr>
              <a:t>		укладом</a:t>
            </a:r>
            <a:r>
              <a:rPr lang="ru-RU" altLang="ru-RU" b="1" i="1" u="sng" dirty="0" smtClean="0">
                <a:solidFill>
                  <a:srgbClr val="CC0000"/>
                </a:solidFill>
              </a:rPr>
              <a:t>, </a:t>
            </a:r>
            <a:r>
              <a:rPr lang="ru-RU" altLang="ru-RU" b="1" i="1" u="sng" dirty="0" smtClean="0">
                <a:solidFill>
                  <a:srgbClr val="CC0000"/>
                </a:solidFill>
              </a:rPr>
              <a:t>атмосферой, 		 </a:t>
            </a:r>
            <a:r>
              <a:rPr lang="ru-RU" altLang="ru-RU" b="1" i="1" u="sng" dirty="0" smtClean="0">
                <a:solidFill>
                  <a:srgbClr val="CC0000"/>
                </a:solidFill>
              </a:rPr>
              <a:t>традициями, </a:t>
            </a:r>
            <a:endParaRPr lang="ru-RU" altLang="ru-RU" b="1" i="1" u="sng" dirty="0" smtClean="0">
              <a:solidFill>
                <a:srgbClr val="CC0000"/>
              </a:solidFill>
            </a:endParaRPr>
          </a:p>
          <a:p>
            <a:pPr algn="ctr" eaLnBrk="1" hangingPunct="1">
              <a:buFontTx/>
              <a:buNone/>
            </a:pPr>
            <a:r>
              <a:rPr lang="ru-RU" altLang="ru-RU" b="1" i="1" u="sng" dirty="0" smtClean="0">
                <a:solidFill>
                  <a:srgbClr val="CC0000"/>
                </a:solidFill>
              </a:rPr>
              <a:t>которые </a:t>
            </a:r>
            <a:r>
              <a:rPr lang="ru-RU" altLang="ru-RU" b="1" i="1" u="sng" dirty="0" smtClean="0">
                <a:solidFill>
                  <a:srgbClr val="CC0000"/>
                </a:solidFill>
              </a:rPr>
              <a:t>передаются из поколения в поколение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9" presetClass="entr" presetSubtype="0" accel="10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6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4096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20"/>
                                          </p:val>
                                        </p:tav>
                                        <p:tav tm="50000">
                                          <p:val>
                                            <p:strVal val="#ppt_h/2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4096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4096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3"/>
                                          </p:val>
                                        </p:tav>
                                        <p:tav tm="5000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4096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39" presetClass="entr" presetSubtype="0" accel="10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6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4096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20"/>
                                          </p:val>
                                        </p:tav>
                                        <p:tav tm="50000">
                                          <p:val>
                                            <p:strVal val="#ppt_h/2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4096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4096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3"/>
                                          </p:val>
                                        </p:tav>
                                        <p:tav tm="5000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4096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8" name="Rectang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kk-KZ" altLang="ru-RU" dirty="0" smtClean="0"/>
              <a:t>  Как появилась дружная семья? </a:t>
            </a:r>
            <a:endParaRPr lang="ru-RU" altLang="ru-RU" dirty="0" smtClean="0"/>
          </a:p>
        </p:txBody>
      </p:sp>
      <p:sp>
        <p:nvSpPr>
          <p:cNvPr id="29699" name="Rectangle 3"/>
          <p:cNvSpPr>
            <a:spLocks noGrp="1"/>
          </p:cNvSpPr>
          <p:nvPr>
            <p:ph type="body" idx="1"/>
          </p:nvPr>
        </p:nvSpPr>
        <p:spPr>
          <a:xfrm>
            <a:off x="467544" y="1340768"/>
            <a:ext cx="8229600" cy="4525963"/>
          </a:xfrm>
        </p:spPr>
        <p:txBody>
          <a:bodyPr/>
          <a:lstStyle/>
          <a:p>
            <a:pPr algn="ctr" eaLnBrk="1" hangingPunct="1">
              <a:lnSpc>
                <a:spcPct val="90000"/>
              </a:lnSpc>
              <a:buNone/>
            </a:pPr>
            <a:r>
              <a:rPr lang="kk-KZ" altLang="ru-RU" sz="2800" dirty="0" smtClean="0">
                <a:solidFill>
                  <a:srgbClr val="002060"/>
                </a:solidFill>
              </a:rPr>
              <a:t>Давным –давно жила семья, в которой было 100 человек, но не было между ними согласия. Устали они от ссор и раздоров. И вот  решили члены семьи обратиться к мудрецу, чтобы он научил их жить дружно.Мудрец внимательно выслушал просителей и сказал: </a:t>
            </a:r>
            <a:r>
              <a:rPr lang="ru-RU" altLang="ru-RU" sz="2800" dirty="0" smtClean="0">
                <a:solidFill>
                  <a:srgbClr val="002060"/>
                </a:solidFill>
              </a:rPr>
              <a:t>« Никто не научит вас жить счастливо, вы должны сами понять, что вам нужно для счастья, напишите, какой вы  хотите видеть свою семью».  Собралась эта огромная семья на семейный совет и решили они, чтобы  семья была дружной, надо относиться друг к другу, придерживаясь этих качеств: </a:t>
            </a:r>
          </a:p>
          <a:p>
            <a:pPr algn="r" eaLnBrk="1" hangingPunct="1">
              <a:lnSpc>
                <a:spcPct val="90000"/>
              </a:lnSpc>
              <a:buFont typeface="Arial" charset="0"/>
              <a:buNone/>
            </a:pPr>
            <a:r>
              <a:rPr lang="ru-RU" altLang="ru-RU" sz="2400" dirty="0" smtClean="0"/>
              <a:t>   </a:t>
            </a:r>
            <a:r>
              <a:rPr lang="ru-RU" altLang="ru-RU" sz="2400" dirty="0" smtClean="0"/>
              <a:t>(каких?) 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40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6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969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969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969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9698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3" name="Rectangle 3"/>
          <p:cNvSpPr>
            <a:spLocks noGrp="1"/>
          </p:cNvSpPr>
          <p:nvPr>
            <p:ph type="body" idx="1"/>
          </p:nvPr>
        </p:nvSpPr>
        <p:spPr>
          <a:xfrm>
            <a:off x="467544" y="980728"/>
            <a:ext cx="4439344" cy="3671813"/>
          </a:xfrm>
        </p:spPr>
        <p:txBody>
          <a:bodyPr/>
          <a:lstStyle/>
          <a:p>
            <a:pPr eaLnBrk="1" hangingPunct="1">
              <a:buFont typeface="Arial" charset="0"/>
              <a:buNone/>
            </a:pPr>
            <a:r>
              <a:rPr lang="ru-RU" altLang="ru-RU" dirty="0" smtClean="0"/>
              <a:t> </a:t>
            </a:r>
            <a:r>
              <a:rPr lang="ru-RU" altLang="ru-RU" b="1" i="1" dirty="0" smtClean="0"/>
              <a:t>Понимание             Любовь</a:t>
            </a:r>
          </a:p>
          <a:p>
            <a:pPr eaLnBrk="1" hangingPunct="1">
              <a:buFont typeface="Arial" charset="0"/>
              <a:buNone/>
            </a:pPr>
            <a:r>
              <a:rPr lang="ru-RU" altLang="ru-RU" b="1" i="1" dirty="0" smtClean="0"/>
              <a:t> Уважение               Доверие </a:t>
            </a:r>
          </a:p>
          <a:p>
            <a:pPr eaLnBrk="1" hangingPunct="1">
              <a:buFont typeface="Arial" charset="0"/>
              <a:buNone/>
            </a:pPr>
            <a:r>
              <a:rPr lang="ru-RU" altLang="ru-RU" b="1" i="1" dirty="0" smtClean="0"/>
              <a:t>Доброта                 Забота </a:t>
            </a:r>
          </a:p>
          <a:p>
            <a:pPr eaLnBrk="1" hangingPunct="1">
              <a:buFont typeface="Arial" charset="0"/>
              <a:buNone/>
            </a:pPr>
            <a:r>
              <a:rPr lang="ru-RU" altLang="ru-RU" b="1" i="1" dirty="0" smtClean="0"/>
              <a:t>Помощь                  Дружба</a:t>
            </a:r>
          </a:p>
        </p:txBody>
      </p:sp>
      <p:pic>
        <p:nvPicPr>
          <p:cNvPr id="14338" name="Picture 2" descr="Семья и семейные ценности - Радуга детский сад 44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843808" y="1556792"/>
            <a:ext cx="6010210" cy="3760676"/>
          </a:xfrm>
          <a:prstGeom prst="hear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7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307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307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7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2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3072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3072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7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2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2000" fill="hold"/>
                                        <p:tgtEl>
                                          <p:spTgt spid="3072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2000" fill="hold"/>
                                        <p:tgtEl>
                                          <p:spTgt spid="3072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 nodeType="clickPar">
                      <p:stCondLst>
                        <p:cond delay="indefinite"/>
                      </p:stCondLst>
                      <p:childTnLst>
                        <p:par>
                          <p:cTn id="2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3" presetID="7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2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2000" fill="hold"/>
                                        <p:tgtEl>
                                          <p:spTgt spid="3072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3072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4" name="Picture 2" descr="Статистика количества детей в семье в России | Новости - «Виртуальная  Академия»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827584" y="188640"/>
            <a:ext cx="7943342" cy="3960440"/>
          </a:xfrm>
          <a:prstGeom prst="cloudCallout">
            <a:avLst/>
          </a:prstGeom>
          <a:noFill/>
        </p:spPr>
      </p:pic>
      <p:sp>
        <p:nvSpPr>
          <p:cNvPr id="19458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251520" y="4437112"/>
            <a:ext cx="8229600" cy="2189163"/>
          </a:xfrm>
        </p:spPr>
        <p:txBody>
          <a:bodyPr/>
          <a:lstStyle/>
          <a:p>
            <a:pPr algn="ctr" eaLnBrk="1" hangingPunct="1">
              <a:buFontTx/>
              <a:buNone/>
            </a:pPr>
            <a:r>
              <a:rPr lang="ru-RU" altLang="ru-RU" sz="6000" dirty="0" smtClean="0">
                <a:latin typeface="Segoe Script" pitchFamily="34" charset="0"/>
              </a:rPr>
              <a:t>Семейные</a:t>
            </a:r>
            <a:br>
              <a:rPr lang="ru-RU" altLang="ru-RU" sz="6000" dirty="0" smtClean="0">
                <a:latin typeface="Segoe Script" pitchFamily="34" charset="0"/>
              </a:rPr>
            </a:br>
            <a:r>
              <a:rPr lang="ru-RU" altLang="ru-RU" sz="6000" dirty="0" smtClean="0">
                <a:latin typeface="Segoe Script" pitchFamily="34" charset="0"/>
              </a:rPr>
              <a:t>традиции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67544" y="476672"/>
            <a:ext cx="8229600" cy="1143000"/>
          </a:xfrm>
        </p:spPr>
        <p:txBody>
          <a:bodyPr/>
          <a:lstStyle/>
          <a:p>
            <a:r>
              <a:rPr lang="ru-RU" altLang="ru-RU" dirty="0" smtClean="0"/>
              <a:t>Передача семейных реликвий подрастающему поколению</a:t>
            </a:r>
            <a:endParaRPr lang="ru-RU" dirty="0"/>
          </a:p>
        </p:txBody>
      </p:sp>
      <p:grpSp>
        <p:nvGrpSpPr>
          <p:cNvPr id="7" name="Group 4"/>
          <p:cNvGrpSpPr>
            <a:grpSpLocks noGrp="1"/>
          </p:cNvGrpSpPr>
          <p:nvPr>
            <p:ph idx="1"/>
          </p:nvPr>
        </p:nvGrpSpPr>
        <p:grpSpPr bwMode="auto">
          <a:xfrm>
            <a:off x="467544" y="1916832"/>
            <a:ext cx="8229600" cy="4525963"/>
            <a:chOff x="385" y="1525"/>
            <a:chExt cx="2533" cy="1668"/>
          </a:xfrm>
        </p:grpSpPr>
        <p:pic>
          <p:nvPicPr>
            <p:cNvPr id="8" name="Picture 5"/>
            <p:cNvPicPr>
              <a:picLocks noChangeAspect="1" noChangeArrowheads="1"/>
            </p:cNvPicPr>
            <p:nvPr/>
          </p:nvPicPr>
          <p:blipFill>
            <a:blip r:embed="rId2" cstate="print"/>
            <a:srcRect/>
            <a:stretch>
              <a:fillRect/>
            </a:stretch>
          </p:blipFill>
          <p:spPr bwMode="auto">
            <a:xfrm>
              <a:off x="385" y="1525"/>
              <a:ext cx="2533" cy="1668"/>
            </a:xfrm>
            <a:prstGeom prst="rect">
              <a:avLst/>
            </a:prstGeom>
            <a:ln>
              <a:noFill/>
            </a:ln>
            <a:effectLst>
              <a:softEdge rad="112500"/>
            </a:effectLst>
          </p:spPr>
        </p:pic>
        <p:sp>
          <p:nvSpPr>
            <p:cNvPr id="9" name="Text Box 6"/>
            <p:cNvSpPr txBox="1">
              <a:spLocks noChangeArrowheads="1"/>
            </p:cNvSpPr>
            <p:nvPr/>
          </p:nvSpPr>
          <p:spPr bwMode="auto">
            <a:xfrm>
              <a:off x="385" y="1525"/>
              <a:ext cx="2533" cy="1668"/>
            </a:xfrm>
            <a:prstGeom prst="rect">
              <a:avLst/>
            </a:prstGeom>
            <a:noFill/>
            <a:ln w="9525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ru-RU"/>
            </a:p>
          </p:txBody>
        </p:sp>
      </p:grp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539552" y="476672"/>
            <a:ext cx="7992888" cy="1440160"/>
          </a:xfrm>
        </p:spPr>
        <p:txBody>
          <a:bodyPr/>
          <a:lstStyle/>
          <a:p>
            <a:pPr>
              <a:buNone/>
            </a:pPr>
            <a:r>
              <a:rPr lang="ru-RU" altLang="ru-RU" dirty="0" smtClean="0"/>
              <a:t>Домашняя уборка, раскладывание игрушек по местам, домашние обязанности членов семьи. </a:t>
            </a:r>
          </a:p>
          <a:p>
            <a:endParaRPr lang="ru-RU" dirty="0"/>
          </a:p>
        </p:txBody>
      </p:sp>
      <p:pic>
        <p:nvPicPr>
          <p:cNvPr id="1026" name="Picture 2" descr="Ребенок и домашние обязанности | журнал РОДИТЕЛЬСКИЙ ПОЛДЕНЬ | Яндекс Дзен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339752" y="2348880"/>
            <a:ext cx="5871234" cy="4109865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67544" y="476672"/>
            <a:ext cx="8229600" cy="1143000"/>
          </a:xfrm>
        </p:spPr>
        <p:txBody>
          <a:bodyPr/>
          <a:lstStyle/>
          <a:p>
            <a:r>
              <a:rPr lang="ru-RU" altLang="ru-RU" dirty="0" smtClean="0"/>
              <a:t>Приём гостей, семейный обед.</a:t>
            </a:r>
            <a:endParaRPr lang="ru-RU" dirty="0"/>
          </a:p>
        </p:txBody>
      </p:sp>
      <p:sp>
        <p:nvSpPr>
          <p:cNvPr id="41990" name="AutoShape 6" descr="Воскресный семейный обед: традиции, которые нужно добавлять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pic>
        <p:nvPicPr>
          <p:cNvPr id="41991" name="Picture 7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763688" y="1772816"/>
            <a:ext cx="6206231" cy="4129965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39552" y="620688"/>
            <a:ext cx="8229600" cy="1143000"/>
          </a:xfrm>
        </p:spPr>
        <p:txBody>
          <a:bodyPr/>
          <a:lstStyle/>
          <a:p>
            <a:r>
              <a:rPr lang="ru-RU" altLang="ru-RU" sz="4000" dirty="0" smtClean="0"/>
              <a:t>Прогулки, поездки вместе с детьми, походы в кино, цирк, театр</a:t>
            </a:r>
            <a:endParaRPr lang="ru-RU" sz="4000" dirty="0"/>
          </a:p>
        </p:txBody>
      </p:sp>
      <p:pic>
        <p:nvPicPr>
          <p:cNvPr id="43010" name="Picture 2" descr="Презентация &amp;quot; Семейные традиции и семейные ценности&amp;quot;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 l="9100" t="22245" r="10515" b="13043"/>
          <a:stretch>
            <a:fillRect/>
          </a:stretch>
        </p:blipFill>
        <p:spPr bwMode="auto">
          <a:xfrm>
            <a:off x="899592" y="1988839"/>
            <a:ext cx="7455078" cy="4501179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6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1115616" y="260648"/>
            <a:ext cx="7489006" cy="1512168"/>
          </a:xfrm>
        </p:spPr>
        <p:txBody>
          <a:bodyPr/>
          <a:lstStyle/>
          <a:p>
            <a:pPr algn="ctr" eaLnBrk="1" hangingPunct="1">
              <a:buNone/>
            </a:pPr>
            <a:r>
              <a:rPr lang="ru-RU" altLang="ru-RU" sz="4000" b="1" dirty="0" smtClean="0"/>
              <a:t>Празднование знаменательных событий в жизни семьи. </a:t>
            </a:r>
          </a:p>
          <a:p>
            <a:pPr algn="ctr" eaLnBrk="1" hangingPunct="1">
              <a:buNone/>
            </a:pPr>
            <a:r>
              <a:rPr lang="ru-RU" altLang="ru-RU" sz="4000" b="1" dirty="0" smtClean="0"/>
              <a:t>Например, традиция празднования дня рождения в кругу семьи и друзей</a:t>
            </a:r>
          </a:p>
          <a:p>
            <a:pPr algn="ctr" eaLnBrk="1" hangingPunct="1">
              <a:buNone/>
            </a:pPr>
            <a:endParaRPr lang="ru-RU" altLang="ru-RU" sz="2400" b="1" dirty="0" smtClean="0"/>
          </a:p>
          <a:p>
            <a:pPr algn="ctr" eaLnBrk="1" hangingPunct="1">
              <a:buNone/>
            </a:pPr>
            <a:endParaRPr lang="ru-RU" altLang="ru-RU" sz="2400" b="1" dirty="0" smtClean="0"/>
          </a:p>
        </p:txBody>
      </p:sp>
      <p:pic>
        <p:nvPicPr>
          <p:cNvPr id="10242" name="Picture 2" descr="Как в древности отмечали день рождения и другие интересные факты об этом  празднике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499992" y="3789040"/>
            <a:ext cx="4139952" cy="2699969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0244" name="Picture 4" descr="101 идея, что подарить мужчине на день рождения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39552" y="4077072"/>
            <a:ext cx="3456384" cy="2304256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31" name="Picture 15" descr="Дидактические игры: играем всей семьей – &amp;quot;Детский сад №245&amp;quot;  общеразвивающего вида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987824" y="3068960"/>
            <a:ext cx="2808312" cy="2016375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22530" name="Rectangle 2"/>
          <p:cNvSpPr>
            <a:spLocks noGrp="1" noChangeArrowheads="1"/>
          </p:cNvSpPr>
          <p:nvPr>
            <p:ph type="body" idx="1"/>
          </p:nvPr>
        </p:nvSpPr>
        <p:spPr>
          <a:xfrm>
            <a:off x="3203848" y="476672"/>
            <a:ext cx="5256584" cy="504056"/>
          </a:xfrm>
        </p:spPr>
        <p:txBody>
          <a:bodyPr/>
          <a:lstStyle/>
          <a:p>
            <a:pPr algn="ctr" eaLnBrk="1" hangingPunct="1">
              <a:lnSpc>
                <a:spcPct val="90000"/>
              </a:lnSpc>
              <a:buNone/>
            </a:pPr>
            <a:r>
              <a:rPr lang="ru-RU" altLang="ru-RU" sz="2400" b="1" dirty="0" smtClean="0"/>
              <a:t>Совместные игры с детьми</a:t>
            </a:r>
          </a:p>
        </p:txBody>
      </p:sp>
      <p:sp>
        <p:nvSpPr>
          <p:cNvPr id="9220" name="AutoShape 4" descr="Игры для всей семьи, интересные семейные забавы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9223" name="AutoShape 7" descr="ИГРЫ ВСЕЙ СЕМЬЕЙ НА ПРИРОДЕ Посмотреть купить растущие парты трансформеры в  Санкт-Петербурге и Москве. Лучшие цены. Ребенок занимается на кухне за  обеденным столом?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pic>
        <p:nvPicPr>
          <p:cNvPr id="9224" name="Picture 8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11560" y="3861048"/>
            <a:ext cx="2448272" cy="2448272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9226" name="AutoShape 10" descr="ИГРЫ ВСЕЙ СЕМЬЕЙ НА ПРИРОДЕ Посмотреть купить растущие парты трансформеры в  Санкт-Петербурге и Москве. Лучшие цены. Ребенок занимается на кухне за  обеденным столом?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pic>
        <p:nvPicPr>
          <p:cNvPr id="9229" name="Picture 13" descr="Игры для всей семьи, интересные семейные забавы"/>
          <p:cNvPicPr>
            <a:picLocks noChangeAspect="1" noChangeArrowheads="1"/>
          </p:cNvPicPr>
          <p:nvPr/>
        </p:nvPicPr>
        <p:blipFill>
          <a:blip r:embed="rId4" cstate="print"/>
          <a:srcRect b="14780"/>
          <a:stretch>
            <a:fillRect/>
          </a:stretch>
        </p:blipFill>
        <p:spPr bwMode="auto">
          <a:xfrm>
            <a:off x="5652120" y="4797152"/>
            <a:ext cx="2664296" cy="1512168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9235" name="Picture 19" descr="Почему настольные игры становятся популярнее компьютерных — Российская  газета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5652120" y="1052736"/>
            <a:ext cx="2806909" cy="1872208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9218" name="Picture 2" descr="Отец и сын: совместные игры и увлечения :: Психология :: Для родителей ::  Все о детях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467544" y="1988840"/>
            <a:ext cx="2736304" cy="197622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9233" name="Picture 17" descr="Почему дети, с которыми играют родители — счастливее и успешнее.  Исследование компании LEGO® / НВ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467544" y="476672"/>
            <a:ext cx="2705219" cy="1800201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9221" name="Picture 5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5724128" y="2852936"/>
            <a:ext cx="2592288" cy="193214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9237" name="Picture 21" descr="Презентация на тему: &amp;quot;Играем вместе с детьми. Милые родители! Послушать не  хотите ли Занимательный рассказ О том, как много игр у нас? &amp;quot;. Скачать  бесплатно и без регистрации."/>
          <p:cNvPicPr>
            <a:picLocks noChangeAspect="1" noChangeArrowheads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3203848" y="1124744"/>
            <a:ext cx="2466975" cy="1847851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9239" name="Picture 23" descr="Городской проект для младших школьников «Дружим. Развиваемся. Играем» | НИОС"/>
          <p:cNvPicPr>
            <a:picLocks noChangeAspect="1" noChangeArrowheads="1"/>
          </p:cNvPicPr>
          <p:nvPr/>
        </p:nvPicPr>
        <p:blipFill>
          <a:blip r:embed="rId10" cstate="print"/>
          <a:srcRect l="4430" t="6651" r="8454" b="4670"/>
          <a:stretch>
            <a:fillRect/>
          </a:stretch>
        </p:blipFill>
        <p:spPr bwMode="auto">
          <a:xfrm>
            <a:off x="3059832" y="4941168"/>
            <a:ext cx="2592288" cy="1611026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4" name="Rectangle 5"/>
          <p:cNvSpPr>
            <a:spLocks noGrp="1" noChangeArrowheads="1"/>
          </p:cNvSpPr>
          <p:nvPr>
            <p:ph type="body" sz="half" idx="1"/>
          </p:nvPr>
        </p:nvSpPr>
        <p:spPr>
          <a:xfrm>
            <a:off x="611560" y="764704"/>
            <a:ext cx="4038600" cy="2736899"/>
          </a:xfrm>
        </p:spPr>
        <p:txBody>
          <a:bodyPr/>
          <a:lstStyle/>
          <a:p>
            <a:pPr eaLnBrk="1" hangingPunct="1">
              <a:buFontTx/>
              <a:buNone/>
            </a:pPr>
            <a:r>
              <a:rPr lang="ru-RU" altLang="ru-RU" sz="2400" dirty="0" smtClean="0"/>
              <a:t>    Воскресенье - вот везенье! </a:t>
            </a:r>
            <a:br>
              <a:rPr lang="ru-RU" altLang="ru-RU" sz="2400" dirty="0" smtClean="0"/>
            </a:br>
            <a:r>
              <a:rPr lang="ru-RU" altLang="ru-RU" sz="2400" dirty="0" smtClean="0"/>
              <a:t>Воскресенья так нужны! </a:t>
            </a:r>
            <a:br>
              <a:rPr lang="ru-RU" altLang="ru-RU" sz="2400" dirty="0" smtClean="0"/>
            </a:br>
            <a:r>
              <a:rPr lang="ru-RU" altLang="ru-RU" sz="2400" dirty="0" smtClean="0"/>
              <a:t>Потому что в воскресенье </a:t>
            </a:r>
            <a:br>
              <a:rPr lang="ru-RU" altLang="ru-RU" sz="2400" dirty="0" smtClean="0"/>
            </a:br>
            <a:r>
              <a:rPr lang="ru-RU" altLang="ru-RU" sz="2400" dirty="0" smtClean="0"/>
              <a:t>Мама делает блины. </a:t>
            </a:r>
            <a:br>
              <a:rPr lang="ru-RU" altLang="ru-RU" sz="2400" dirty="0" smtClean="0"/>
            </a:br>
            <a:r>
              <a:rPr lang="ru-RU" altLang="ru-RU" sz="2400" dirty="0" smtClean="0"/>
              <a:t>Папа к чаю чашки моет. </a:t>
            </a:r>
            <a:br>
              <a:rPr lang="ru-RU" altLang="ru-RU" sz="2400" dirty="0" smtClean="0"/>
            </a:br>
            <a:r>
              <a:rPr lang="ru-RU" altLang="ru-RU" sz="2400" dirty="0" smtClean="0"/>
              <a:t>Вытираем их вдвоем, </a:t>
            </a:r>
            <a:br>
              <a:rPr lang="ru-RU" altLang="ru-RU" sz="2400" dirty="0" smtClean="0"/>
            </a:br>
            <a:endParaRPr lang="ru-RU" altLang="ru-RU" sz="2400" dirty="0" smtClean="0"/>
          </a:p>
        </p:txBody>
      </p:sp>
      <p:sp>
        <p:nvSpPr>
          <p:cNvPr id="23555" name="Rectangle 6"/>
          <p:cNvSpPr>
            <a:spLocks noGrp="1" noChangeArrowheads="1"/>
          </p:cNvSpPr>
          <p:nvPr>
            <p:ph type="body" sz="half" idx="2"/>
          </p:nvPr>
        </p:nvSpPr>
        <p:spPr>
          <a:xfrm>
            <a:off x="3131840" y="3573016"/>
            <a:ext cx="4176464" cy="2941190"/>
          </a:xfrm>
        </p:spPr>
        <p:txBody>
          <a:bodyPr/>
          <a:lstStyle/>
          <a:p>
            <a:pPr eaLnBrk="1" hangingPunct="1">
              <a:buFontTx/>
              <a:buNone/>
            </a:pPr>
            <a:r>
              <a:rPr lang="ru-RU" altLang="ru-RU" sz="2400" dirty="0" smtClean="0"/>
              <a:t>    А потом мы всей семьёю </a:t>
            </a:r>
            <a:br>
              <a:rPr lang="ru-RU" altLang="ru-RU" sz="2400" dirty="0" smtClean="0"/>
            </a:br>
            <a:r>
              <a:rPr lang="ru-RU" altLang="ru-RU" sz="2400" dirty="0" smtClean="0"/>
              <a:t>Чай с блинами долго пьем. </a:t>
            </a:r>
            <a:br>
              <a:rPr lang="ru-RU" altLang="ru-RU" sz="2400" dirty="0" smtClean="0"/>
            </a:br>
            <a:r>
              <a:rPr lang="ru-RU" altLang="ru-RU" sz="2400" dirty="0" smtClean="0"/>
              <a:t>А в окошко льется песня, </a:t>
            </a:r>
            <a:br>
              <a:rPr lang="ru-RU" altLang="ru-RU" sz="2400" dirty="0" smtClean="0"/>
            </a:br>
            <a:r>
              <a:rPr lang="ru-RU" altLang="ru-RU" sz="2400" dirty="0" smtClean="0"/>
              <a:t>Я и сам запеть готов, </a:t>
            </a:r>
            <a:br>
              <a:rPr lang="ru-RU" altLang="ru-RU" sz="2400" dirty="0" smtClean="0"/>
            </a:br>
            <a:r>
              <a:rPr lang="ru-RU" altLang="ru-RU" sz="2400" dirty="0" smtClean="0"/>
              <a:t>Хорошо, когда мы вместе, </a:t>
            </a:r>
            <a:br>
              <a:rPr lang="ru-RU" altLang="ru-RU" sz="2400" dirty="0" smtClean="0"/>
            </a:br>
            <a:r>
              <a:rPr lang="ru-RU" altLang="ru-RU" sz="2400" dirty="0" smtClean="0"/>
              <a:t>Даже если нет блинов. </a:t>
            </a:r>
          </a:p>
          <a:p>
            <a:pPr eaLnBrk="1" hangingPunct="1"/>
            <a:endParaRPr lang="ru-RU" altLang="ru-RU" sz="2400" dirty="0" smtClean="0"/>
          </a:p>
        </p:txBody>
      </p:sp>
      <p:pic>
        <p:nvPicPr>
          <p:cNvPr id="8194" name="Picture 2" descr="Счастливая семья дом картинки, стоковые фото Счастливая семья дом |  Depositphotos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148064" y="404664"/>
            <a:ext cx="3200356" cy="3024336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 descr="Большая семья: трудности и радости | Very Life Victory"/>
          <p:cNvPicPr>
            <a:picLocks noChangeAspect="1" noChangeArrowheads="1"/>
          </p:cNvPicPr>
          <p:nvPr/>
        </p:nvPicPr>
        <p:blipFill>
          <a:blip r:embed="rId2" cstate="print">
            <a:lum bright="52000"/>
          </a:blip>
          <a:srcRect/>
          <a:stretch>
            <a:fillRect/>
          </a:stretch>
        </p:blipFill>
        <p:spPr bwMode="auto">
          <a:xfrm>
            <a:off x="0" y="2526632"/>
            <a:ext cx="9144000" cy="4331368"/>
          </a:xfrm>
          <a:prstGeom prst="rect">
            <a:avLst/>
          </a:prstGeom>
          <a:noFill/>
        </p:spPr>
      </p:pic>
      <p:sp>
        <p:nvSpPr>
          <p:cNvPr id="24578" name="Rectang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ru-RU" altLang="ru-RU" smtClean="0"/>
              <a:t>Семейные заповеди</a:t>
            </a:r>
          </a:p>
        </p:txBody>
      </p:sp>
      <p:sp>
        <p:nvSpPr>
          <p:cNvPr id="24579" name="Rectangle 3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r>
              <a:rPr lang="ru-RU" altLang="ru-RU" i="1" smtClean="0"/>
              <a:t>Уважайте мнение всех членов семьи.</a:t>
            </a:r>
          </a:p>
          <a:p>
            <a:pPr eaLnBrk="1" hangingPunct="1"/>
            <a:r>
              <a:rPr lang="ru-RU" altLang="ru-RU" i="1" smtClean="0"/>
              <a:t>Старайтесь понять каждого и если надо простить.</a:t>
            </a:r>
          </a:p>
          <a:p>
            <a:pPr eaLnBrk="1" hangingPunct="1"/>
            <a:r>
              <a:rPr lang="ru-RU" altLang="ru-RU" i="1" smtClean="0"/>
              <a:t>Уважайте родственников.</a:t>
            </a:r>
          </a:p>
          <a:p>
            <a:pPr eaLnBrk="1" hangingPunct="1"/>
            <a:r>
              <a:rPr lang="ru-RU" altLang="ru-RU" i="1" smtClean="0"/>
              <a:t>Почитайте родителей.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7" name="Rectangle 3"/>
          <p:cNvSpPr>
            <a:spLocks noGrp="1"/>
          </p:cNvSpPr>
          <p:nvPr>
            <p:ph type="body" idx="1"/>
          </p:nvPr>
        </p:nvSpPr>
        <p:spPr>
          <a:xfrm>
            <a:off x="1043608" y="548681"/>
            <a:ext cx="7499176" cy="792087"/>
          </a:xfrm>
        </p:spPr>
        <p:txBody>
          <a:bodyPr/>
          <a:lstStyle/>
          <a:p>
            <a:pPr algn="ctr" eaLnBrk="1" hangingPunct="1">
              <a:buNone/>
            </a:pPr>
            <a:r>
              <a:rPr lang="ru-RU" altLang="ru-RU" b="1" dirty="0" smtClean="0"/>
              <a:t>ПРОДОЛЖИ ФРАЗУ:</a:t>
            </a:r>
          </a:p>
          <a:p>
            <a:pPr algn="ctr" eaLnBrk="1" hangingPunct="1">
              <a:buNone/>
            </a:pPr>
            <a:endParaRPr lang="ru-RU" altLang="ru-RU" b="1" dirty="0" smtClean="0"/>
          </a:p>
          <a:p>
            <a:pPr marL="358775" eaLnBrk="1" hangingPunct="1"/>
            <a:r>
              <a:rPr lang="ru-RU" altLang="ru-RU" dirty="0" smtClean="0"/>
              <a:t>Мама и папа для меня самые…</a:t>
            </a:r>
          </a:p>
          <a:p>
            <a:pPr marL="358775" eaLnBrk="1" hangingPunct="1"/>
            <a:endParaRPr lang="ru-RU" altLang="ru-RU" dirty="0" smtClean="0"/>
          </a:p>
          <a:p>
            <a:pPr marL="358775" eaLnBrk="1" hangingPunct="1"/>
            <a:r>
              <a:rPr lang="ru-RU" altLang="ru-RU" dirty="0" smtClean="0"/>
              <a:t>Я доверяю свои тайны…</a:t>
            </a:r>
          </a:p>
          <a:p>
            <a:pPr marL="358775" eaLnBrk="1" hangingPunct="1"/>
            <a:endParaRPr lang="ru-RU" altLang="ru-RU" dirty="0" smtClean="0"/>
          </a:p>
          <a:p>
            <a:pPr marL="358775" eaLnBrk="1" hangingPunct="1"/>
            <a:r>
              <a:rPr lang="ru-RU" altLang="ru-RU" dirty="0" smtClean="0"/>
              <a:t>Я люблю  бабушку за то….</a:t>
            </a:r>
          </a:p>
          <a:p>
            <a:pPr marL="358775" eaLnBrk="1" hangingPunct="1"/>
            <a:endParaRPr lang="ru-RU" altLang="ru-RU" dirty="0" smtClean="0"/>
          </a:p>
          <a:p>
            <a:pPr marL="358775" eaLnBrk="1" hangingPunct="1"/>
            <a:r>
              <a:rPr lang="ru-RU" altLang="ru-RU" dirty="0" smtClean="0"/>
              <a:t>Свою семью я считаю…</a:t>
            </a:r>
          </a:p>
          <a:p>
            <a:pPr eaLnBrk="1" hangingPunct="1">
              <a:buFont typeface="Arial" charset="0"/>
              <a:buNone/>
            </a:pPr>
            <a:endParaRPr lang="ru-RU" altLang="ru-RU" dirty="0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2" name="Rectangle 2"/>
          <p:cNvSpPr>
            <a:spLocks noGrp="1" noChangeArrowheads="1"/>
          </p:cNvSpPr>
          <p:nvPr>
            <p:ph type="body" idx="1"/>
          </p:nvPr>
        </p:nvSpPr>
        <p:spPr>
          <a:xfrm>
            <a:off x="683568" y="908720"/>
            <a:ext cx="7345436" cy="5102448"/>
          </a:xfrm>
        </p:spPr>
        <p:txBody>
          <a:bodyPr/>
          <a:lstStyle/>
          <a:p>
            <a:pPr eaLnBrk="1" hangingPunct="1">
              <a:buFontTx/>
              <a:buNone/>
            </a:pPr>
            <a:r>
              <a:rPr lang="ru-RU" altLang="ru-RU" sz="3600" dirty="0" smtClean="0"/>
              <a:t>   </a:t>
            </a:r>
            <a:r>
              <a:rPr lang="ru-RU" altLang="ru-RU" dirty="0" smtClean="0"/>
              <a:t>Семья – это труд, друг о друге забота, </a:t>
            </a:r>
            <a:endParaRPr lang="ru-RU" altLang="ru-RU" dirty="0" smtClean="0"/>
          </a:p>
          <a:p>
            <a:pPr eaLnBrk="1" hangingPunct="1">
              <a:buFontTx/>
              <a:buNone/>
            </a:pPr>
            <a:r>
              <a:rPr lang="ru-RU" altLang="ru-RU" dirty="0" smtClean="0"/>
              <a:t/>
            </a:r>
            <a:br>
              <a:rPr lang="ru-RU" altLang="ru-RU" dirty="0" smtClean="0"/>
            </a:br>
            <a:r>
              <a:rPr lang="ru-RU" altLang="ru-RU" dirty="0" smtClean="0"/>
              <a:t>Семья – это много домашней работы</a:t>
            </a:r>
            <a:r>
              <a:rPr lang="ru-RU" altLang="ru-RU" dirty="0" smtClean="0"/>
              <a:t>.</a:t>
            </a:r>
          </a:p>
          <a:p>
            <a:pPr eaLnBrk="1" hangingPunct="1">
              <a:buFontTx/>
              <a:buNone/>
            </a:pPr>
            <a:r>
              <a:rPr lang="ru-RU" altLang="ru-RU" dirty="0" smtClean="0"/>
              <a:t> </a:t>
            </a:r>
            <a:r>
              <a:rPr lang="ru-RU" altLang="ru-RU" dirty="0" smtClean="0"/>
              <a:t/>
            </a:r>
            <a:br>
              <a:rPr lang="ru-RU" altLang="ru-RU" dirty="0" smtClean="0"/>
            </a:br>
            <a:r>
              <a:rPr lang="ru-RU" altLang="ru-RU" dirty="0" smtClean="0"/>
              <a:t>Семья – это важно! </a:t>
            </a:r>
            <a:endParaRPr lang="ru-RU" altLang="ru-RU" dirty="0" smtClean="0"/>
          </a:p>
          <a:p>
            <a:pPr eaLnBrk="1" hangingPunct="1">
              <a:buFontTx/>
              <a:buNone/>
            </a:pPr>
            <a:r>
              <a:rPr lang="ru-RU" altLang="ru-RU" dirty="0" smtClean="0"/>
              <a:t/>
            </a:r>
            <a:br>
              <a:rPr lang="ru-RU" altLang="ru-RU" dirty="0" smtClean="0"/>
            </a:br>
            <a:r>
              <a:rPr lang="ru-RU" altLang="ru-RU" dirty="0" smtClean="0"/>
              <a:t>Семья – это сложно! </a:t>
            </a:r>
            <a:br>
              <a:rPr lang="ru-RU" altLang="ru-RU" dirty="0" smtClean="0"/>
            </a:br>
            <a:endParaRPr lang="ru-RU" altLang="ru-RU" sz="3600" dirty="0" smtClean="0"/>
          </a:p>
        </p:txBody>
      </p:sp>
      <p:pic>
        <p:nvPicPr>
          <p:cNvPr id="4" name="Picture 7" descr="Картинка 104 из 64000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860032" y="3573016"/>
            <a:ext cx="3997325" cy="2998787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Праздник детский 2">
  <a:themeElements>
    <a:clrScheme name="Другая 49">
      <a:dk1>
        <a:srgbClr val="8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Праздник детский 2</Template>
  <TotalTime>349</TotalTime>
  <Words>485</Words>
  <PresentationFormat>Экран (4:3)</PresentationFormat>
  <Paragraphs>88</Paragraphs>
  <Slides>25</Slides>
  <Notes>1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25</vt:i4>
      </vt:variant>
    </vt:vector>
  </HeadingPairs>
  <TitlesOfParts>
    <vt:vector size="26" baseType="lpstr">
      <vt:lpstr>Праздник детский 2</vt:lpstr>
      <vt:lpstr>Что такое семья?</vt:lpstr>
      <vt:lpstr>Слайд 2</vt:lpstr>
      <vt:lpstr>Слайд 3</vt:lpstr>
      <vt:lpstr>Слайд 4</vt:lpstr>
      <vt:lpstr>Для чего нужна семья?</vt:lpstr>
      <vt:lpstr>Слайд 6</vt:lpstr>
      <vt:lpstr>Ценности</vt:lpstr>
      <vt:lpstr>Семейные ценности</vt:lpstr>
      <vt:lpstr>Слайд 9</vt:lpstr>
      <vt:lpstr>Слайд 10</vt:lpstr>
      <vt:lpstr>Слайд 11</vt:lpstr>
      <vt:lpstr>Слайд 12</vt:lpstr>
      <vt:lpstr>  Как появилась дружная семья? </vt:lpstr>
      <vt:lpstr>Слайд 14</vt:lpstr>
      <vt:lpstr>Слайд 15</vt:lpstr>
      <vt:lpstr>Передача семейных реликвий подрастающему поколению</vt:lpstr>
      <vt:lpstr>Слайд 17</vt:lpstr>
      <vt:lpstr>Приём гостей, семейный обед.</vt:lpstr>
      <vt:lpstr>Прогулки, поездки вместе с детьми, походы в кино, цирк, театр</vt:lpstr>
      <vt:lpstr>Слайд 20</vt:lpstr>
      <vt:lpstr>Слайд 21</vt:lpstr>
      <vt:lpstr>Слайд 22</vt:lpstr>
      <vt:lpstr>Семейные заповеди</vt:lpstr>
      <vt:lpstr>Слайд 24</vt:lpstr>
      <vt:lpstr>Слайд 25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terms:created xsi:type="dcterms:W3CDTF">2010-12-01T13:33:12Z</dcterms:created>
  <dcterms:modified xsi:type="dcterms:W3CDTF">2021-12-11T18:36:02Z</dcterms:modified>
</cp:coreProperties>
</file>