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72" r:id="rId4"/>
    <p:sldId id="258" r:id="rId5"/>
    <p:sldId id="261" r:id="rId6"/>
    <p:sldId id="264" r:id="rId7"/>
    <p:sldId id="270" r:id="rId8"/>
    <p:sldId id="27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6215E4C-7E78-491D-8C28-0816C080B5F7}" type="datetimeFigureOut">
              <a:rPr lang="ru-RU" smtClean="0"/>
              <a:t>17.03.2026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F7F12A8-740C-4E43-BAC2-48A8BA400E7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268760"/>
            <a:ext cx="5723468" cy="1638072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ru-RU" sz="4000" dirty="0">
                <a:solidFill>
                  <a:schemeClr val="accent4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КУЛЬТУРА </a:t>
            </a:r>
            <a:r>
              <a:rPr lang="ru-RU" sz="4000">
                <a:solidFill>
                  <a:schemeClr val="accent4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ЗДОРОВЬЯ </a:t>
            </a:r>
            <a:r>
              <a:rPr lang="ru-RU" sz="4000" smtClean="0">
                <a:solidFill>
                  <a:schemeClr val="accent4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ОБУЧАЮЩИХСЯ </a:t>
            </a:r>
            <a:r>
              <a:rPr lang="ru-RU" sz="2400" dirty="0">
                <a:solidFill>
                  <a:schemeClr val="accent4">
                    <a:lumMod val="75000"/>
                  </a:schemeClr>
                </a:solidFill>
                <a:latin typeface="Arial"/>
                <a:ea typeface="+mn-ea"/>
                <a:cs typeface="+mn-cs"/>
              </a:rPr>
              <a:t/>
            </a:r>
            <a:br>
              <a:rPr lang="ru-RU" sz="2400" dirty="0">
                <a:solidFill>
                  <a:schemeClr val="accent4">
                    <a:lumMod val="75000"/>
                  </a:schemeClr>
                </a:solidFill>
                <a:latin typeface="Arial"/>
                <a:ea typeface="+mn-ea"/>
                <a:cs typeface="+mn-cs"/>
              </a:rPr>
            </a:b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092" y="2485585"/>
            <a:ext cx="2738314" cy="278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60447" y="4544904"/>
            <a:ext cx="52119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 smtClean="0">
                <a:solidFill>
                  <a:srgbClr val="00B050"/>
                </a:solidFill>
              </a:rPr>
              <a:t>Выполнил: Малафеева Н.В. </a:t>
            </a:r>
          </a:p>
          <a:p>
            <a:pPr algn="r"/>
            <a:r>
              <a:rPr lang="ru-RU" sz="1600" dirty="0">
                <a:solidFill>
                  <a:srgbClr val="00B050"/>
                </a:solidFill>
              </a:rPr>
              <a:t>у</a:t>
            </a:r>
            <a:r>
              <a:rPr lang="ru-RU" sz="1600" dirty="0" smtClean="0">
                <a:solidFill>
                  <a:srgbClr val="00B050"/>
                </a:solidFill>
              </a:rPr>
              <a:t>читель ОБЗР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41962" y="5418175"/>
            <a:ext cx="44279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B050"/>
                </a:solidFill>
              </a:rPr>
              <a:t> </a:t>
            </a:r>
            <a:endParaRPr lang="ru-RU" sz="1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7382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52318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ea typeface="Calibri"/>
                <a:cs typeface="Times New Roman"/>
              </a:rPr>
              <a:t>«ЗДОРОВЬЕ-всему 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  <a:ea typeface="Calibri"/>
                <a:cs typeface="Times New Roman"/>
              </a:rPr>
              <a:t>голова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  <a:ea typeface="Calibri"/>
                <a:cs typeface="Times New Roman"/>
              </a:rPr>
              <a:t>!»</a:t>
            </a:r>
            <a:endParaRPr lang="ru-RU" sz="20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95022" y="1338506"/>
            <a:ext cx="7221393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ru-RU" sz="2000" b="1" i="1" dirty="0" smtClean="0"/>
              <a:t>Здоровье – это </a:t>
            </a:r>
            <a:endParaRPr lang="ru-RU" sz="2000" b="1" i="1" dirty="0"/>
          </a:p>
          <a:p>
            <a:pPr marL="285750" indent="-285750" fontAlgn="t"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solidFill>
                  <a:srgbClr val="FF0000"/>
                </a:solidFill>
              </a:rPr>
              <a:t>состояние </a:t>
            </a:r>
            <a:r>
              <a:rPr lang="ru-RU" sz="1400" dirty="0">
                <a:solidFill>
                  <a:srgbClr val="FF0000"/>
                </a:solidFill>
              </a:rPr>
              <a:t>полного физического, психического и социального благополучия, </a:t>
            </a:r>
            <a:r>
              <a:rPr lang="ru-RU" sz="1400" dirty="0" smtClean="0">
                <a:solidFill>
                  <a:srgbClr val="FF0000"/>
                </a:solidFill>
              </a:rPr>
              <a:t>отсутствие </a:t>
            </a:r>
            <a:r>
              <a:rPr lang="ru-RU" sz="1400" dirty="0">
                <a:solidFill>
                  <a:srgbClr val="FF0000"/>
                </a:solidFill>
              </a:rPr>
              <a:t>болезней или физических дефектов; </a:t>
            </a:r>
            <a:endParaRPr lang="ru-RU" sz="1400" dirty="0" smtClean="0">
              <a:solidFill>
                <a:srgbClr val="FF0000"/>
              </a:solidFill>
            </a:endParaRPr>
          </a:p>
          <a:p>
            <a:pPr marL="285750" indent="-285750" fontAlgn="t"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solidFill>
                  <a:srgbClr val="7030A0"/>
                </a:solidFill>
              </a:rPr>
              <a:t>совокупность </a:t>
            </a:r>
            <a:r>
              <a:rPr lang="ru-RU" sz="1400" dirty="0">
                <a:solidFill>
                  <a:srgbClr val="7030A0"/>
                </a:solidFill>
              </a:rPr>
              <a:t>физических и духовных способностей, которыми располагает организм, живая личность человека (жизнеспособность); </a:t>
            </a:r>
            <a:endParaRPr lang="ru-RU" sz="1400" dirty="0" smtClean="0">
              <a:solidFill>
                <a:srgbClr val="7030A0"/>
              </a:solidFill>
            </a:endParaRPr>
          </a:p>
          <a:p>
            <a:pPr marL="285750" indent="-285750" fontAlgn="t"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состояние </a:t>
            </a:r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психической деятельности, которое способствует гармоническому взаимодействию обстоятельств действительности и отношением индивидуума к ним, иначе говоря, способность личности контролировать свое поведение, планировать и осуществлять свой жизненный 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путь</a:t>
            </a:r>
          </a:p>
          <a:p>
            <a:pPr fontAlgn="t">
              <a:lnSpc>
                <a:spcPct val="150000"/>
              </a:lnSpc>
            </a:pPr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     </a:t>
            </a:r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в микро– и макросоциальной среде</a:t>
            </a:r>
          </a:p>
        </p:txBody>
      </p:sp>
      <p:pic>
        <p:nvPicPr>
          <p:cNvPr id="9" name="Рисунок 8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822" y="3933056"/>
            <a:ext cx="2568594" cy="2262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3145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4"/>
          <p:cNvSpPr>
            <a:spLocks noGrp="1"/>
          </p:cNvSpPr>
          <p:nvPr>
            <p:ph sz="quarter" idx="13"/>
          </p:nvPr>
        </p:nvSpPr>
        <p:spPr>
          <a:xfrm>
            <a:off x="971600" y="764704"/>
            <a:ext cx="7344816" cy="5544616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accent4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Забота о здоровье </a:t>
            </a:r>
            <a:r>
              <a:rPr lang="ru-RU" sz="2000" dirty="0">
                <a:latin typeface="Calibri"/>
                <a:ea typeface="Calibri"/>
                <a:cs typeface="Times New Roman"/>
              </a:rPr>
              <a:t>– одна из  важнейших задач каждого человека . Среди всех земных благ здоровье – ценный дар, данный человеку природой, заменить который нельзя ничем.</a:t>
            </a:r>
            <a:endParaRPr lang="ru-RU" sz="1050" dirty="0">
              <a:latin typeface="Calibri"/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000" u="sng" dirty="0" smtClean="0">
                <a:latin typeface="Calibri"/>
                <a:ea typeface="Calibri"/>
                <a:cs typeface="Times New Roman"/>
              </a:rPr>
              <a:t>«Здоровье-всему голова»- </a:t>
            </a:r>
            <a:r>
              <a:rPr lang="ru-RU" sz="2000" dirty="0">
                <a:latin typeface="Calibri"/>
                <a:ea typeface="Calibri"/>
                <a:cs typeface="Times New Roman"/>
              </a:rPr>
              <a:t>гласит народная мудрость</a:t>
            </a:r>
            <a:r>
              <a:rPr lang="ru-RU" sz="2000" dirty="0" smtClean="0">
                <a:latin typeface="Calibri"/>
                <a:ea typeface="Calibri"/>
                <a:cs typeface="Times New Roman"/>
              </a:rPr>
              <a:t>.</a:t>
            </a:r>
          </a:p>
          <a:p>
            <a:pPr marL="0" indent="0" fontAlgn="t">
              <a:lnSpc>
                <a:spcPct val="150000"/>
              </a:lnSpc>
              <a:buNone/>
            </a:pPr>
            <a:r>
              <a:rPr lang="ru-RU" sz="1400" b="1" dirty="0" smtClean="0"/>
              <a:t>                          </a:t>
            </a:r>
            <a:r>
              <a:rPr lang="ru-RU" sz="1400" b="1" dirty="0" smtClean="0">
                <a:solidFill>
                  <a:schemeClr val="accent4">
                    <a:lumMod val="75000"/>
                  </a:schemeClr>
                </a:solidFill>
              </a:rPr>
              <a:t>Здоровье </a:t>
            </a:r>
            <a:r>
              <a:rPr lang="ru-RU" sz="1400" b="1" dirty="0">
                <a:solidFill>
                  <a:schemeClr val="accent4">
                    <a:lumMod val="75000"/>
                  </a:schemeClr>
                </a:solidFill>
              </a:rPr>
              <a:t>ребенка считается в норме, если он:</a:t>
            </a:r>
          </a:p>
          <a:p>
            <a:pPr fontAlgn="t">
              <a:lnSpc>
                <a:spcPct val="150000"/>
              </a:lnSpc>
            </a:pPr>
            <a:r>
              <a:rPr lang="ru-RU" sz="1400" dirty="0"/>
              <a:t>В физическом плане – умеет преодолевать усталость, здоровье позволяет действовать в оптимальном режиме; </a:t>
            </a:r>
            <a:endParaRPr lang="ru-RU" sz="1400" dirty="0" smtClean="0"/>
          </a:p>
          <a:p>
            <a:pPr fontAlgn="t">
              <a:lnSpc>
                <a:spcPct val="150000"/>
              </a:lnSpc>
            </a:pPr>
            <a:r>
              <a:rPr lang="ru-RU" sz="1400" dirty="0" smtClean="0"/>
              <a:t>В </a:t>
            </a:r>
            <a:r>
              <a:rPr lang="ru-RU" sz="1400" dirty="0"/>
              <a:t>интеллектуальном плане – проявляет хорошие умственные способности, любознательность, воображение, </a:t>
            </a:r>
            <a:r>
              <a:rPr lang="ru-RU" sz="1400" dirty="0" err="1" smtClean="0"/>
              <a:t>самообучаемость</a:t>
            </a:r>
            <a:r>
              <a:rPr lang="ru-RU" sz="1400" dirty="0" smtClean="0"/>
              <a:t>; </a:t>
            </a:r>
          </a:p>
          <a:p>
            <a:pPr fontAlgn="t">
              <a:lnSpc>
                <a:spcPct val="150000"/>
              </a:lnSpc>
            </a:pPr>
            <a:r>
              <a:rPr lang="ru-RU" sz="1400" dirty="0" smtClean="0"/>
              <a:t>В </a:t>
            </a:r>
            <a:r>
              <a:rPr lang="ru-RU" sz="1400" dirty="0"/>
              <a:t>нравственном плане – честен, самокритичен, </a:t>
            </a:r>
            <a:r>
              <a:rPr lang="ru-RU" sz="1400" dirty="0" smtClean="0"/>
              <a:t>апатичен; </a:t>
            </a:r>
          </a:p>
          <a:p>
            <a:pPr fontAlgn="t">
              <a:lnSpc>
                <a:spcPct val="150000"/>
              </a:lnSpc>
            </a:pPr>
            <a:r>
              <a:rPr lang="ru-RU" sz="1400" dirty="0" smtClean="0"/>
              <a:t>В </a:t>
            </a:r>
            <a:r>
              <a:rPr lang="ru-RU" sz="1400" dirty="0"/>
              <a:t>социальном плане – коммуникабелен, понимает юмор, сам умеет шутить; </a:t>
            </a:r>
            <a:endParaRPr lang="ru-RU" sz="1400" dirty="0" smtClean="0"/>
          </a:p>
          <a:p>
            <a:pPr fontAlgn="t">
              <a:lnSpc>
                <a:spcPct val="150000"/>
              </a:lnSpc>
            </a:pPr>
            <a:r>
              <a:rPr lang="ru-RU" sz="1400" dirty="0" smtClean="0"/>
              <a:t>В эмоциональном </a:t>
            </a:r>
            <a:r>
              <a:rPr lang="ru-RU" sz="1400" dirty="0"/>
              <a:t>плане – уравновешен, способен </a:t>
            </a:r>
            <a:r>
              <a:rPr lang="ru-RU" sz="1400" dirty="0" smtClean="0"/>
              <a:t>удивляться </a:t>
            </a:r>
            <a:r>
              <a:rPr lang="ru-RU" sz="1400" dirty="0"/>
              <a:t>и восхищаться.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05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7" name="AutoShape 2" descr="Понятие здоровья и ЗОЖ Здоровье – это важнейшая  потребность человека, определяющая способность его к труду и обеспечивающая гармоническое развитие личности. Оно является важнейшей предпосылкой к счастью человека. 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128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595194"/>
          </a:xfrm>
        </p:spPr>
        <p:txBody>
          <a:bodyPr>
            <a:normAutofit/>
          </a:bodyPr>
          <a:lstStyle/>
          <a:p>
            <a:r>
              <a:rPr lang="ru-RU" altLang="ru-RU" sz="16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 формирования культуры здорового и безопасного образа жизни обучающихся</a:t>
            </a:r>
            <a:endParaRPr lang="ru-RU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6316" y="1484784"/>
            <a:ext cx="7130100" cy="360273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  <a:defRPr/>
            </a:pPr>
            <a:r>
              <a:rPr lang="ru-RU" altLang="ru-RU" sz="1600" dirty="0" smtClean="0">
                <a:cs typeface="Arial" panose="020B0604020202020204" pitchFamily="34" charset="0"/>
              </a:rPr>
              <a:t>- расширить </a:t>
            </a:r>
            <a:r>
              <a:rPr lang="ru-RU" altLang="ru-RU" sz="1600" dirty="0">
                <a:cs typeface="Arial" panose="020B0604020202020204" pitchFamily="34" charset="0"/>
              </a:rPr>
              <a:t>представление о позитивных и негативных факторах, влияющих на здоровье;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ru-RU" altLang="ru-RU" sz="1600" dirty="0" smtClean="0">
                <a:cs typeface="Arial" panose="020B0604020202020204" pitchFamily="34" charset="0"/>
              </a:rPr>
              <a:t>- сформировать </a:t>
            </a:r>
            <a:r>
              <a:rPr lang="ru-RU" altLang="ru-RU" sz="1600" dirty="0">
                <a:cs typeface="Arial" panose="020B0604020202020204" pitchFamily="34" charset="0"/>
              </a:rPr>
              <a:t>позитивное отношение к здоровому образу жизни, </a:t>
            </a:r>
            <a:endParaRPr lang="ru-RU" altLang="ru-RU" sz="1600" dirty="0" smtClean="0"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ru-RU" altLang="ru-RU" sz="1600" dirty="0" smtClean="0">
                <a:cs typeface="Arial" panose="020B0604020202020204" pitchFamily="34" charset="0"/>
              </a:rPr>
              <a:t>позволяющему </a:t>
            </a:r>
            <a:r>
              <a:rPr lang="ru-RU" altLang="ru-RU" sz="1600" dirty="0">
                <a:cs typeface="Arial" panose="020B0604020202020204" pitchFamily="34" charset="0"/>
              </a:rPr>
              <a:t>сохранять и укреплять здоровье, мотивацию к поиску информации, умений ее анализировать;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ru-RU" altLang="ru-RU" sz="1600" dirty="0" smtClean="0">
                <a:cs typeface="Arial" panose="020B0604020202020204" pitchFamily="34" charset="0"/>
              </a:rPr>
              <a:t>- добиваться </a:t>
            </a:r>
            <a:r>
              <a:rPr lang="ru-RU" altLang="ru-RU" sz="1600" dirty="0">
                <a:cs typeface="Arial" panose="020B0604020202020204" pitchFamily="34" charset="0"/>
              </a:rPr>
              <a:t>устойчивого соблюдения правил личной гигиены как </a:t>
            </a:r>
            <a:endParaRPr lang="ru-RU" altLang="ru-RU" sz="1600" dirty="0" smtClean="0"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ru-RU" altLang="ru-RU" sz="1600" dirty="0" smtClean="0">
                <a:cs typeface="Arial" panose="020B0604020202020204" pitchFamily="34" charset="0"/>
              </a:rPr>
              <a:t>основы </a:t>
            </a:r>
            <a:r>
              <a:rPr lang="ru-RU" altLang="ru-RU" sz="1600" dirty="0">
                <a:cs typeface="Arial" panose="020B0604020202020204" pitchFamily="34" charset="0"/>
              </a:rPr>
              <a:t>профилактики инфекционных, в т.ч. социально значимых заболеваний;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ru-RU" altLang="ru-RU" sz="1600" dirty="0">
                <a:cs typeface="Arial" panose="020B0604020202020204" pitchFamily="34" charset="0"/>
              </a:rPr>
              <a:t>- развивать и закреплять правильные пищевые привычки и пищевое поведение, придерживаться принципов здорового питания, уметь делать осознанный выбор полезных продуктов и блюд и уметь их готовить; </a:t>
            </a:r>
            <a:endParaRPr lang="ru-RU" sz="1600" dirty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0470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523186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accent4">
                    <a:lumMod val="75000"/>
                  </a:schemeClr>
                </a:solidFill>
              </a:rPr>
              <a:t>“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> </a:t>
            </a: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</a:rPr>
              <a:t>Здоровый образ жизни”</a:t>
            </a:r>
            <a:r>
              <a:rPr lang="ru-RU" sz="2000" dirty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2000" dirty="0">
                <a:solidFill>
                  <a:schemeClr val="accent4">
                    <a:lumMod val="75000"/>
                  </a:schemeClr>
                </a:solidFill>
              </a:rPr>
            </a:br>
            <a:endParaRPr lang="ru-RU" sz="20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89155" y="1340769"/>
            <a:ext cx="6761820" cy="3602736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ru-RU" sz="1700" dirty="0" smtClean="0">
                <a:solidFill>
                  <a:srgbClr val="FF0000"/>
                </a:solidFill>
              </a:rPr>
              <a:t>Равномерное </a:t>
            </a:r>
            <a:r>
              <a:rPr lang="ru-RU" sz="1700" dirty="0">
                <a:solidFill>
                  <a:srgbClr val="FF0000"/>
                </a:solidFill>
              </a:rPr>
              <a:t>чередование труда и отдыха в течение дня.</a:t>
            </a:r>
          </a:p>
          <a:p>
            <a:pPr lvl="0">
              <a:lnSpc>
                <a:spcPct val="150000"/>
              </a:lnSpc>
            </a:pPr>
            <a:r>
              <a:rPr lang="ru-RU" sz="1700" dirty="0" smtClean="0">
                <a:solidFill>
                  <a:srgbClr val="7030A0"/>
                </a:solidFill>
              </a:rPr>
              <a:t>Постоянная </a:t>
            </a:r>
            <a:r>
              <a:rPr lang="ru-RU" sz="1700" dirty="0">
                <a:solidFill>
                  <a:srgbClr val="7030A0"/>
                </a:solidFill>
              </a:rPr>
              <a:t>тренировка своей физической выносливости, устойчивости к холоду, к заболеваниям.</a:t>
            </a:r>
          </a:p>
          <a:p>
            <a:pPr lvl="0">
              <a:lnSpc>
                <a:spcPct val="150000"/>
              </a:lnSpc>
            </a:pPr>
            <a:r>
              <a:rPr lang="ru-RU" sz="1700" dirty="0" smtClean="0">
                <a:solidFill>
                  <a:schemeClr val="accent1">
                    <a:lumMod val="75000"/>
                  </a:schemeClr>
                </a:solidFill>
              </a:rPr>
              <a:t>Мероприятия</a:t>
            </a:r>
            <a:r>
              <a:rPr lang="ru-RU" sz="1700" dirty="0">
                <a:solidFill>
                  <a:schemeClr val="accent1">
                    <a:lumMod val="75000"/>
                  </a:schemeClr>
                </a:solidFill>
              </a:rPr>
              <a:t>, направленные на поддержание чистоты, здоровья.</a:t>
            </a:r>
          </a:p>
          <a:p>
            <a:pPr lvl="0">
              <a:lnSpc>
                <a:spcPct val="150000"/>
              </a:lnSpc>
            </a:pPr>
            <a:r>
              <a:rPr lang="ru-RU" sz="1700" dirty="0" smtClean="0">
                <a:solidFill>
                  <a:schemeClr val="accent4">
                    <a:lumMod val="50000"/>
                  </a:schemeClr>
                </a:solidFill>
              </a:rPr>
              <a:t>Порядок </a:t>
            </a:r>
            <a:r>
              <a:rPr lang="ru-RU" sz="1700" dirty="0">
                <a:solidFill>
                  <a:schemeClr val="accent4">
                    <a:lumMod val="50000"/>
                  </a:schemeClr>
                </a:solidFill>
              </a:rPr>
              <a:t>приема пищи, ее характер и количество.</a:t>
            </a:r>
          </a:p>
          <a:p>
            <a:pPr lvl="0">
              <a:lnSpc>
                <a:spcPct val="150000"/>
              </a:lnSpc>
            </a:pPr>
            <a:r>
              <a:rPr lang="ru-RU" sz="1700" dirty="0" smtClean="0">
                <a:solidFill>
                  <a:srgbClr val="00B0F0"/>
                </a:solidFill>
              </a:rPr>
              <a:t>Активные </a:t>
            </a:r>
            <a:r>
              <a:rPr lang="ru-RU" sz="1700" dirty="0">
                <a:solidFill>
                  <a:srgbClr val="00B0F0"/>
                </a:solidFill>
              </a:rPr>
              <a:t>действия, в которых участвуют разные группы мышц.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ru-RU" sz="4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5740" y="4437112"/>
            <a:ext cx="2323809" cy="17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072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451178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Мероприятия для информации культуры здоровья</a:t>
            </a:r>
            <a:endParaRPr lang="ru-RU" sz="20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004048" y="1628800"/>
            <a:ext cx="3252976" cy="4104456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Родительские собрания.</a:t>
            </a:r>
            <a:endParaRPr lang="ru-RU" sz="2800" dirty="0" smtClean="0">
              <a:latin typeface="Calibri"/>
              <a:ea typeface="Calibri"/>
              <a:cs typeface="Times New Roman"/>
            </a:endParaRPr>
          </a:p>
          <a:p>
            <a:pPr>
              <a:lnSpc>
                <a:spcPct val="170000"/>
              </a:lnSpc>
            </a:pPr>
            <a:r>
              <a:rPr lang="ru-RU" sz="2500" dirty="0" smtClean="0"/>
              <a:t>Обсуждение  вопросов, </a:t>
            </a:r>
            <a:r>
              <a:rPr lang="ru-RU" sz="2500" dirty="0"/>
              <a:t>которые должны активизировать родителей при формировании у детей привычек здорового образа жизни.</a:t>
            </a:r>
          </a:p>
          <a:p>
            <a:pPr>
              <a:lnSpc>
                <a:spcPct val="170000"/>
              </a:lnSpc>
            </a:pPr>
            <a:r>
              <a:rPr lang="ru-RU" sz="2500" dirty="0"/>
              <a:t>«О режиме дня», </a:t>
            </a:r>
            <a:endParaRPr lang="ru-RU" sz="2500" dirty="0" smtClean="0"/>
          </a:p>
          <a:p>
            <a:pPr>
              <a:lnSpc>
                <a:spcPct val="170000"/>
              </a:lnSpc>
            </a:pPr>
            <a:r>
              <a:rPr lang="ru-RU" sz="2500" dirty="0" smtClean="0"/>
              <a:t>«</a:t>
            </a:r>
            <a:r>
              <a:rPr lang="ru-RU" sz="2500" dirty="0"/>
              <a:t>Что надо знать о простудных заболеваниях», </a:t>
            </a:r>
            <a:endParaRPr lang="ru-RU" sz="2500" dirty="0" smtClean="0"/>
          </a:p>
          <a:p>
            <a:pPr>
              <a:lnSpc>
                <a:spcPct val="170000"/>
              </a:lnSpc>
            </a:pPr>
            <a:r>
              <a:rPr lang="ru-RU" sz="2500" dirty="0" smtClean="0"/>
              <a:t>«</a:t>
            </a:r>
            <a:r>
              <a:rPr lang="ru-RU" sz="2500" dirty="0"/>
              <a:t>Здоровый ребенок – хороший учение», </a:t>
            </a:r>
            <a:endParaRPr lang="ru-RU" sz="2500" dirty="0" smtClean="0"/>
          </a:p>
          <a:p>
            <a:pPr>
              <a:lnSpc>
                <a:spcPct val="170000"/>
              </a:lnSpc>
            </a:pPr>
            <a:r>
              <a:rPr lang="ru-RU" sz="2500" dirty="0" smtClean="0"/>
              <a:t>«</a:t>
            </a:r>
            <a:r>
              <a:rPr lang="ru-RU" sz="2500" dirty="0"/>
              <a:t>Гигиена – это здоровье!», </a:t>
            </a:r>
            <a:endParaRPr lang="ru-RU" sz="2500" dirty="0" smtClean="0"/>
          </a:p>
          <a:p>
            <a:pPr>
              <a:lnSpc>
                <a:spcPct val="170000"/>
              </a:lnSpc>
            </a:pPr>
            <a:r>
              <a:rPr lang="ru-RU" sz="2500" dirty="0" smtClean="0"/>
              <a:t>«</a:t>
            </a:r>
            <a:r>
              <a:rPr lang="ru-RU" sz="2500" dirty="0"/>
              <a:t>О закаливании».</a:t>
            </a:r>
          </a:p>
          <a:p>
            <a:pPr marL="0" indent="0">
              <a:lnSpc>
                <a:spcPct val="170000"/>
              </a:lnSpc>
              <a:buNone/>
            </a:pPr>
            <a:endParaRPr lang="ru-RU" sz="2500" dirty="0"/>
          </a:p>
        </p:txBody>
      </p:sp>
      <p:sp>
        <p:nvSpPr>
          <p:cNvPr id="6" name="Объект 4"/>
          <p:cNvSpPr txBox="1">
            <a:spLocks/>
          </p:cNvSpPr>
          <p:nvPr/>
        </p:nvSpPr>
        <p:spPr>
          <a:xfrm>
            <a:off x="1124882" y="1636610"/>
            <a:ext cx="3252976" cy="410445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5000"/>
              </a:lnSpc>
              <a:spcAft>
                <a:spcPts val="1000"/>
              </a:spcAft>
              <a:buFont typeface="Brush Script MT" pitchFamily="66" charset="0"/>
              <a:buNone/>
            </a:pPr>
            <a:r>
              <a:rPr lang="ru-RU" sz="3500" dirty="0" smtClean="0">
                <a:solidFill>
                  <a:schemeClr val="accent4">
                    <a:lumMod val="75000"/>
                  </a:schemeClr>
                </a:solidFill>
              </a:rPr>
              <a:t>Классные часы.</a:t>
            </a:r>
            <a:endParaRPr lang="ru-RU" sz="3500" dirty="0" smtClean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9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«Режим дня»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9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«Что такое здоровый образ жизни»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9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Особенности рационального питания детей 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9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Заболевания, связанные с неправильным питанием.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9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Гигиенические навыки.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9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Вредные привычки.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9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Правила безопасности жизнедеятельности 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9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Экстремальные ситуации.</a:t>
            </a:r>
          </a:p>
          <a:p>
            <a:pPr marL="0" indent="0">
              <a:buFont typeface="Brush Script MT" pitchFamily="66" charset="0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5126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1" y="908720"/>
            <a:ext cx="6965245" cy="667202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chemeClr val="accent4">
                    <a:lumMod val="75000"/>
                  </a:schemeClr>
                </a:solidFill>
              </a:rPr>
              <a:t>Тест “Твое здоровье”.</a:t>
            </a:r>
            <a:br>
              <a:rPr lang="ru-RU" sz="3600" dirty="0">
                <a:solidFill>
                  <a:schemeClr val="accent4">
                    <a:lumMod val="75000"/>
                  </a:schemeClr>
                </a:solidFill>
              </a:rPr>
            </a:b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412776"/>
            <a:ext cx="6984776" cy="360381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меня часто плохой аппетит.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После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нескольких часов работы у меня начинает болеть голова.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Часто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выгляжу усталым и подавленным, иногда раздраженным и угрюмым.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Периодически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 меня бывают серьезные заболевания, когда я вынужден несколько дней оставаться в постели.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Я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не занимаюсь спортом.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последнее время я несколько прибавил в весе.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меня часто кружится голова.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настоящее время я курю.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детстве я перенес несколько серьезных заболеваний.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меня плохой сон и неприятные ощущения утром после пробуждения.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4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За каждый ответ «Да» - 1 балл</a:t>
            </a:r>
            <a:endParaRPr lang="ru-RU" sz="1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449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8619" y="476673"/>
            <a:ext cx="6965245" cy="93610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</a:rPr>
              <a:t>Результаты теста</a:t>
            </a:r>
            <a:endParaRPr lang="ru-RU" sz="32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412777"/>
            <a:ext cx="6196405" cy="360381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1-2 </a:t>
            </a: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балла.</a:t>
            </a:r>
            <a:r>
              <a:rPr lang="ru-RU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Несмотря на некоторые признаки ухудшения здоровья, вы в хорошей форме. Ни в коем случае не оставляйте усилий по сохранению своего самочувствия.</a:t>
            </a:r>
          </a:p>
          <a:p>
            <a:pPr>
              <a:lnSpc>
                <a:spcPct val="150000"/>
              </a:lnSpc>
            </a:pPr>
            <a:r>
              <a:rPr lang="ru-RU" sz="1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3-6 баллов. </a:t>
            </a:r>
            <a:r>
              <a:rPr lang="ru-RU" sz="14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Ваше отношение к своему здоровью трудно назвать нормальным, уже чувствуется, что вы его расстроили довольно основательно.</a:t>
            </a:r>
          </a:p>
          <a:p>
            <a:pPr>
              <a:lnSpc>
                <a:spcPct val="150000"/>
              </a:lnSpc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7-10 баллов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Как вы умудрились довести себя до такой степени? Удивительно, что вы еще в состоянии ходить и работать. Вам немедленно нужно менять свои привычки. Конечно, вы вправе не согласиться с данной интерпретацией результатов, но лучше давайте задумаемся о своем образе жизни и выделим основные принципы здорового образа жизни.</a:t>
            </a:r>
          </a:p>
          <a:p>
            <a:pPr>
              <a:lnSpc>
                <a:spcPct val="150000"/>
              </a:lnSpc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4575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94</TotalTime>
  <Words>647</Words>
  <Application>Microsoft Office PowerPoint</Application>
  <PresentationFormat>Экран (4:3)</PresentationFormat>
  <Paragraphs>64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Brush Script MT</vt:lpstr>
      <vt:lpstr>Calibri</vt:lpstr>
      <vt:lpstr>Constantia</vt:lpstr>
      <vt:lpstr>Franklin Gothic Book</vt:lpstr>
      <vt:lpstr>Rage Italic</vt:lpstr>
      <vt:lpstr>Times New Roman</vt:lpstr>
      <vt:lpstr>Кнопка</vt:lpstr>
      <vt:lpstr>КУЛЬТУРА ЗДОРОВЬЯ ОБУЧАЮЩИХСЯ  </vt:lpstr>
      <vt:lpstr>«ЗДОРОВЬЕ-всему голова!»</vt:lpstr>
      <vt:lpstr>Презентация PowerPoint</vt:lpstr>
      <vt:lpstr>Задачи формирования культуры здорового и безопасного образа жизни обучающихся</vt:lpstr>
      <vt:lpstr>“ Здоровый образ жизни” </vt:lpstr>
      <vt:lpstr>Мероприятия для информации культуры здоровья</vt:lpstr>
      <vt:lpstr>Тест “Твое здоровье”. </vt:lpstr>
      <vt:lpstr>Результаты теста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Педагогический совет</dc:title>
  <dc:creator>Александр</dc:creator>
  <cp:lastModifiedBy>User</cp:lastModifiedBy>
  <cp:revision>14</cp:revision>
  <dcterms:created xsi:type="dcterms:W3CDTF">2015-10-12T15:40:20Z</dcterms:created>
  <dcterms:modified xsi:type="dcterms:W3CDTF">2026-03-17T04:07:19Z</dcterms:modified>
</cp:coreProperties>
</file>