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0" r:id="rId2"/>
  </p:sldMasterIdLst>
  <p:notesMasterIdLst>
    <p:notesMasterId r:id="rId33"/>
  </p:notesMasterIdLst>
  <p:sldIdLst>
    <p:sldId id="256" r:id="rId3"/>
    <p:sldId id="257" r:id="rId4"/>
    <p:sldId id="258" r:id="rId5"/>
    <p:sldId id="319" r:id="rId6"/>
    <p:sldId id="299" r:id="rId7"/>
    <p:sldId id="260" r:id="rId8"/>
    <p:sldId id="301" r:id="rId9"/>
    <p:sldId id="262" r:id="rId10"/>
    <p:sldId id="302" r:id="rId11"/>
    <p:sldId id="303" r:id="rId12"/>
    <p:sldId id="325" r:id="rId13"/>
    <p:sldId id="304" r:id="rId14"/>
    <p:sldId id="309" r:id="rId15"/>
    <p:sldId id="307" r:id="rId16"/>
    <p:sldId id="310" r:id="rId17"/>
    <p:sldId id="316" r:id="rId18"/>
    <p:sldId id="327" r:id="rId19"/>
    <p:sldId id="320" r:id="rId20"/>
    <p:sldId id="308" r:id="rId21"/>
    <p:sldId id="311" r:id="rId22"/>
    <p:sldId id="305" r:id="rId23"/>
    <p:sldId id="306" r:id="rId24"/>
    <p:sldId id="314" r:id="rId25"/>
    <p:sldId id="326" r:id="rId26"/>
    <p:sldId id="317" r:id="rId27"/>
    <p:sldId id="318" r:id="rId28"/>
    <p:sldId id="321" r:id="rId29"/>
    <p:sldId id="322" r:id="rId30"/>
    <p:sldId id="275" r:id="rId31"/>
    <p:sldId id="312" r:id="rId3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529" autoAdjust="0"/>
    <p:restoredTop sz="78636" autoAdjust="0"/>
  </p:normalViewPr>
  <p:slideViewPr>
    <p:cSldViewPr>
      <p:cViewPr varScale="1">
        <p:scale>
          <a:sx n="74" d="100"/>
          <a:sy n="74" d="100"/>
        </p:scale>
        <p:origin x="-135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Sheet1!$A$2</c:f>
              <c:strCache>
                <c:ptCount val="1"/>
              </c:strCache>
            </c:strRef>
          </c:tx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cat>
            <c:strRef>
              <c:f>Sheet1!$B$1:$E$1</c:f>
              <c:strCache>
                <c:ptCount val="3"/>
                <c:pt idx="0">
                  <c:v>пр</c:v>
                </c:pt>
                <c:pt idx="1">
                  <c:v>чр</c:v>
                </c:pt>
                <c:pt idx="2">
                  <c:v>точка роста</c:v>
                </c:pt>
              </c:strCache>
            </c:strRef>
          </c:cat>
          <c:val>
            <c:numRef>
              <c:f>Sheet1!$B$2:$E$2</c:f>
              <c:numCache>
                <c:formatCode>General</c:formatCode>
                <c:ptCount val="4"/>
                <c:pt idx="0">
                  <c:v>45</c:v>
                </c:pt>
                <c:pt idx="1">
                  <c:v>35</c:v>
                </c:pt>
                <c:pt idx="2">
                  <c:v>20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</c:strCache>
            </c:strRef>
          </c:tx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cat>
            <c:strRef>
              <c:f>Sheet1!$B$1:$E$1</c:f>
              <c:strCache>
                <c:ptCount val="3"/>
                <c:pt idx="0">
                  <c:v>пр</c:v>
                </c:pt>
                <c:pt idx="1">
                  <c:v>чр</c:v>
                </c:pt>
                <c:pt idx="2">
                  <c:v>точка роста</c:v>
                </c:pt>
              </c:strCache>
            </c:strRef>
          </c:cat>
          <c:val>
            <c:numRef>
              <c:f>Sheet1!$B$3:$E$3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</c:strCache>
            </c:strRef>
          </c:tx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cat>
            <c:strRef>
              <c:f>Sheet1!$B$1:$E$1</c:f>
              <c:strCache>
                <c:ptCount val="3"/>
                <c:pt idx="0">
                  <c:v>пр</c:v>
                </c:pt>
                <c:pt idx="1">
                  <c:v>чр</c:v>
                </c:pt>
                <c:pt idx="2">
                  <c:v>точка роста</c:v>
                </c:pt>
              </c:strCache>
            </c:strRef>
          </c:cat>
          <c:val>
            <c:numRef>
              <c:f>Sheet1!$B$4:$E$4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b"/>
      <c:legendEntry>
        <c:idx val="3"/>
        <c:delete val="1"/>
      </c:legendEntry>
      <c:layout/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4440624719804313E-2"/>
          <c:y val="0.16861203706387623"/>
          <c:w val="0.75628930817610063"/>
          <c:h val="0.45153664302600471"/>
        </c:manualLayout>
      </c:layout>
      <c:pie3DChart>
        <c:varyColors val="1"/>
        <c:ser>
          <c:idx val="0"/>
          <c:order val="0"/>
          <c:tx>
            <c:strRef>
              <c:f>Sheet1!$A$2</c:f>
              <c:strCache>
                <c:ptCount val="1"/>
              </c:strCache>
            </c:strRef>
          </c:tx>
          <c:spPr>
            <a:solidFill>
              <a:schemeClr val="accent1"/>
            </a:solidFill>
            <a:ln w="12700">
              <a:solidFill>
                <a:schemeClr val="tx1"/>
              </a:solidFill>
              <a:prstDash val="solid"/>
            </a:ln>
          </c:spPr>
          <c:dPt>
            <c:idx val="0"/>
            <c:bubble3D val="0"/>
          </c:dPt>
          <c:dPt>
            <c:idx val="1"/>
            <c:bubble3D val="0"/>
            <c:spPr>
              <a:solidFill>
                <a:schemeClr val="accent2"/>
              </a:solidFill>
              <a:ln w="12700">
                <a:solidFill>
                  <a:schemeClr val="tx1"/>
                </a:solidFill>
                <a:prstDash val="solid"/>
              </a:ln>
            </c:spPr>
          </c:dPt>
          <c:dPt>
            <c:idx val="2"/>
            <c:bubble3D val="0"/>
            <c:spPr>
              <a:solidFill>
                <a:schemeClr val="bg1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  <a:prstDash val="solid"/>
              </a:ln>
            </c:spPr>
          </c:dPt>
          <c:dPt>
            <c:idx val="3"/>
            <c:bubble3D val="0"/>
            <c:spPr>
              <a:solidFill>
                <a:schemeClr val="folHlink"/>
              </a:solidFill>
              <a:ln w="12700">
                <a:solidFill>
                  <a:schemeClr val="tx1"/>
                </a:solidFill>
                <a:prstDash val="solid"/>
              </a:ln>
            </c:spPr>
          </c:dPt>
          <c:cat>
            <c:strRef>
              <c:f>Sheet1!$B$1:$E$1</c:f>
              <c:strCache>
                <c:ptCount val="3"/>
                <c:pt idx="0">
                  <c:v>пр</c:v>
                </c:pt>
                <c:pt idx="1">
                  <c:v>чр</c:v>
                </c:pt>
                <c:pt idx="2">
                  <c:v>точка роста</c:v>
                </c:pt>
              </c:strCache>
            </c:strRef>
          </c:cat>
          <c:val>
            <c:numRef>
              <c:f>Sheet1!$B$2:$E$2</c:f>
              <c:numCache>
                <c:formatCode>General</c:formatCode>
                <c:ptCount val="4"/>
                <c:pt idx="0">
                  <c:v>65</c:v>
                </c:pt>
                <c:pt idx="1">
                  <c:v>35</c:v>
                </c:pt>
                <c:pt idx="2">
                  <c:v>0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</c:strCache>
            </c:strRef>
          </c:tx>
          <c:spPr>
            <a:solidFill>
              <a:schemeClr val="accent2"/>
            </a:solidFill>
            <a:ln w="12700">
              <a:solidFill>
                <a:schemeClr val="tx1"/>
              </a:solidFill>
              <a:prstDash val="solid"/>
            </a:ln>
          </c:spPr>
          <c:dPt>
            <c:idx val="0"/>
            <c:bubble3D val="0"/>
            <c:spPr>
              <a:solidFill>
                <a:schemeClr val="accent1"/>
              </a:solidFill>
              <a:ln w="12700">
                <a:solidFill>
                  <a:schemeClr val="tx1"/>
                </a:solidFill>
                <a:prstDash val="solid"/>
              </a:ln>
            </c:spPr>
          </c:dPt>
          <c:dPt>
            <c:idx val="1"/>
            <c:bubble3D val="0"/>
          </c:dPt>
          <c:dPt>
            <c:idx val="2"/>
            <c:bubble3D val="0"/>
            <c:spPr>
              <a:solidFill>
                <a:schemeClr val="hlink"/>
              </a:solidFill>
              <a:ln w="12700">
                <a:solidFill>
                  <a:schemeClr val="tx1"/>
                </a:solidFill>
                <a:prstDash val="solid"/>
              </a:ln>
            </c:spPr>
          </c:dPt>
          <c:dPt>
            <c:idx val="3"/>
            <c:bubble3D val="0"/>
            <c:spPr>
              <a:solidFill>
                <a:schemeClr val="folHlink"/>
              </a:solidFill>
              <a:ln w="12700">
                <a:solidFill>
                  <a:schemeClr val="tx1"/>
                </a:solidFill>
                <a:prstDash val="solid"/>
              </a:ln>
            </c:spPr>
          </c:dPt>
          <c:cat>
            <c:strRef>
              <c:f>Sheet1!$B$1:$E$1</c:f>
              <c:strCache>
                <c:ptCount val="3"/>
                <c:pt idx="0">
                  <c:v>пр</c:v>
                </c:pt>
                <c:pt idx="1">
                  <c:v>чр</c:v>
                </c:pt>
                <c:pt idx="2">
                  <c:v>точка роста</c:v>
                </c:pt>
              </c:strCache>
            </c:strRef>
          </c:cat>
          <c:val>
            <c:numRef>
              <c:f>Sheet1!$B$3:$E$3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</c:strCache>
            </c:strRef>
          </c:tx>
          <c:spPr>
            <a:solidFill>
              <a:schemeClr val="hlink"/>
            </a:solidFill>
            <a:ln w="12700">
              <a:solidFill>
                <a:schemeClr val="tx1"/>
              </a:solidFill>
              <a:prstDash val="solid"/>
            </a:ln>
          </c:spPr>
          <c:dPt>
            <c:idx val="0"/>
            <c:bubble3D val="0"/>
            <c:spPr>
              <a:solidFill>
                <a:schemeClr val="accent1"/>
              </a:solidFill>
              <a:ln w="12700">
                <a:solidFill>
                  <a:schemeClr val="tx1"/>
                </a:solidFill>
                <a:prstDash val="solid"/>
              </a:ln>
            </c:spPr>
          </c:dPt>
          <c:dPt>
            <c:idx val="1"/>
            <c:bubble3D val="0"/>
            <c:spPr>
              <a:solidFill>
                <a:schemeClr val="accent2"/>
              </a:solidFill>
              <a:ln w="12700">
                <a:solidFill>
                  <a:schemeClr val="tx1"/>
                </a:solidFill>
                <a:prstDash val="solid"/>
              </a:ln>
            </c:spPr>
          </c:dPt>
          <c:dPt>
            <c:idx val="2"/>
            <c:bubble3D val="0"/>
          </c:dPt>
          <c:dPt>
            <c:idx val="3"/>
            <c:bubble3D val="0"/>
            <c:spPr>
              <a:solidFill>
                <a:schemeClr val="folHlink"/>
              </a:solidFill>
              <a:ln w="12700">
                <a:solidFill>
                  <a:schemeClr val="tx1"/>
                </a:solidFill>
                <a:prstDash val="solid"/>
              </a:ln>
            </c:spPr>
          </c:dPt>
          <c:cat>
            <c:strRef>
              <c:f>Sheet1!$B$1:$E$1</c:f>
              <c:strCache>
                <c:ptCount val="3"/>
                <c:pt idx="0">
                  <c:v>пр</c:v>
                </c:pt>
                <c:pt idx="1">
                  <c:v>чр</c:v>
                </c:pt>
                <c:pt idx="2">
                  <c:v>точка роста</c:v>
                </c:pt>
              </c:strCache>
            </c:strRef>
          </c:cat>
          <c:val>
            <c:numRef>
              <c:f>Sheet1!$B$4:$E$4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399">
          <a:noFill/>
        </a:ln>
      </c:spPr>
    </c:plotArea>
    <c:legend>
      <c:legendPos val="r"/>
      <c:legendEntry>
        <c:idx val="3"/>
        <c:delete val="1"/>
      </c:legendEntry>
      <c:layout>
        <c:manualLayout>
          <c:xMode val="edge"/>
          <c:yMode val="edge"/>
          <c:x val="0.10963169216484871"/>
          <c:y val="0.58365942974192486"/>
          <c:w val="0.88734161637809772"/>
          <c:h val="0.19348077722059578"/>
        </c:manualLayout>
      </c:layout>
      <c:overlay val="0"/>
      <c:spPr>
        <a:noFill/>
        <a:ln w="3175">
          <a:noFill/>
          <a:prstDash val="solid"/>
        </a:ln>
      </c:spPr>
      <c:txPr>
        <a:bodyPr/>
        <a:lstStyle/>
        <a:p>
          <a:pPr>
            <a:defRPr sz="1675" b="1" i="0" u="none" strike="noStrike" baseline="0">
              <a:solidFill>
                <a:schemeClr val="tx1"/>
              </a:solidFill>
              <a:latin typeface="Calibri"/>
              <a:ea typeface="Calibri"/>
              <a:cs typeface="Calibri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1825" b="1" i="0" u="none" strike="noStrike" baseline="0">
          <a:solidFill>
            <a:schemeClr val="tx1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4551035143571794E-3"/>
          <c:y val="0.2598827049083044"/>
          <c:w val="0.92398772268414209"/>
          <c:h val="0.71980019726529731"/>
        </c:manualLayout>
      </c:layout>
      <c:pie3DChart>
        <c:varyColors val="1"/>
        <c:ser>
          <c:idx val="0"/>
          <c:order val="0"/>
          <c:tx>
            <c:strRef>
              <c:f>Sheet1!$A$2</c:f>
              <c:strCache>
                <c:ptCount val="1"/>
              </c:strCache>
            </c:strRef>
          </c:tx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cat>
            <c:strRef>
              <c:f>Sheet1!$B$1:$E$1</c:f>
              <c:strCache>
                <c:ptCount val="3"/>
                <c:pt idx="0">
                  <c:v>пр</c:v>
                </c:pt>
                <c:pt idx="1">
                  <c:v>чр</c:v>
                </c:pt>
                <c:pt idx="2">
                  <c:v>точка роста</c:v>
                </c:pt>
              </c:strCache>
            </c:strRef>
          </c:cat>
          <c:val>
            <c:numRef>
              <c:f>Sheet1!$B$2:$E$2</c:f>
              <c:numCache>
                <c:formatCode>General</c:formatCode>
                <c:ptCount val="4"/>
                <c:pt idx="0">
                  <c:v>45</c:v>
                </c:pt>
                <c:pt idx="1">
                  <c:v>35</c:v>
                </c:pt>
                <c:pt idx="2">
                  <c:v>20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</c:strCache>
            </c:strRef>
          </c:tx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cat>
            <c:strRef>
              <c:f>Sheet1!$B$1:$E$1</c:f>
              <c:strCache>
                <c:ptCount val="3"/>
                <c:pt idx="0">
                  <c:v>пр</c:v>
                </c:pt>
                <c:pt idx="1">
                  <c:v>чр</c:v>
                </c:pt>
                <c:pt idx="2">
                  <c:v>точка роста</c:v>
                </c:pt>
              </c:strCache>
            </c:strRef>
          </c:cat>
          <c:val>
            <c:numRef>
              <c:f>Sheet1!$B$3:$E$3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</c:strCache>
            </c:strRef>
          </c:tx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cat>
            <c:strRef>
              <c:f>Sheet1!$B$1:$E$1</c:f>
              <c:strCache>
                <c:ptCount val="3"/>
                <c:pt idx="0">
                  <c:v>пр</c:v>
                </c:pt>
                <c:pt idx="1">
                  <c:v>чр</c:v>
                </c:pt>
                <c:pt idx="2">
                  <c:v>точка роста</c:v>
                </c:pt>
              </c:strCache>
            </c:strRef>
          </c:cat>
          <c:val>
            <c:numRef>
              <c:f>Sheet1!$B$4:$E$4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b"/>
      <c:legendEntry>
        <c:idx val="3"/>
        <c:delete val="1"/>
      </c:legendEntry>
      <c:layout>
        <c:manualLayout>
          <c:xMode val="edge"/>
          <c:yMode val="edge"/>
          <c:x val="1.1094691056614179E-2"/>
          <c:y val="0.90256964890683522"/>
          <c:w val="0.8883127324666813"/>
          <c:h val="9.7430351093164808E-2"/>
        </c:manualLayout>
      </c:layout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cs typeface="+mn-cs"/>
              </a:defRPr>
            </a:lvl1pPr>
          </a:lstStyle>
          <a:p>
            <a:pPr>
              <a:defRPr/>
            </a:pPr>
            <a:fld id="{C2FB8F1E-DA95-4193-B9EE-45BE4B5E0D0A}" type="datetimeFigureOut">
              <a:rPr lang="ru-RU"/>
              <a:pPr>
                <a:defRPr/>
              </a:pPr>
              <a:t>10.03.2021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cs typeface="+mn-cs"/>
              </a:defRPr>
            </a:lvl1pPr>
          </a:lstStyle>
          <a:p>
            <a:pPr>
              <a:defRPr/>
            </a:pPr>
            <a:fld id="{57A38D8C-B083-485C-B04B-52E2A5209A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44100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/>
          </a:p>
        </p:txBody>
      </p:sp>
      <p:sp>
        <p:nvSpPr>
          <p:cNvPr id="2969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2639B61-978F-4C2E-9981-A63C61C71D7A}" type="slidenum">
              <a:rPr lang="ru-RU">
                <a:cs typeface="Arial" charset="0"/>
              </a:rPr>
              <a:pPr/>
              <a:t>3</a:t>
            </a:fld>
            <a:endParaRPr lang="ru-RU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44171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701925" y="2130425"/>
            <a:ext cx="4800600" cy="1470025"/>
          </a:xfrm>
        </p:spPr>
        <p:txBody>
          <a:bodyPr/>
          <a:lstStyle>
            <a:lvl1pPr>
              <a:buClr>
                <a:srgbClr val="FFFFFF"/>
              </a:buClr>
              <a:defRPr/>
            </a:lvl1pPr>
          </a:lstStyle>
          <a:p>
            <a:pPr lvl="0"/>
            <a:r>
              <a:rPr lang="ru-RU" altLang="ru-RU" noProof="0"/>
              <a:t>Образец заголовка</a:t>
            </a:r>
            <a:endParaRPr lang="en-US" altLang="ru-RU" noProof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701925" y="3886200"/>
            <a:ext cx="4114800" cy="1752600"/>
          </a:xfrm>
        </p:spPr>
        <p:txBody>
          <a:bodyPr/>
          <a:lstStyle>
            <a:lvl1pPr marL="0" indent="0">
              <a:buClr>
                <a:srgbClr val="FFFFFF"/>
              </a:buClr>
              <a:buFontTx/>
              <a:buNone/>
              <a:defRPr/>
            </a:lvl1pPr>
          </a:lstStyle>
          <a:p>
            <a:pPr lvl="0"/>
            <a:r>
              <a:rPr lang="ru-RU" altLang="ru-RU" noProof="0"/>
              <a:t>Образец подзаголовка</a:t>
            </a:r>
            <a:endParaRPr lang="en-US" altLang="ru-RU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6504E-9EBD-453D-9130-5389AC2D2D1A}" type="slidenum">
              <a:rPr lang="en-US" altLang="ru-RU"/>
              <a:pPr>
                <a:defRPr/>
              </a:pPr>
              <a:t>‹#›</a:t>
            </a:fld>
            <a:endParaRPr lang="en-US" alt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25F1DC-64F3-42B1-BCBE-F6326AAE36AD}" type="slidenum">
              <a:rPr lang="en-US" altLang="ru-RU"/>
              <a:pPr>
                <a:defRPr/>
              </a:pPr>
              <a:t>‹#›</a:t>
            </a:fld>
            <a:endParaRPr lang="en-US" alt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EE33DB-8C25-477E-9E0F-655652D3ADCA}" type="slidenum">
              <a:rPr lang="en-US" altLang="ru-RU"/>
              <a:pPr>
                <a:defRPr/>
              </a:pPr>
              <a:t>‹#›</a:t>
            </a:fld>
            <a:endParaRPr lang="en-US" alt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693988" y="1600200"/>
            <a:ext cx="30861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932488" y="1600200"/>
            <a:ext cx="308768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3872CD-478A-440F-BC9E-1D56D4A63A0B}" type="slidenum">
              <a:rPr lang="en-US" altLang="ru-RU"/>
              <a:pPr>
                <a:defRPr/>
              </a:pPr>
              <a:t>‹#›</a:t>
            </a:fld>
            <a:endParaRPr lang="en-US" alt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0EA736-1EF6-4E89-9861-BEC57847AB79}" type="slidenum">
              <a:rPr lang="en-US" altLang="ru-RU"/>
              <a:pPr>
                <a:defRPr/>
              </a:pPr>
              <a:t>‹#›</a:t>
            </a:fld>
            <a:endParaRPr lang="en-US" alt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69B4E8-1EF2-4ABA-BFA3-2B4306451FCC}" type="slidenum">
              <a:rPr lang="en-US" altLang="ru-RU"/>
              <a:pPr>
                <a:defRPr/>
              </a:pPr>
              <a:t>‹#›</a:t>
            </a:fld>
            <a:endParaRPr lang="en-US" alt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B2ED60-16B7-4CE6-889B-9EA4FE268C75}" type="slidenum">
              <a:rPr lang="en-US" altLang="ru-RU"/>
              <a:pPr>
                <a:defRPr/>
              </a:pPr>
              <a:t>‹#›</a:t>
            </a:fld>
            <a:endParaRPr lang="en-US" alt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E2E8E7-7851-462C-A878-8932D5131226}" type="slidenum">
              <a:rPr lang="en-US" altLang="ru-RU"/>
              <a:pPr>
                <a:defRPr/>
              </a:pPr>
              <a:t>‹#›</a:t>
            </a:fld>
            <a:endParaRPr lang="en-US" alt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2BE6BE-39DB-47EA-B3D1-78C20B58150A}" type="slidenum">
              <a:rPr lang="en-US" altLang="ru-RU"/>
              <a:pPr>
                <a:defRPr/>
              </a:pPr>
              <a:t>‹#›</a:t>
            </a:fld>
            <a:endParaRPr lang="en-US" alt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809DBA-9705-4571-9655-FC5857A2D7BA}" type="slidenum">
              <a:rPr lang="en-US" altLang="ru-RU"/>
              <a:pPr>
                <a:defRPr/>
              </a:pPr>
              <a:t>‹#›</a:t>
            </a:fld>
            <a:endParaRPr lang="en-US" alt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439025" y="274638"/>
            <a:ext cx="158115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693988" y="274638"/>
            <a:ext cx="4592637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23C227-2924-4BB2-B4F6-44FD10864ADA}" type="slidenum">
              <a:rPr lang="en-US" altLang="ru-RU"/>
              <a:pPr>
                <a:defRPr/>
              </a:pPr>
              <a:t>‹#›</a:t>
            </a:fld>
            <a:endParaRPr lang="en-US" alt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36525" y="136525"/>
            <a:ext cx="8866188" cy="6581775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>
              <a:defRPr/>
            </a:pPr>
            <a:endParaRPr lang="ru-RU" dirty="0">
              <a:cs typeface="+mn-cs"/>
            </a:endParaRP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55613" y="2130425"/>
            <a:ext cx="7313612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ru-RU" noProof="0"/>
              <a:t>Click to edit Master title style</a:t>
            </a:r>
          </a:p>
        </p:txBody>
      </p:sp>
      <p:sp>
        <p:nvSpPr>
          <p:cNvPr id="4301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455613" y="3886200"/>
            <a:ext cx="7313612" cy="1752600"/>
          </a:xfrm>
        </p:spPr>
        <p:txBody>
          <a:bodyPr/>
          <a:lstStyle>
            <a:lvl1pPr marL="0" indent="0">
              <a:buClr>
                <a:srgbClr val="FFFFFF"/>
              </a:buClr>
              <a:buFontTx/>
              <a:buNone/>
              <a:defRPr/>
            </a:lvl1pPr>
          </a:lstStyle>
          <a:p>
            <a:pPr lvl="0"/>
            <a:r>
              <a:rPr lang="en-US" altLang="ru-RU" noProof="0"/>
              <a:t>Click to edit Master subtitle style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ED81F9-32FB-4E01-B98A-872F8A099040}" type="slidenum">
              <a:rPr lang="en-US" altLang="ru-RU"/>
              <a:pPr>
                <a:defRPr/>
              </a:pPr>
              <a:t>‹#›</a:t>
            </a:fld>
            <a:endParaRPr lang="en-US" alt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A7334A-02B9-4377-B131-C237BA294B55}" type="slidenum">
              <a:rPr lang="en-US" altLang="ru-RU"/>
              <a:pPr>
                <a:defRPr/>
              </a:pPr>
              <a:t>‹#›</a:t>
            </a:fld>
            <a:endParaRPr lang="en-US" alt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996DAF-271D-4366-8F7A-61FCEC5733BC}" type="slidenum">
              <a:rPr lang="en-US" altLang="ru-RU"/>
              <a:pPr>
                <a:defRPr/>
              </a:pPr>
              <a:t>‹#›</a:t>
            </a:fld>
            <a:endParaRPr lang="en-US" alt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5613" y="1600200"/>
            <a:ext cx="403701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5025" y="1600200"/>
            <a:ext cx="403701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6CE2EE-68A4-4992-97EC-2126FE5E439B}" type="slidenum">
              <a:rPr lang="en-US" altLang="ru-RU"/>
              <a:pPr>
                <a:defRPr/>
              </a:pPr>
              <a:t>‹#›</a:t>
            </a:fld>
            <a:endParaRPr lang="en-US" alt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6683B9-8089-4C6B-A316-57C07005AC7C}" type="slidenum">
              <a:rPr lang="en-US" altLang="ru-RU"/>
              <a:pPr>
                <a:defRPr/>
              </a:pPr>
              <a:t>‹#›</a:t>
            </a:fld>
            <a:endParaRPr lang="en-US" alt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DEABD8-96B0-421E-8F4D-E7E4F52BF994}" type="slidenum">
              <a:rPr lang="en-US" altLang="ru-RU"/>
              <a:pPr>
                <a:defRPr/>
              </a:pPr>
              <a:t>‹#›</a:t>
            </a:fld>
            <a:endParaRPr lang="en-US" alt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24C9C6-B372-4AB7-9F09-D3309C0D7C06}" type="slidenum">
              <a:rPr lang="en-US" altLang="ru-RU"/>
              <a:pPr>
                <a:defRPr/>
              </a:pPr>
              <a:t>‹#›</a:t>
            </a:fld>
            <a:endParaRPr lang="en-US" alt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986222-7652-4F55-9AE3-BF0FB7E86200}" type="slidenum">
              <a:rPr lang="en-US" altLang="ru-RU"/>
              <a:pPr>
                <a:defRPr/>
              </a:pPr>
              <a:t>‹#›</a:t>
            </a:fld>
            <a:endParaRPr lang="en-US" alt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4EB71B-7E49-4189-9669-BC26729C75B2}" type="slidenum">
              <a:rPr lang="en-US" altLang="ru-RU"/>
              <a:pPr>
                <a:defRPr/>
              </a:pPr>
              <a:t>‹#›</a:t>
            </a:fld>
            <a:endParaRPr lang="en-US" alt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B95D00-697D-48AB-A903-1929C2D11454}" type="slidenum">
              <a:rPr lang="en-US" altLang="ru-RU"/>
              <a:pPr>
                <a:defRPr/>
              </a:pPr>
              <a:t>‹#›</a:t>
            </a:fld>
            <a:endParaRPr lang="en-US" alt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6225" y="274638"/>
            <a:ext cx="2055813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5613" y="274638"/>
            <a:ext cx="6018212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B7D8B0-0DBE-4022-8002-AD3E61F5B730}" type="slidenum">
              <a:rPr lang="en-US" altLang="ru-RU"/>
              <a:pPr>
                <a:defRPr/>
              </a:pPr>
              <a:t>‹#›</a:t>
            </a:fld>
            <a:endParaRPr lang="en-US" alt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ags" Target="../tags/tag3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ags" Target="../tags/tag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2703513" y="274638"/>
            <a:ext cx="63166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  <a:endParaRPr lang="en-US" altLang="ru-RU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2693988" y="1600200"/>
            <a:ext cx="632618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dirty="0">
                <a:cs typeface="+mn-cs"/>
              </a:defRPr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dirty="0">
                <a:cs typeface="+mn-cs"/>
              </a:defRPr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2076001B-00FD-41FF-896A-21C765754A87}" type="slidenum">
              <a:rPr lang="en-US" altLang="ru-RU"/>
              <a:pPr>
                <a:defRPr/>
              </a:pPr>
              <a:t>‹#›</a:t>
            </a:fld>
            <a:endParaRPr lang="en-US" alt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62" r:id="rId2"/>
    <p:sldLayoutId id="2147483661" r:id="rId3"/>
    <p:sldLayoutId id="2147483660" r:id="rId4"/>
    <p:sldLayoutId id="2147483659" r:id="rId5"/>
    <p:sldLayoutId id="2147483658" r:id="rId6"/>
    <p:sldLayoutId id="2147483657" r:id="rId7"/>
    <p:sldLayoutId id="2147483656" r:id="rId8"/>
    <p:sldLayoutId id="2147483655" r:id="rId9"/>
    <p:sldLayoutId id="2147483654" r:id="rId10"/>
    <p:sldLayoutId id="2147483653" r:id="rId1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136525" y="136525"/>
            <a:ext cx="8866188" cy="6581775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>
              <a:defRPr/>
            </a:pPr>
            <a:endParaRPr lang="ru-RU" dirty="0">
              <a:cs typeface="+mn-cs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455613" y="274638"/>
            <a:ext cx="82264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/>
              <a:t>Click to edit Master title style</a:t>
            </a:r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455613" y="1600200"/>
            <a:ext cx="822642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/>
              <a:t>Click to edit Master text styles</a:t>
            </a:r>
          </a:p>
          <a:p>
            <a:pPr lvl="1"/>
            <a:r>
              <a:rPr lang="en-US" altLang="ru-RU"/>
              <a:t>Second level</a:t>
            </a:r>
          </a:p>
          <a:p>
            <a:pPr lvl="2"/>
            <a:r>
              <a:rPr lang="en-US" altLang="ru-RU"/>
              <a:t>Third level</a:t>
            </a:r>
          </a:p>
          <a:p>
            <a:pPr lvl="3"/>
            <a:r>
              <a:rPr lang="en-US" altLang="ru-RU"/>
              <a:t>Fourth level</a:t>
            </a:r>
          </a:p>
          <a:p>
            <a:pPr lvl="4"/>
            <a:r>
              <a:rPr lang="en-US" altLang="ru-RU"/>
              <a:t>Fifth level</a:t>
            </a:r>
          </a:p>
        </p:txBody>
      </p:sp>
      <p:sp>
        <p:nvSpPr>
          <p:cNvPr id="4198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dirty="0">
                <a:cs typeface="+mn-cs"/>
              </a:defRPr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4199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dirty="0">
                <a:cs typeface="+mn-cs"/>
              </a:defRPr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4199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AC6B647F-5509-4599-9711-DFD5A57E4B07}" type="slidenum">
              <a:rPr lang="en-US" altLang="ru-RU"/>
              <a:pPr>
                <a:defRPr/>
              </a:pPr>
              <a:t>‹#›</a:t>
            </a:fld>
            <a:endParaRPr lang="en-US" alt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2" r:id="rId2"/>
    <p:sldLayoutId id="2147483671" r:id="rId3"/>
    <p:sldLayoutId id="2147483670" r:id="rId4"/>
    <p:sldLayoutId id="2147483669" r:id="rId5"/>
    <p:sldLayoutId id="2147483668" r:id="rId6"/>
    <p:sldLayoutId id="2147483667" r:id="rId7"/>
    <p:sldLayoutId id="2147483666" r:id="rId8"/>
    <p:sldLayoutId id="2147483665" r:id="rId9"/>
    <p:sldLayoutId id="2147483664" r:id="rId10"/>
    <p:sldLayoutId id="2147483663" r:id="rId1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7.jpeg"/><Relationship Id="rId7" Type="http://schemas.openxmlformats.org/officeDocument/2006/relationships/image" Target="../media/image37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7" Type="http://schemas.openxmlformats.org/officeDocument/2006/relationships/image" Target="../media/image5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eg"/><Relationship Id="rId5" Type="http://schemas.openxmlformats.org/officeDocument/2006/relationships/image" Target="../media/image7.jpeg"/><Relationship Id="rId4" Type="http://schemas.openxmlformats.org/officeDocument/2006/relationships/image" Target="../media/image5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7" Type="http://schemas.openxmlformats.org/officeDocument/2006/relationships/image" Target="../media/image65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7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jpeg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-180975" y="0"/>
            <a:ext cx="9294813" cy="620713"/>
          </a:xfrm>
        </p:spPr>
        <p:txBody>
          <a:bodyPr/>
          <a:lstStyle/>
          <a:p>
            <a:pPr algn="ctr">
              <a:defRPr/>
            </a:pPr>
            <a:r>
              <a:rPr lang="ru-RU" altLang="ru-RU" sz="2400" b="1" dirty="0">
                <a:solidFill>
                  <a:srgbClr val="002060"/>
                </a:solidFill>
              </a:rPr>
              <a:t>Визитная карточка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787900" y="5229225"/>
            <a:ext cx="3960813" cy="1295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620713"/>
            <a:ext cx="5040560" cy="6121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Педагогический стаж: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лет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Образование: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высшее,  (НГСХА, «Нижегородская государственная сельскохозяйственная академия»,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2005г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) </a:t>
            </a:r>
          </a:p>
          <a:p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Профессиональная переподготовка: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ГБОУ ДПО «Нижегородский институт развития образования»,  (диплом о профессиональной переподготовке № НПП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000622,  2014г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.)</a:t>
            </a:r>
          </a:p>
          <a:p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Курсовая подготовка: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«Организация инклюзивного образования в условиях реализации ФГОС ДО дошкольного образования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ru-RU" sz="2000" dirty="0" smtClean="0">
                <a:solidFill>
                  <a:srgbClr val="002060"/>
                </a:solidFill>
              </a:rPr>
              <a:t>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2017г.</a:t>
            </a:r>
          </a:p>
          <a:p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«Развитие  дошкольного образования в условиях реализации ФГОС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ДО»,  2018г.</a:t>
            </a:r>
            <a:r>
              <a:rPr lang="ru-RU" sz="2000" dirty="0" smtClean="0">
                <a:solidFill>
                  <a:srgbClr val="002060"/>
                </a:solidFill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Поощрения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почетная грамота МБДОУ детский сад №16 «Жемчужинка»,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2019 г.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435600" y="5229225"/>
            <a:ext cx="3457575" cy="15128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buClr>
                <a:srgbClr val="F0A22E"/>
              </a:buClr>
              <a:buSzPct val="70000"/>
              <a:defRPr/>
            </a:pP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Кокурина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Елена Алексеевна,</a:t>
            </a: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Clr>
                <a:srgbClr val="F0A22E"/>
              </a:buClr>
              <a:buSzPct val="70000"/>
              <a:defRPr/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детского сада </a:t>
            </a: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Clr>
                <a:srgbClr val="F0A22E"/>
              </a:buClr>
              <a:buSzPct val="70000"/>
              <a:defRPr/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16 «Жемчужинка»</a:t>
            </a:r>
            <a:endParaRPr lang="ru-RU" sz="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E:\Фото Жемчужинка\воспитатели\IMGL007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7868" y="887821"/>
            <a:ext cx="3133038" cy="41764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0825" y="274638"/>
            <a:ext cx="8769350" cy="850900"/>
          </a:xfrm>
        </p:spPr>
        <p:txBody>
          <a:bodyPr/>
          <a:lstStyle/>
          <a:p>
            <a:pPr algn="ctr">
              <a:defRPr/>
            </a:pPr>
            <a:r>
              <a:rPr lang="ru-RU" sz="1800" kern="1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</a:t>
            </a:r>
            <a:br>
              <a:rPr lang="ru-RU" sz="1800" kern="1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kern="1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детский сад №16 «Жемчужинка»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27650" name="Объект 2"/>
          <p:cNvSpPr>
            <a:spLocks noGrp="1"/>
          </p:cNvSpPr>
          <p:nvPr>
            <p:ph idx="1"/>
          </p:nvPr>
        </p:nvSpPr>
        <p:spPr>
          <a:xfrm>
            <a:off x="250825" y="1268413"/>
            <a:ext cx="8769350" cy="5473700"/>
          </a:xfrm>
        </p:spPr>
        <p:txBody>
          <a:bodyPr/>
          <a:lstStyle/>
          <a:p>
            <a:pPr marL="0" indent="0" algn="ctr">
              <a:buNone/>
            </a:pPr>
            <a:r>
              <a:rPr lang="ru-RU" sz="1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ФОРМИРОВАНИЕ ЭКОЛОГИЧЕСКОЙ КУЛЬТУРЫ</a:t>
            </a:r>
          </a:p>
          <a:p>
            <a:pPr marL="0" indent="0" algn="ctr">
              <a:buNone/>
            </a:pPr>
            <a:r>
              <a:rPr lang="ru-RU" sz="1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ДЕТЕЙ СТАРШЕГО ДОШКОЛЬНОГО ВОЗРАСТА ЧЕРЕЗ </a:t>
            </a:r>
            <a:endParaRPr lang="ru-RU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ПОЗНАВАТЕЛЬНО-ИССЛЕДОВАТЕЛЬСКУЮ </a:t>
            </a:r>
            <a:r>
              <a:rPr lang="ru-RU" sz="1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ДЕЯТЕЛЬНОСТЬ</a:t>
            </a:r>
          </a:p>
          <a:p>
            <a:pPr marL="0" indent="0" algn="ctr">
              <a:buFontTx/>
              <a:buNone/>
            </a:pP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Admin\Desktop\Новая папка\IMG_20191119_124814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708920"/>
            <a:ext cx="3600400" cy="29523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 descr="E:\лето педсовет\IMG_20200608_10465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649019"/>
            <a:ext cx="3672408" cy="301222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Скругленный прямоугольник 2"/>
          <p:cNvSpPr/>
          <p:nvPr/>
        </p:nvSpPr>
        <p:spPr>
          <a:xfrm>
            <a:off x="2843808" y="6021288"/>
            <a:ext cx="2664296" cy="43204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Сергач,2021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0825" y="116632"/>
            <a:ext cx="8769350" cy="961070"/>
          </a:xfrm>
          <a:noFill/>
          <a:ln>
            <a:noFill/>
          </a:ln>
        </p:spPr>
        <p:txBody>
          <a:bodyPr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28674" name="Объект 7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3159713" y="2415781"/>
            <a:ext cx="3096219" cy="1131580"/>
          </a:xfrm>
        </p:spPr>
      </p:pic>
      <p:sp>
        <p:nvSpPr>
          <p:cNvPr id="4" name="Выноска со стрелкой вниз 3"/>
          <p:cNvSpPr/>
          <p:nvPr/>
        </p:nvSpPr>
        <p:spPr>
          <a:xfrm>
            <a:off x="395537" y="1093726"/>
            <a:ext cx="2229345" cy="1321988"/>
          </a:xfrm>
          <a:prstGeom prst="downArrowCallout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Научно- исследовательские  условия</a:t>
            </a:r>
          </a:p>
        </p:txBody>
      </p:sp>
      <p:sp>
        <p:nvSpPr>
          <p:cNvPr id="5" name="Выноска со стрелкой вниз 4"/>
          <p:cNvSpPr/>
          <p:nvPr/>
        </p:nvSpPr>
        <p:spPr>
          <a:xfrm>
            <a:off x="3553443" y="1093726"/>
            <a:ext cx="2193409" cy="1327162"/>
          </a:xfrm>
          <a:prstGeom prst="downArrowCallou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Методические условия</a:t>
            </a:r>
          </a:p>
        </p:txBody>
      </p:sp>
      <p:sp>
        <p:nvSpPr>
          <p:cNvPr id="6" name="Выноска со стрелкой вниз 5"/>
          <p:cNvSpPr/>
          <p:nvPr/>
        </p:nvSpPr>
        <p:spPr>
          <a:xfrm>
            <a:off x="6508750" y="1080547"/>
            <a:ext cx="2193409" cy="1381332"/>
          </a:xfrm>
          <a:prstGeom prst="downArrowCallout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Организационно-педагогические условия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4962" y="3778063"/>
            <a:ext cx="1707436" cy="910484"/>
          </a:xfrm>
          <a:prstGeom prst="roundRect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Экологическое воспитание</a:t>
            </a:r>
          </a:p>
        </p:txBody>
      </p:sp>
      <p:pic>
        <p:nvPicPr>
          <p:cNvPr id="28679" name="Рисунок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71952" y="2461879"/>
            <a:ext cx="2648223" cy="89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Прямоугольник 11"/>
          <p:cNvSpPr/>
          <p:nvPr/>
        </p:nvSpPr>
        <p:spPr>
          <a:xfrm>
            <a:off x="3193354" y="3356992"/>
            <a:ext cx="2193409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kern="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kern="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 dirty="0">
              <a:solidFill>
                <a:sysClr val="windowText" lastClr="000000"/>
              </a:solidFill>
              <a:cs typeface="+mn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371952" y="2852937"/>
            <a:ext cx="2529161" cy="38884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="" xmlns:a16="http://schemas.microsoft.com/office/drawing/2014/main" id="{457E2771-BDE7-4CE7-A7CD-564F1F060F8D}"/>
              </a:ext>
            </a:extLst>
          </p:cNvPr>
          <p:cNvSpPr/>
          <p:nvPr/>
        </p:nvSpPr>
        <p:spPr>
          <a:xfrm>
            <a:off x="377160" y="2441383"/>
            <a:ext cx="2193409" cy="967121"/>
          </a:xfrm>
          <a:prstGeom prst="roundRect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Авторы теорий и аспектов в области педагогического образования</a:t>
            </a: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="" xmlns:a16="http://schemas.microsoft.com/office/drawing/2014/main" id="{95B193E8-4C89-4FCF-BBC3-32070C1EEFF6}"/>
              </a:ext>
            </a:extLst>
          </p:cNvPr>
          <p:cNvSpPr/>
          <p:nvPr/>
        </p:nvSpPr>
        <p:spPr>
          <a:xfrm>
            <a:off x="1794636" y="3778063"/>
            <a:ext cx="1430389" cy="910484"/>
          </a:xfrm>
          <a:prstGeom prst="roundRect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Трудовая деятельность</a:t>
            </a: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="" xmlns:a16="http://schemas.microsoft.com/office/drawing/2014/main" id="{7A5005AF-A46A-4785-9F4E-E2E94DE1615E}"/>
              </a:ext>
            </a:extLst>
          </p:cNvPr>
          <p:cNvSpPr/>
          <p:nvPr/>
        </p:nvSpPr>
        <p:spPr>
          <a:xfrm>
            <a:off x="66728" y="5085183"/>
            <a:ext cx="1696960" cy="1445209"/>
          </a:xfrm>
          <a:prstGeom prst="roundRect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  <a:t>Н.А. Рыжова,</a:t>
            </a:r>
          </a:p>
          <a:p>
            <a:pPr algn="ctr"/>
            <a:r>
              <a:rPr lang="ru-RU" sz="16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С.Н.Николаева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П.Г.Саморукова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="" xmlns:a16="http://schemas.microsoft.com/office/drawing/2014/main" id="{4A47E9F3-B3BA-4750-8857-22D201CDE22D}"/>
              </a:ext>
            </a:extLst>
          </p:cNvPr>
          <p:cNvSpPr/>
          <p:nvPr/>
        </p:nvSpPr>
        <p:spPr>
          <a:xfrm>
            <a:off x="1835696" y="5085183"/>
            <a:ext cx="1430389" cy="1445210"/>
          </a:xfrm>
          <a:prstGeom prst="roundRect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С.Л. 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Рубинштейн 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Р.С. Буре , </a:t>
            </a:r>
          </a:p>
          <a:p>
            <a:pPr algn="ctr"/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Г.Н. Година</a:t>
            </a:r>
          </a:p>
        </p:txBody>
      </p:sp>
      <p:sp>
        <p:nvSpPr>
          <p:cNvPr id="15" name="Стрелка: вниз 14">
            <a:extLst>
              <a:ext uri="{FF2B5EF4-FFF2-40B4-BE49-F238E27FC236}">
                <a16:creationId xmlns="" xmlns:a16="http://schemas.microsoft.com/office/drawing/2014/main" id="{D2382247-D6DE-40AD-B08E-E028ACA587AF}"/>
              </a:ext>
            </a:extLst>
          </p:cNvPr>
          <p:cNvSpPr/>
          <p:nvPr/>
        </p:nvSpPr>
        <p:spPr>
          <a:xfrm rot="20742027">
            <a:off x="2137886" y="3430053"/>
            <a:ext cx="188806" cy="349063"/>
          </a:xfrm>
          <a:prstGeom prst="downArrow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: вниз 18">
            <a:extLst>
              <a:ext uri="{FF2B5EF4-FFF2-40B4-BE49-F238E27FC236}">
                <a16:creationId xmlns="" xmlns:a16="http://schemas.microsoft.com/office/drawing/2014/main" id="{E549F009-01F6-494D-B431-AFC7D366BB33}"/>
              </a:ext>
            </a:extLst>
          </p:cNvPr>
          <p:cNvSpPr/>
          <p:nvPr/>
        </p:nvSpPr>
        <p:spPr>
          <a:xfrm rot="701488" flipH="1">
            <a:off x="719723" y="3435439"/>
            <a:ext cx="239419" cy="349063"/>
          </a:xfrm>
          <a:prstGeom prst="downArrow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: вниз 19">
            <a:extLst>
              <a:ext uri="{FF2B5EF4-FFF2-40B4-BE49-F238E27FC236}">
                <a16:creationId xmlns="" xmlns:a16="http://schemas.microsoft.com/office/drawing/2014/main" id="{7E016B7C-3E7D-4A22-A91C-BC25DC87ECED}"/>
              </a:ext>
            </a:extLst>
          </p:cNvPr>
          <p:cNvSpPr/>
          <p:nvPr/>
        </p:nvSpPr>
        <p:spPr>
          <a:xfrm rot="701488" flipH="1">
            <a:off x="639302" y="4689812"/>
            <a:ext cx="239419" cy="349063"/>
          </a:xfrm>
          <a:prstGeom prst="downArrow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: вниз 20">
            <a:extLst>
              <a:ext uri="{FF2B5EF4-FFF2-40B4-BE49-F238E27FC236}">
                <a16:creationId xmlns="" xmlns:a16="http://schemas.microsoft.com/office/drawing/2014/main" id="{0AE148D9-3E42-49C3-936D-58FFD4C7CA5A}"/>
              </a:ext>
            </a:extLst>
          </p:cNvPr>
          <p:cNvSpPr/>
          <p:nvPr/>
        </p:nvSpPr>
        <p:spPr>
          <a:xfrm rot="20694618" flipH="1">
            <a:off x="2344154" y="4685304"/>
            <a:ext cx="239419" cy="349063"/>
          </a:xfrm>
          <a:prstGeom prst="downArrow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6F34F3B2-0782-414D-A3B8-A45F7E38A640}"/>
              </a:ext>
            </a:extLst>
          </p:cNvPr>
          <p:cNvSpPr txBox="1"/>
          <p:nvPr/>
        </p:nvSpPr>
        <p:spPr>
          <a:xfrm>
            <a:off x="3222446" y="2420889"/>
            <a:ext cx="2926215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Организация развивающей предметно –пространственной среды в соответствии с ФГОС ДО  и возрастом детей</a:t>
            </a:r>
          </a:p>
        </p:txBody>
      </p:sp>
      <p:sp>
        <p:nvSpPr>
          <p:cNvPr id="22" name="Прямоугольник: скругленные углы 21">
            <a:extLst>
              <a:ext uri="{FF2B5EF4-FFF2-40B4-BE49-F238E27FC236}">
                <a16:creationId xmlns="" xmlns:a16="http://schemas.microsoft.com/office/drawing/2014/main" id="{F9F5A959-02DE-41B7-BB5F-7EE8DB991234}"/>
              </a:ext>
            </a:extLst>
          </p:cNvPr>
          <p:cNvSpPr/>
          <p:nvPr/>
        </p:nvSpPr>
        <p:spPr>
          <a:xfrm>
            <a:off x="3266085" y="3588352"/>
            <a:ext cx="2986805" cy="1067465"/>
          </a:xfrm>
          <a:prstGeom prst="roundRect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Постановка цели, разработка содержания образовательно-воспитательного процесса, составления плана работы</a:t>
            </a:r>
          </a:p>
        </p:txBody>
      </p:sp>
      <p:sp>
        <p:nvSpPr>
          <p:cNvPr id="24" name="Прямоугольник: скругленные углы 23">
            <a:extLst>
              <a:ext uri="{FF2B5EF4-FFF2-40B4-BE49-F238E27FC236}">
                <a16:creationId xmlns="" xmlns:a16="http://schemas.microsoft.com/office/drawing/2014/main" id="{B3E0BBA7-2EBE-4675-9CA8-890F4E5180ED}"/>
              </a:ext>
            </a:extLst>
          </p:cNvPr>
          <p:cNvSpPr/>
          <p:nvPr/>
        </p:nvSpPr>
        <p:spPr>
          <a:xfrm>
            <a:off x="3332467" y="4696808"/>
            <a:ext cx="2920423" cy="1067465"/>
          </a:xfrm>
          <a:prstGeom prst="roundRect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Постановка цели, разработка содержания образовательно-воспитательного процесса, составления плана работы</a:t>
            </a:r>
          </a:p>
        </p:txBody>
      </p:sp>
      <p:sp>
        <p:nvSpPr>
          <p:cNvPr id="26" name="Прямоугольник: скругленные углы 25">
            <a:extLst>
              <a:ext uri="{FF2B5EF4-FFF2-40B4-BE49-F238E27FC236}">
                <a16:creationId xmlns="" xmlns:a16="http://schemas.microsoft.com/office/drawing/2014/main" id="{12E49497-3D69-45CF-BBD0-E95A2F618531}"/>
              </a:ext>
            </a:extLst>
          </p:cNvPr>
          <p:cNvSpPr/>
          <p:nvPr/>
        </p:nvSpPr>
        <p:spPr>
          <a:xfrm>
            <a:off x="3419872" y="5805263"/>
            <a:ext cx="2833018" cy="936104"/>
          </a:xfrm>
          <a:prstGeom prst="roundRect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Поиск эффективных форм взаимодействия с родителями</a:t>
            </a:r>
            <a:endParaRPr lang="ru-RU" sz="1600" dirty="0">
              <a:solidFill>
                <a:srgbClr val="002060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FA17EA19-23EB-46D9-BA61-9D1C4B5FC896}"/>
              </a:ext>
            </a:extLst>
          </p:cNvPr>
          <p:cNvSpPr txBox="1"/>
          <p:nvPr/>
        </p:nvSpPr>
        <p:spPr>
          <a:xfrm>
            <a:off x="6660232" y="2698523"/>
            <a:ext cx="233681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Выступление на педагогическом часе </a:t>
            </a:r>
            <a:endParaRPr lang="ru-RU" sz="1600" dirty="0">
              <a:solidFill>
                <a:srgbClr val="002060"/>
              </a:solidFill>
            </a:endParaRPr>
          </a:p>
        </p:txBody>
      </p:sp>
      <p:sp>
        <p:nvSpPr>
          <p:cNvPr id="28" name="Прямоугольник: скругленные углы 27">
            <a:extLst>
              <a:ext uri="{FF2B5EF4-FFF2-40B4-BE49-F238E27FC236}">
                <a16:creationId xmlns="" xmlns:a16="http://schemas.microsoft.com/office/drawing/2014/main" id="{67D3A7EF-74DB-480C-9D20-A17074CEC087}"/>
              </a:ext>
            </a:extLst>
          </p:cNvPr>
          <p:cNvSpPr/>
          <p:nvPr/>
        </p:nvSpPr>
        <p:spPr>
          <a:xfrm>
            <a:off x="6276020" y="3498107"/>
            <a:ext cx="2833018" cy="1561405"/>
          </a:xfrm>
          <a:prstGeom prst="roundRect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Выступление  на региональной научно-практической конференции по экологическому воспитанию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Прямоугольник: скругленные углы 31">
            <a:extLst>
              <a:ext uri="{FF2B5EF4-FFF2-40B4-BE49-F238E27FC236}">
                <a16:creationId xmlns="" xmlns:a16="http://schemas.microsoft.com/office/drawing/2014/main" id="{FBB40C5D-EFD5-44CD-8A44-D8A75292ACB3}"/>
              </a:ext>
            </a:extLst>
          </p:cNvPr>
          <p:cNvSpPr/>
          <p:nvPr/>
        </p:nvSpPr>
        <p:spPr>
          <a:xfrm>
            <a:off x="6368910" y="5296156"/>
            <a:ext cx="2651265" cy="1445210"/>
          </a:xfrm>
          <a:prstGeom prst="roundRect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Размещение информации на персональном сайте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51520" y="116632"/>
            <a:ext cx="8768655" cy="963915"/>
          </a:xfrm>
          <a:prstGeom prst="roundRect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Условия формирования личного вклада педагога в развитие образования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скругленные углы 3">
            <a:extLst>
              <a:ext uri="{FF2B5EF4-FFF2-40B4-BE49-F238E27FC236}">
                <a16:creationId xmlns="" xmlns:a16="http://schemas.microsoft.com/office/drawing/2014/main" id="{92E78AD4-AA70-41A4-9FBD-E1D02873ACEA}"/>
              </a:ext>
            </a:extLst>
          </p:cNvPr>
          <p:cNvSpPr/>
          <p:nvPr/>
        </p:nvSpPr>
        <p:spPr>
          <a:xfrm>
            <a:off x="395536" y="1196752"/>
            <a:ext cx="8280920" cy="532859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1.Новые требования к системе дошкольного образования в контексте ФГОС ДО</a:t>
            </a:r>
            <a:b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2.Введение новых условий организации педагогического процесса</a:t>
            </a:r>
            <a:b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3.Поиск новых технологий во взаимодействии  с детьми,  направленных на формирование научно- познавательного, практически-деятельностного отношения к окружающей среде</a:t>
            </a:r>
            <a:b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4.Формирование экологической культуры личности, так как экологическое воспитание значимо и с позиций личностного развития ребенка-оно делает его добрее, мягче, будит в нем лучшие чувства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5.Обеспечение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психолого-педагогической поддержки семьи и повышение компетентности родителей (законных представителей) в вопросах экологического воспитания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331640" y="188640"/>
            <a:ext cx="6696744" cy="1008112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Актуальность 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6199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скругленные углы 3">
            <a:extLst>
              <a:ext uri="{FF2B5EF4-FFF2-40B4-BE49-F238E27FC236}">
                <a16:creationId xmlns="" xmlns:a16="http://schemas.microsoft.com/office/drawing/2014/main" id="{0EFAD963-030B-42EE-A50F-9B5AF821C671}"/>
              </a:ext>
            </a:extLst>
          </p:cNvPr>
          <p:cNvSpPr/>
          <p:nvPr/>
        </p:nvSpPr>
        <p:spPr>
          <a:xfrm>
            <a:off x="179512" y="1667709"/>
            <a:ext cx="8640960" cy="830997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ФГОС ДО: 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Одной из задач ФГОС является развитие познавательной активности , любознательности к миру природы, к ее объектам.</a:t>
            </a:r>
            <a:endParaRPr lang="ru-RU" b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="" xmlns:a16="http://schemas.microsoft.com/office/drawing/2014/main" id="{3737E582-D866-4CDC-9911-0A0CFE5D04D1}"/>
              </a:ext>
            </a:extLst>
          </p:cNvPr>
          <p:cNvSpPr/>
          <p:nvPr/>
        </p:nvSpPr>
        <p:spPr>
          <a:xfrm>
            <a:off x="179512" y="2614187"/>
            <a:ext cx="8640960" cy="1629628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Образовательная программа МБДОУ детского сада «Жемчужинка»</a:t>
            </a:r>
          </a:p>
          <a:p>
            <a:pPr algn="ctr"/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понятия того, что человек часть природы , что он должен беречь, охранять и защищать её , что в природе всё взаимосвязано, что жизнь человека на Земле во многом зависит от окружающей среды. Воспитание умения правильно вести себя в природе. Воспитание любви к природе , желание беречь её.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="" xmlns:a16="http://schemas.microsoft.com/office/drawing/2014/main" id="{0AD98140-C978-4A96-9E4D-5DF4D52DC84F}"/>
              </a:ext>
            </a:extLst>
          </p:cNvPr>
          <p:cNvSpPr/>
          <p:nvPr/>
        </p:nvSpPr>
        <p:spPr>
          <a:xfrm>
            <a:off x="1898804" y="4717052"/>
            <a:ext cx="6912768" cy="1629628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dirty="0">
                <a:solidFill>
                  <a:srgbClr val="002060"/>
                </a:solidFill>
                <a:latin typeface="Times New Roman"/>
                <a:ea typeface="Times New Roman"/>
              </a:rPr>
              <a:t>«Мир, окружающий ребёнка,  - это, прежде всего мир Природы с безграничным богатством явлений, с неисчерпаемой красотой. Здесь, в природе, вечный источник детского разума»                                   </a:t>
            </a:r>
          </a:p>
          <a:p>
            <a:pPr>
              <a:spcAft>
                <a:spcPts val="0"/>
              </a:spcAft>
            </a:pPr>
            <a:r>
              <a:rPr lang="ru-RU" dirty="0">
                <a:solidFill>
                  <a:srgbClr val="002060"/>
                </a:solidFill>
                <a:latin typeface="Times New Roman"/>
                <a:ea typeface="Times New Roman"/>
              </a:rPr>
              <a:t>                                           В. А. Сухомлинский.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7" name="Объект 3">
            <a:extLst>
              <a:ext uri="{FF2B5EF4-FFF2-40B4-BE49-F238E27FC236}">
                <a16:creationId xmlns="" xmlns:a16="http://schemas.microsoft.com/office/drawing/2014/main" id="{7368A435-A0BF-400F-8687-C38CA72294AE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4650" y="4509119"/>
            <a:ext cx="1416112" cy="204549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Скругленный прямоугольник 1"/>
          <p:cNvSpPr/>
          <p:nvPr/>
        </p:nvSpPr>
        <p:spPr>
          <a:xfrm>
            <a:off x="395536" y="155536"/>
            <a:ext cx="8424936" cy="1113224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Теоретическое обоснование личного вклада педагога в развитие образования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321568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0825" y="333375"/>
            <a:ext cx="8769350" cy="5792788"/>
          </a:xfrm>
        </p:spPr>
        <p:txBody>
          <a:bodyPr/>
          <a:lstStyle/>
          <a:p>
            <a:pPr>
              <a:buNone/>
            </a:pP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  <a:t>Цель: 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экологической культуры у детей старшего дошкольного возраста посредством познавательно- исследовательской деятельности в контексте требований 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ФГОС ДО</a:t>
            </a: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  <a:t>Задачи:</a:t>
            </a:r>
          </a:p>
          <a:p>
            <a:pPr lvl="0">
              <a:buClr>
                <a:srgbClr val="7FD13B"/>
              </a:buClr>
              <a:buNone/>
            </a:pP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Пополнение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развивающей предметно- пространственной среды в соответствие с ФГОС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ДО;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Clr>
                <a:srgbClr val="7FD13B"/>
              </a:buClr>
              <a:buNone/>
            </a:pP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Формирование понимания того, что человек-часть природы, что он должен беречь, охранять и защищать ее, что в природе все взаимосвязано, что жизнь на Земле во многом зависит от окружающей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среды; </a:t>
            </a:r>
          </a:p>
          <a:p>
            <a:pPr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  <a:t>.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Закреплять умение получать информацию о новом объекте в процессе его исследования;</a:t>
            </a:r>
          </a:p>
          <a:p>
            <a:pPr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Расширять и уточнять представления детей о природе. Учить наблюдать , развивать любознательность;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Повышение 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компетентности  родителей в вопросах формирования экологического воспитания старшего дошкольного возраста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="" xmlns:a16="http://schemas.microsoft.com/office/drawing/2014/main" id="{6498B332-5C99-4824-84DF-A549FB27EA44}"/>
              </a:ext>
            </a:extLst>
          </p:cNvPr>
          <p:cNvSpPr/>
          <p:nvPr/>
        </p:nvSpPr>
        <p:spPr>
          <a:xfrm>
            <a:off x="467544" y="260648"/>
            <a:ext cx="8064896" cy="72008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2060"/>
              </a:solidFill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="" xmlns:a16="http://schemas.microsoft.com/office/drawing/2014/main" id="{2239F36A-CC1F-4494-89AB-461C3B50280D}"/>
              </a:ext>
            </a:extLst>
          </p:cNvPr>
          <p:cNvSpPr/>
          <p:nvPr/>
        </p:nvSpPr>
        <p:spPr>
          <a:xfrm>
            <a:off x="323528" y="1124744"/>
            <a:ext cx="8568952" cy="1872208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Включение дошкольников в активную познавательно-исследовательскую деятельность по расширению экологического сознания детей  с привлечением родителем, распространение полученного опыта среди коллег.</a:t>
            </a:r>
          </a:p>
        </p:txBody>
      </p:sp>
      <p:pic>
        <p:nvPicPr>
          <p:cNvPr id="6" name="Рисунок 7" descr="H:\Фото к конкурсу\DSC_213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212975"/>
            <a:ext cx="4896544" cy="33799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sp>
        <p:nvSpPr>
          <p:cNvPr id="3" name="Скругленный прямоугольник 2"/>
          <p:cNvSpPr/>
          <p:nvPr/>
        </p:nvSpPr>
        <p:spPr>
          <a:xfrm>
            <a:off x="467544" y="116632"/>
            <a:ext cx="8424936" cy="720080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Ведущая педагогическая идея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8886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Заголовок 1"/>
          <p:cNvSpPr>
            <a:spLocks noGrp="1"/>
          </p:cNvSpPr>
          <p:nvPr>
            <p:ph type="title"/>
          </p:nvPr>
        </p:nvSpPr>
        <p:spPr>
          <a:xfrm>
            <a:off x="179388" y="274638"/>
            <a:ext cx="8840787" cy="876300"/>
          </a:xfrm>
        </p:spPr>
        <p:txBody>
          <a:bodyPr/>
          <a:lstStyle/>
          <a:p>
            <a:pPr algn="ctr"/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794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 rot="10549191">
            <a:off x="4454867" y="4628208"/>
            <a:ext cx="420687" cy="564221"/>
          </a:xfrm>
        </p:spPr>
      </p:pic>
      <p:sp>
        <p:nvSpPr>
          <p:cNvPr id="4" name="Овал 3"/>
          <p:cNvSpPr/>
          <p:nvPr/>
        </p:nvSpPr>
        <p:spPr>
          <a:xfrm>
            <a:off x="3315580" y="3252831"/>
            <a:ext cx="2557462" cy="1366838"/>
          </a:xfrm>
          <a:prstGeom prst="ellipse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Направления деятельности</a:t>
            </a:r>
          </a:p>
        </p:txBody>
      </p:sp>
      <p:sp>
        <p:nvSpPr>
          <p:cNvPr id="5" name="Стрелка вверх 4"/>
          <p:cNvSpPr/>
          <p:nvPr/>
        </p:nvSpPr>
        <p:spPr>
          <a:xfrm>
            <a:off x="4419600" y="2700338"/>
            <a:ext cx="360363" cy="45085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33797" name="Рисунок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3718343">
            <a:off x="5471330" y="3012325"/>
            <a:ext cx="420687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8" name="Рисунок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3664074">
            <a:off x="3004626" y="3128946"/>
            <a:ext cx="501369" cy="573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9" name="Рисунок 8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7825217">
            <a:off x="5782470" y="4293487"/>
            <a:ext cx="420688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Овал 9"/>
          <p:cNvSpPr/>
          <p:nvPr/>
        </p:nvSpPr>
        <p:spPr>
          <a:xfrm>
            <a:off x="3153477" y="1191711"/>
            <a:ext cx="2952750" cy="1463675"/>
          </a:xfrm>
          <a:prstGeom prst="ellipse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Диагностика 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5992813" y="2126262"/>
            <a:ext cx="2827337" cy="1655763"/>
          </a:xfrm>
          <a:prstGeom prst="ellipse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Пополнение развивающей предметно- пространственной среды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6116277" y="4170422"/>
            <a:ext cx="2960688" cy="1657350"/>
          </a:xfrm>
          <a:prstGeom prst="ellipse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с детьми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3117758" y="5136372"/>
            <a:ext cx="3024187" cy="1701800"/>
          </a:xfrm>
          <a:prstGeom prst="ellipse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с родителями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416877" y="4261155"/>
            <a:ext cx="2771775" cy="1651000"/>
          </a:xfrm>
          <a:prstGeom prst="ellipse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со специалистами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381702" y="2131025"/>
            <a:ext cx="2771775" cy="1651000"/>
          </a:xfrm>
          <a:prstGeom prst="ellipse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с социумом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Объект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3920303">
            <a:off x="2978308" y="4243733"/>
            <a:ext cx="420688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Скругленный прямоугольник 1"/>
          <p:cNvSpPr/>
          <p:nvPr/>
        </p:nvSpPr>
        <p:spPr>
          <a:xfrm>
            <a:off x="179512" y="188641"/>
            <a:ext cx="8897453" cy="1003070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Деятельный аспект личного вклада педагога в развитие образования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899592" y="2132856"/>
            <a:ext cx="7704856" cy="352839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23528" y="116632"/>
            <a:ext cx="8280920" cy="1008112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dirty="0" smtClean="0">
              <a:solidFill>
                <a:srgbClr val="002060"/>
              </a:solidFill>
              <a:latin typeface="Times New Roman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anose="02020603050405020304" pitchFamily="18" charset="0"/>
              </a:rPr>
              <a:t>Диагностика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сформированности экологических знаний и представлений (декабрь)</a:t>
            </a:r>
            <a:b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5408647"/>
              </p:ext>
            </p:extLst>
          </p:nvPr>
        </p:nvGraphicFramePr>
        <p:xfrm>
          <a:off x="1546225" y="1417638"/>
          <a:ext cx="6051550" cy="4022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2915816" y="1628800"/>
            <a:ext cx="3744416" cy="43204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Начало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2019-2020 учебного года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1053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51520" y="116632"/>
            <a:ext cx="8496944" cy="1224136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Развивающая предметно-пространственная среда в соответствии с ФГОС 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D:\Пользователь\Desktop\фото\IMG_20210224_09314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1516300"/>
            <a:ext cx="2468600" cy="19127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 descr="D:\Пользователь\Desktop\фото\IMG_20210224_080135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9179" y="4341718"/>
            <a:ext cx="2402942" cy="174976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 descr="DSC_3001.jpg"/>
          <p:cNvPicPr>
            <a:picLocks noChangeAspect="1"/>
          </p:cNvPicPr>
          <p:nvPr/>
        </p:nvPicPr>
        <p:blipFill>
          <a:blip r:embed="rId5" cstate="print"/>
          <a:srcRect l="2343" t="11458" r="10156" b="12500"/>
          <a:stretch>
            <a:fillRect/>
          </a:stretch>
        </p:blipFill>
        <p:spPr>
          <a:xfrm>
            <a:off x="332853" y="4306377"/>
            <a:ext cx="2520280" cy="178511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Рисунок 8" descr="D:\Пользователь\Desktop\фото\IMG_20210301_162223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1372" y="1532731"/>
            <a:ext cx="2544581" cy="182426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 descr="D:\Пользователь\Desktop\фото\IMG_20210301_110755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187" y="4365104"/>
            <a:ext cx="2258245" cy="172638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Скругленный прямоугольник 2"/>
          <p:cNvSpPr/>
          <p:nvPr/>
        </p:nvSpPr>
        <p:spPr>
          <a:xfrm>
            <a:off x="0" y="3543935"/>
            <a:ext cx="3020234" cy="62684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Центр «Мини-лаборатория»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969191" y="3543936"/>
            <a:ext cx="3072181" cy="62684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Центр «Природы»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65752" y="6038574"/>
            <a:ext cx="2854482" cy="70279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Фильмы по экологии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 rot="10800000" flipV="1">
            <a:off x="2771801" y="5921990"/>
            <a:ext cx="34563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Дидактические игры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 экологии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751645" y="3543936"/>
            <a:ext cx="3284851" cy="61362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Познавательно –исследовательский комплекс Чудо-грядка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6041372" y="6237313"/>
            <a:ext cx="2707092" cy="43204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Интерактивная панель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Рисунок 14" descr="D:\Пользователь\Downloads\IMG_20210304_140851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5818" y="1532731"/>
            <a:ext cx="2132286" cy="189626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8004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491210" y="2499431"/>
            <a:ext cx="2218043" cy="1840681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Взаимодействие</a:t>
            </a:r>
          </a:p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детьми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719852" y="404704"/>
            <a:ext cx="2736304" cy="1224136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Опытная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экспериментальная, поисковая деятельность.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025513" y="4977412"/>
            <a:ext cx="2736304" cy="1224136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Дыхательная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пальчиковая гимнастика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762151" y="376999"/>
            <a:ext cx="2736304" cy="1224136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Наблюдение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 природе. 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49754" y="3399581"/>
            <a:ext cx="2914916" cy="1425102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Дидактические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 экологического содержания, иллюстрации  о природе. 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203848" y="5298896"/>
            <a:ext cx="2736304" cy="1224136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Просмотр 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фильмов  о  природе, применение ИКТ технологии.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156176" y="1861293"/>
            <a:ext cx="2736304" cy="1224136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календарем природы, дневниками наблюдений.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200879" y="3419771"/>
            <a:ext cx="2736304" cy="1224136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Беседы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детьми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44916" y="1754379"/>
            <a:ext cx="2914916" cy="1423691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детской художественной литературы. Театрализованная деятельность.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69181" y="5041738"/>
            <a:ext cx="2736304" cy="1224136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Изобразительная  деятельность  по экологической  тематике. </a:t>
            </a:r>
            <a:endParaRPr lang="ru-RU" dirty="0"/>
          </a:p>
        </p:txBody>
      </p:sp>
      <p:sp>
        <p:nvSpPr>
          <p:cNvPr id="17" name="Стрелка вправо 16"/>
          <p:cNvSpPr/>
          <p:nvPr/>
        </p:nvSpPr>
        <p:spPr>
          <a:xfrm rot="398210">
            <a:off x="5715975" y="3975747"/>
            <a:ext cx="478183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право 17"/>
          <p:cNvSpPr/>
          <p:nvPr/>
        </p:nvSpPr>
        <p:spPr>
          <a:xfrm rot="19727501">
            <a:off x="5701061" y="2413032"/>
            <a:ext cx="455116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право 18"/>
          <p:cNvSpPr/>
          <p:nvPr/>
        </p:nvSpPr>
        <p:spPr>
          <a:xfrm rot="5400000">
            <a:off x="4405407" y="4615165"/>
            <a:ext cx="523946" cy="18954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 rot="3059163">
            <a:off x="5499235" y="4599255"/>
            <a:ext cx="591107" cy="17552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право 23"/>
          <p:cNvSpPr/>
          <p:nvPr/>
        </p:nvSpPr>
        <p:spPr>
          <a:xfrm rot="7568981" flipV="1">
            <a:off x="3156616" y="4615109"/>
            <a:ext cx="523946" cy="18965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вправо 24"/>
          <p:cNvSpPr/>
          <p:nvPr/>
        </p:nvSpPr>
        <p:spPr>
          <a:xfrm rot="10023508" flipV="1">
            <a:off x="3045790" y="4034941"/>
            <a:ext cx="433239" cy="15791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трелка вправо 25"/>
          <p:cNvSpPr/>
          <p:nvPr/>
        </p:nvSpPr>
        <p:spPr>
          <a:xfrm rot="12674895" flipV="1">
            <a:off x="3075857" y="2308222"/>
            <a:ext cx="523946" cy="18965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трелка вправо 26"/>
          <p:cNvSpPr/>
          <p:nvPr/>
        </p:nvSpPr>
        <p:spPr>
          <a:xfrm rot="17503286" flipV="1">
            <a:off x="5029046" y="1982799"/>
            <a:ext cx="523946" cy="18965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трелка вправо 27"/>
          <p:cNvSpPr/>
          <p:nvPr/>
        </p:nvSpPr>
        <p:spPr>
          <a:xfrm rot="14991995" flipV="1">
            <a:off x="3627554" y="1982938"/>
            <a:ext cx="523946" cy="18965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0259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423922" y="188640"/>
            <a:ext cx="8352928" cy="576064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Наблюдение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 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природе</a:t>
            </a: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E:\дельфиненок фото\IMG_20201013_112824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89052" y="1172486"/>
            <a:ext cx="2273214" cy="186023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 descr="E:\дельфиненок фото\IMG_20181116_104016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8612" y="965995"/>
            <a:ext cx="1908175" cy="227321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 descr="E:\дельфиненок фото\IMG_20201021_112010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919943"/>
            <a:ext cx="2448272" cy="229076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 descr="E:\дельфиненок фото\IMG_20201014_115739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59106" y="4184267"/>
            <a:ext cx="2545082" cy="187220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 descr="E:\дельфиненок фото\IMG_20200824_115235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190159" y="4147346"/>
            <a:ext cx="2545080" cy="19081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Скругленный прямоугольник 7"/>
          <p:cNvSpPr/>
          <p:nvPr/>
        </p:nvSpPr>
        <p:spPr>
          <a:xfrm>
            <a:off x="1115616" y="3210706"/>
            <a:ext cx="6984776" cy="65034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Наблюдение за березой в разное время года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23922" y="6406132"/>
            <a:ext cx="5028906" cy="45186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Наблюдение за цветами на клумбе 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E:\дельфиненок фото\IMG_20200902_110610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1271" y="3817069"/>
            <a:ext cx="1944216" cy="255432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Скругленный прямоугольник 10"/>
          <p:cNvSpPr/>
          <p:nvPr/>
        </p:nvSpPr>
        <p:spPr>
          <a:xfrm>
            <a:off x="5652120" y="6406132"/>
            <a:ext cx="3491880" cy="45186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Наблюдение за подсолнухом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8356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23922" y="188640"/>
            <a:ext cx="8352928" cy="576064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Взаимодействие с детьми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одержимое 4" descr="P1020978.JPG"/>
          <p:cNvPicPr>
            <a:picLocks noChangeAspect="1"/>
          </p:cNvPicPr>
          <p:nvPr/>
        </p:nvPicPr>
        <p:blipFill>
          <a:blip r:embed="rId3" cstate="print"/>
          <a:srcRect l="17958" t="20905" r="16932" b="14381"/>
          <a:stretch>
            <a:fillRect/>
          </a:stretch>
        </p:blipFill>
        <p:spPr>
          <a:xfrm>
            <a:off x="1043608" y="916744"/>
            <a:ext cx="2872559" cy="214136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 descr="лена5.jpg"/>
          <p:cNvPicPr>
            <a:picLocks noChangeAspect="1"/>
          </p:cNvPicPr>
          <p:nvPr/>
        </p:nvPicPr>
        <p:blipFill>
          <a:blip r:embed="rId4"/>
          <a:srcRect r="4762" b="8000"/>
          <a:stretch>
            <a:fillRect/>
          </a:stretch>
        </p:blipFill>
        <p:spPr>
          <a:xfrm>
            <a:off x="5070865" y="897063"/>
            <a:ext cx="2957519" cy="209531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Скругленный прямоугольник 8"/>
          <p:cNvSpPr/>
          <p:nvPr/>
        </p:nvSpPr>
        <p:spPr>
          <a:xfrm rot="10800000" flipV="1">
            <a:off x="786961" y="3041501"/>
            <a:ext cx="3878498" cy="49422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Календарь природы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C:\Users\kokur\Desktop\лето педсовет\IMG_20200902_102932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31915" y="3825577"/>
            <a:ext cx="2581362" cy="219734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Скругленный прямоугольник 10"/>
          <p:cNvSpPr/>
          <p:nvPr/>
        </p:nvSpPr>
        <p:spPr>
          <a:xfrm>
            <a:off x="4845705" y="2924944"/>
            <a:ext cx="3528392" cy="70862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Дневники наблюдений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 descr="E:\дельфиненок фото\IMG_20200902_103551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131862" y="3849568"/>
            <a:ext cx="2581361" cy="214936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Рисунок 12" descr="D:\Пользователь\Desktop\фото\IMG_20210224_073825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585" y="3633568"/>
            <a:ext cx="2277855" cy="26419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" name="Скругленный прямоугольник 13"/>
          <p:cNvSpPr/>
          <p:nvPr/>
        </p:nvSpPr>
        <p:spPr>
          <a:xfrm>
            <a:off x="683568" y="6237312"/>
            <a:ext cx="4392488" cy="62068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Сажаем цветок «Герань»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5796136" y="6237312"/>
            <a:ext cx="3347864" cy="62068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Протираем листья  фикуса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3058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423922" y="188640"/>
            <a:ext cx="8352928" cy="576064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Взаимодействие с детьми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E:\дельфиненок фото\IMG_20200825_101828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769066" y="753861"/>
            <a:ext cx="1749882" cy="230425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3922" y="1031046"/>
            <a:ext cx="2519199" cy="174988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72200" y="993694"/>
            <a:ext cx="2381129" cy="178723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Прямоугольник 1"/>
          <p:cNvSpPr/>
          <p:nvPr/>
        </p:nvSpPr>
        <p:spPr>
          <a:xfrm>
            <a:off x="107504" y="2780928"/>
            <a:ext cx="30243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со схемой посадки цветов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183284" y="2960078"/>
            <a:ext cx="29607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Беседа «Что растениям необходимо для роста»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943121" y="2960078"/>
            <a:ext cx="342907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детей с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садовыми и полевыми цветами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6" name="Прямоугольник 15"/>
          <p:cNvSpPr/>
          <p:nvPr/>
        </p:nvSpPr>
        <p:spPr>
          <a:xfrm rot="10800000" flipV="1">
            <a:off x="611560" y="6018267"/>
            <a:ext cx="31931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Дыхательная гимнастика</a:t>
            </a:r>
          </a:p>
          <a:p>
            <a:pPr algn="ctr"/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«Подуй на одуванчик»</a:t>
            </a:r>
          </a:p>
        </p:txBody>
      </p:sp>
      <p:pic>
        <p:nvPicPr>
          <p:cNvPr id="12" name="Рисунок 11" descr="C:\Users\kokur\Desktop\лето педсовет\IMG_20200608_104250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5" y="3903666"/>
            <a:ext cx="2977080" cy="208823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92080" y="3734337"/>
            <a:ext cx="2880320" cy="216639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4477640" y="6094873"/>
            <a:ext cx="50760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Пальчиковая гимнастика «Цветок»</a:t>
            </a:r>
          </a:p>
        </p:txBody>
      </p:sp>
    </p:spTree>
    <p:extLst>
      <p:ext uri="{BB962C8B-B14F-4D97-AF65-F5344CB8AC3E}">
        <p14:creationId xmlns:p14="http://schemas.microsoft.com/office/powerpoint/2010/main" val="2696921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:\Пользователь\Desktop\фото\IMG_20210224_080450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375" y="1213845"/>
            <a:ext cx="2684931" cy="20429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Скругленный прямоугольник 2"/>
          <p:cNvSpPr/>
          <p:nvPr/>
        </p:nvSpPr>
        <p:spPr>
          <a:xfrm>
            <a:off x="423922" y="188640"/>
            <a:ext cx="8352928" cy="576064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Взаимодействие с детьми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D:\Пользователь\Desktop\фото\IMG_20210224_07471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0759" y="1268265"/>
            <a:ext cx="2851934" cy="201671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 descr="D:\Пользователь\Desktop\фото\IMG_20210224_105632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375" y="3820086"/>
            <a:ext cx="2726441" cy="220120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 descr="D:\Пользователь\Desktop\фото\IMG_20210224_113301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3" y="3861048"/>
            <a:ext cx="2664509" cy="21602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Скругленный прямоугольник 6"/>
          <p:cNvSpPr/>
          <p:nvPr/>
        </p:nvSpPr>
        <p:spPr>
          <a:xfrm>
            <a:off x="251520" y="3284984"/>
            <a:ext cx="2847138" cy="43204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Дидактические игры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924702" y="3284984"/>
            <a:ext cx="2967989" cy="43204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Изучаем 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нциклопедии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89375" y="6309320"/>
            <a:ext cx="2726441" cy="43204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Рисование «Зимний лес»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924702" y="6309320"/>
            <a:ext cx="3219298" cy="43204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Аппликация «Осеннее дерево»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D:\Пользователь\Desktop\фото\IMG_20210225_113525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658" y="1285004"/>
            <a:ext cx="2573655" cy="192913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" name="Скругленный прямоугольник 11"/>
          <p:cNvSpPr/>
          <p:nvPr/>
        </p:nvSpPr>
        <p:spPr>
          <a:xfrm>
            <a:off x="2915816" y="3284984"/>
            <a:ext cx="3008886" cy="43204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Сценка «Спор овощей»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Рисунок 12" descr="D:\Пользователь\Downloads\IMG_20210226_221141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0635" y="3717290"/>
            <a:ext cx="2311678" cy="259203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" name="Скругленный прямоугольник 13"/>
          <p:cNvSpPr/>
          <p:nvPr/>
        </p:nvSpPr>
        <p:spPr>
          <a:xfrm>
            <a:off x="3098658" y="6309320"/>
            <a:ext cx="2942101" cy="54868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Сценка «Встреча грибов»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4830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51520" y="188640"/>
            <a:ext cx="8568952" cy="1080120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Взаимодействие с детьми </a:t>
            </a:r>
          </a:p>
          <a:p>
            <a:pPr algn="ctr"/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(опытно-экспериментальная 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деятельность)</a:t>
            </a: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4" name="Рисунок 3" descr="D:\Пользователь\Desktop\фото\IMG_20210224_09252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1279" y="1432845"/>
            <a:ext cx="2312618" cy="196786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 descr="D:\Пользователь\Desktop\фото\IMG_20210224_080745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848" y="4368224"/>
            <a:ext cx="2600318" cy="177863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 descr="D:\Пользователь\Desktop\фото\IMG_20210301_104321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076" y="1484785"/>
            <a:ext cx="2504724" cy="19095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4" descr="C:\Users\ксюша\Desktop\аттестация фото\DSCN176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84121" y="1426431"/>
            <a:ext cx="2632372" cy="197427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</p:pic>
      <p:sp>
        <p:nvSpPr>
          <p:cNvPr id="7" name="Скругленный прямоугольник 6"/>
          <p:cNvSpPr/>
          <p:nvPr/>
        </p:nvSpPr>
        <p:spPr>
          <a:xfrm>
            <a:off x="0" y="3573016"/>
            <a:ext cx="3195486" cy="36004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Наблюдение на чудо-грядке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059832" y="3394297"/>
            <a:ext cx="2836532" cy="86569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Рассматривание семян через микроскоп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796136" y="3573016"/>
            <a:ext cx="3168352" cy="57606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Рассматривание жучка с помощью лупы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0" y="6180398"/>
            <a:ext cx="3195486" cy="67760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Картотеки опытов и экспериментов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Рисунок 13" descr="SDC10064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376313" y="4368224"/>
            <a:ext cx="2444159" cy="18331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</p:pic>
      <p:sp>
        <p:nvSpPr>
          <p:cNvPr id="12" name="Прямоугольник 11"/>
          <p:cNvSpPr/>
          <p:nvPr/>
        </p:nvSpPr>
        <p:spPr>
          <a:xfrm rot="10800000" flipV="1">
            <a:off x="6576868" y="6260706"/>
            <a:ext cx="2386912" cy="3693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Опыты с солью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195485" y="4259996"/>
            <a:ext cx="281667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>
              <a:solidFill>
                <a:srgbClr val="002060"/>
              </a:solidFill>
            </a:endParaRPr>
          </a:p>
          <a:p>
            <a:endParaRPr lang="ru-RU" b="1" dirty="0">
              <a:solidFill>
                <a:srgbClr val="002060"/>
              </a:solidFill>
            </a:endParaRPr>
          </a:p>
          <a:p>
            <a:endParaRPr lang="ru-RU" b="1" dirty="0" smtClean="0">
              <a:solidFill>
                <a:srgbClr val="002060"/>
              </a:solidFill>
            </a:endParaRPr>
          </a:p>
          <a:p>
            <a:endParaRPr lang="ru-RU" b="1" dirty="0">
              <a:solidFill>
                <a:srgbClr val="002060"/>
              </a:solidFill>
            </a:endParaRPr>
          </a:p>
          <a:p>
            <a:endParaRPr lang="ru-RU" b="1" dirty="0" smtClean="0">
              <a:solidFill>
                <a:srgbClr val="002060"/>
              </a:solidFill>
            </a:endParaRPr>
          </a:p>
          <a:p>
            <a:endParaRPr lang="ru-RU" b="1" dirty="0">
              <a:solidFill>
                <a:srgbClr val="002060"/>
              </a:solidFill>
            </a:endParaRPr>
          </a:p>
          <a:p>
            <a:endParaRPr lang="ru-RU" b="1" dirty="0" smtClean="0">
              <a:solidFill>
                <a:srgbClr val="002060"/>
              </a:solidFill>
            </a:endParaRPr>
          </a:p>
          <a:p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Рисунок 15" descr="D:\Пользователь\Desktop\IMG_20210302_154709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1279" y="4401763"/>
            <a:ext cx="2585085" cy="177863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Скругленный прямоугольник 2"/>
          <p:cNvSpPr/>
          <p:nvPr/>
        </p:nvSpPr>
        <p:spPr>
          <a:xfrm>
            <a:off x="2943592" y="6260707"/>
            <a:ext cx="3256781" cy="59729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Опыт с магнитом «Что притягивает магнит?»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4404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51520" y="188640"/>
            <a:ext cx="8568952" cy="1080120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Взаимодействие с детьми </a:t>
            </a:r>
          </a:p>
          <a:p>
            <a:pPr algn="ctr"/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(опытно-экспериментальная 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деятельность)</a:t>
            </a: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3" name="Рисунок 2" descr="D:\Пользователь\Desktop\IMG_20210302_16114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79" y="1673354"/>
            <a:ext cx="2588326" cy="211568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 descr="D:\Пользователь\Desktop\IMG_20210302_155939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7052" y="1688522"/>
            <a:ext cx="2479911" cy="211568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 descr="D:\Пользователь\Desktop\IMG_20210302_160628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688522"/>
            <a:ext cx="2304256" cy="210051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Скругленный прямоугольник 7"/>
          <p:cNvSpPr/>
          <p:nvPr/>
        </p:nvSpPr>
        <p:spPr>
          <a:xfrm>
            <a:off x="251520" y="3933056"/>
            <a:ext cx="2616285" cy="79208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Опыт «Как поймать воздух?»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307052" y="3933056"/>
            <a:ext cx="2479911" cy="93610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Игра с магнитом «Найди скрепку в манке»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156176" y="4077072"/>
            <a:ext cx="2520280" cy="64807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Опыт с водой «Как распускаются цветы?»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0379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51520" y="188640"/>
            <a:ext cx="8568952" cy="1080120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Взаимодействие с детьми </a:t>
            </a:r>
          </a:p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(проектная деятельность)</a:t>
            </a: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3" name="Рисунок 2" descr="D:\Пользователь\Desktop\фото\IMG_20210224_111854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84784"/>
            <a:ext cx="2381249" cy="178498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 descr="C:\Users\Admin\Desktop\IMG_20191121_143756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789039"/>
            <a:ext cx="2016224" cy="256467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 descr="E:\лето педсовет\IMG_20200831_095311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789040"/>
            <a:ext cx="2088232" cy="23050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 descr="P103001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62911" y="3003020"/>
            <a:ext cx="2480095" cy="18600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 descr="P1030014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299890" y="1570576"/>
            <a:ext cx="2304859" cy="16134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Скругленный прямоугольник 8"/>
          <p:cNvSpPr/>
          <p:nvPr/>
        </p:nvSpPr>
        <p:spPr>
          <a:xfrm>
            <a:off x="251520" y="3269770"/>
            <a:ext cx="2808312" cy="51926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Сажаем лук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51520" y="6094091"/>
            <a:ext cx="3011391" cy="76391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Наблюдаем за растениями в огороде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 rot="10800000" flipV="1">
            <a:off x="2848794" y="5183325"/>
            <a:ext cx="330677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Проект «Огород на окне»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940152" y="3098461"/>
            <a:ext cx="3024336" cy="69057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Ухаживаем за огородом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155573" y="6476046"/>
            <a:ext cx="2664899" cy="38195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Собрали урожай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2412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Елена\Desktop\DCIM\Camera\IMG_20180823_103500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204" y="1029944"/>
            <a:ext cx="2851934" cy="175098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pic>
        <p:nvPicPr>
          <p:cNvPr id="3" name="Рисунок 2" descr="E:\дельфиненок фото\IMG_20200828_10401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0386" y="993980"/>
            <a:ext cx="2974138" cy="178694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 descr="E:\дельфиненок фото\IMG_20200727_102908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585251" y="3981315"/>
            <a:ext cx="2534571" cy="198501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423922" y="188640"/>
            <a:ext cx="8352928" cy="576064"/>
          </a:xfrm>
          <a:prstGeom prst="roundRect">
            <a:avLst/>
          </a:prstGeom>
          <a:blipFill>
            <a:blip r:embed="rId5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Взаимодействие с детьми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79512" y="2780928"/>
            <a:ext cx="3672408" cy="92560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Развлечение «Солнце, воздух и вода – наши лучшие друзья.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139952" y="2956376"/>
            <a:ext cx="4032448" cy="47262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Развлечение  «До-свидание лето!»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 rot="10800000" flipV="1">
            <a:off x="3624990" y="6404958"/>
            <a:ext cx="49249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Развлечение 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«Цветок- василек»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E:\дельфиненок фото\IMG_20200727_102012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937791" y="4028376"/>
            <a:ext cx="2386761" cy="17430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Скругленный прямоугольник 9"/>
          <p:cNvSpPr/>
          <p:nvPr/>
        </p:nvSpPr>
        <p:spPr>
          <a:xfrm>
            <a:off x="423922" y="6093297"/>
            <a:ext cx="3427998" cy="76470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Составляем разрезную картинку «Цветок- василек»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851920" y="6093297"/>
            <a:ext cx="3096344" cy="76470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560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15616" y="260648"/>
            <a:ext cx="6624736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611560" y="116632"/>
            <a:ext cx="7920880" cy="792088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Взаимодействие с родителями</a:t>
            </a:r>
          </a:p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привлечение родителей к созданию РППС)</a:t>
            </a:r>
          </a:p>
        </p:txBody>
      </p:sp>
      <p:pic>
        <p:nvPicPr>
          <p:cNvPr id="13" name="Picture 4" descr="C:\Users\ксюша\Desktop\DSCN20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11860" y="4437112"/>
            <a:ext cx="2520280" cy="189021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</p:pic>
      <p:sp>
        <p:nvSpPr>
          <p:cNvPr id="4" name="Прямоугольник 3"/>
          <p:cNvSpPr/>
          <p:nvPr/>
        </p:nvSpPr>
        <p:spPr>
          <a:xfrm rot="10800000" flipV="1">
            <a:off x="683568" y="6401654"/>
            <a:ext cx="79928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Макет «Сказочное дерево» семьи  Гребенщиковых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D:\Пользователь\Desktop\фото\IMG_20210301_164739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7682" y="1079799"/>
            <a:ext cx="1827709" cy="227719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 descr="D:\Пользователь\Desktop\фото\IMG_20210301_164800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031779"/>
            <a:ext cx="1743204" cy="232521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Рисунок 8" descr="D:\Пользователь\Desktop\фото\IMG_20210301_165544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85839" y="1262707"/>
            <a:ext cx="2268080" cy="192049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Скругленный прямоугольник 1"/>
          <p:cNvSpPr/>
          <p:nvPr/>
        </p:nvSpPr>
        <p:spPr>
          <a:xfrm>
            <a:off x="323528" y="3356995"/>
            <a:ext cx="3240360" cy="86409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Макет «Деревенский дворик»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Семья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Латухиных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563888" y="3356991"/>
            <a:ext cx="2520280" cy="100811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Коллекция 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</a:rPr>
              <a:t>«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Семена растений», семья Пановых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084168" y="3356995"/>
            <a:ext cx="2880320" cy="100810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Коллекция 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«Гербарий трав», 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семья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Шеяновых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4541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611560" y="116632"/>
            <a:ext cx="7776864" cy="576064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Взаимодействие с родителями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11560" y="692696"/>
            <a:ext cx="7776864" cy="43204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Конкурс «Осенние фантазии»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E:\дельфиненок фото\IMG_20201008_11144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11559" y="1376769"/>
            <a:ext cx="2088234" cy="180020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 descr="E:\дельфиненок фото\IMG_20201008_111453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479871" y="1359042"/>
            <a:ext cx="2117970" cy="18059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 descr="E:\дельфиненок фото\IMG_20201021_073606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00190" y="1448779"/>
            <a:ext cx="2088234" cy="165618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 descr="E:\дельфиненок фото\IMG_20201021_073610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01751" y="4181293"/>
            <a:ext cx="2160241" cy="169993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Рисунок 8" descr="E:\дельфиненок фото\IMG_20201008_111513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332252" y="4199001"/>
            <a:ext cx="2160242" cy="166452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Скругленный прямоугольник 3"/>
          <p:cNvSpPr/>
          <p:nvPr/>
        </p:nvSpPr>
        <p:spPr>
          <a:xfrm flipH="1">
            <a:off x="251520" y="3320988"/>
            <a:ext cx="2880320" cy="52566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Семья Спиридоновых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355613" y="3320988"/>
            <a:ext cx="2224499" cy="61207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Семья Ладыгиных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868145" y="3320988"/>
            <a:ext cx="3024335" cy="61206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Семья Пановых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11560" y="6309321"/>
            <a:ext cx="3240360" cy="36003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Семья Галиновых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004048" y="6309321"/>
            <a:ext cx="3024336" cy="36003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Семья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Абутовых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378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611560" y="116632"/>
            <a:ext cx="7776864" cy="576064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Взаимодействие с родителями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619672" y="836712"/>
            <a:ext cx="5760640" cy="36004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Конкурс «Кормушка»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E:\дельфиненок фото\IMG_20210211_17413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345854"/>
            <a:ext cx="3040708" cy="193913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 descr="E:\дельфиненок фото\IMG_20210211_174115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345854"/>
            <a:ext cx="2602672" cy="193913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 descr="E:\дельфиненок фото\IMG_20210211_113955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217507" y="3775380"/>
            <a:ext cx="2664298" cy="211555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 rot="10800000" flipV="1">
            <a:off x="1331634" y="6294805"/>
            <a:ext cx="65527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Семья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Ладыгиных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607434" y="3501008"/>
            <a:ext cx="2780990" cy="43204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Семья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Шкуновых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971600" y="3284984"/>
            <a:ext cx="2304256" cy="154817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Семья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Абутовых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семья Сосиных,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семья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Базулиных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семья Зиновьевых.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5343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dmin\Desktop\Новая папка\IMG_20191115_145320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268760"/>
            <a:ext cx="2990764" cy="194421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 descr="C:\Users\Admin\Desktop\Новая папка\IMG_20191115_145103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5504" y="2043748"/>
            <a:ext cx="2354386" cy="335973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 descr="C:\Users\Admin\Desktop\Новая папка\IMG_20191115_144834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802083"/>
            <a:ext cx="2990764" cy="223224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Скругленный прямоугольник 5"/>
          <p:cNvSpPr/>
          <p:nvPr/>
        </p:nvSpPr>
        <p:spPr>
          <a:xfrm>
            <a:off x="179512" y="188640"/>
            <a:ext cx="8856984" cy="864096"/>
          </a:xfrm>
          <a:prstGeom prst="roundRect">
            <a:avLst/>
          </a:prstGeom>
          <a:blipFill>
            <a:blip r:embed="rId5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Наглядная информация для родителей  по экологическому воспитанию детей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23528" y="3053393"/>
            <a:ext cx="4896544" cy="73564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Информационный уголок для родителей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0" y="6177686"/>
            <a:ext cx="5385504" cy="56368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Папка- передвижка 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«Экологическое воспитание дошкольников»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355976" y="5403487"/>
            <a:ext cx="4501903" cy="77419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Буклет  «Берегите природу»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2566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:\Пользователь\Desktop\фото\IMG_20210301_172813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087" y="1196752"/>
            <a:ext cx="3672408" cy="25922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457" y="1196044"/>
            <a:ext cx="3705250" cy="264548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Скругленный прямоугольник 3"/>
          <p:cNvSpPr/>
          <p:nvPr/>
        </p:nvSpPr>
        <p:spPr>
          <a:xfrm>
            <a:off x="611560" y="116632"/>
            <a:ext cx="7776864" cy="576064"/>
          </a:xfrm>
          <a:prstGeom prst="roundRect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Взаимодействие с родителями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10800000" flipV="1">
            <a:off x="4139952" y="3807623"/>
            <a:ext cx="50040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dirty="0" smtClean="0">
              <a:solidFill>
                <a:srgbClr val="002060"/>
              </a:solidFill>
            </a:endParaRP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Родительское 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собрание на тему </a:t>
            </a:r>
          </a:p>
          <a:p>
            <a:pPr algn="ctr"/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«Экологическое воспитание в семье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», 2018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6271" y="4259996"/>
            <a:ext cx="42497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Квест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-игра «Как спасти природу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», 2019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523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467544" y="188640"/>
            <a:ext cx="8208912" cy="864096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Взаимодействие со специалистами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E:\осень капитошка\IMG_165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3" y="1196752"/>
            <a:ext cx="2448272" cy="165618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 descr="D:\Пользователь\Desktop\фото\IMG_20210225_133705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4075" y="1225655"/>
            <a:ext cx="2448272" cy="165618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 rot="10800000" flipV="1">
            <a:off x="3923928" y="2921425"/>
            <a:ext cx="511256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Консультация для педагогов на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педчасе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«Воспитание любознательности и познавательной активности средствами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экологии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»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" y="2852936"/>
            <a:ext cx="3923928" cy="73562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Взаимодействие с музыкальным руководителем. Праздник «Осени»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D:\Пользователь\Downloads\IMG-c683349b60125f858adab2038efe74d5-V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866" y="3748663"/>
            <a:ext cx="1817950" cy="220061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Скругленный прямоугольник 7"/>
          <p:cNvSpPr/>
          <p:nvPr/>
        </p:nvSpPr>
        <p:spPr>
          <a:xfrm>
            <a:off x="0" y="6021289"/>
            <a:ext cx="4139949" cy="83671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Выступление на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педчасе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проектом «Мир цветов в нашем детском саду»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D:\Пользователь\Desktop\IMG_20210302_121121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530684" y="3760623"/>
            <a:ext cx="1899054" cy="241227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Скругленный прямоугольник 9"/>
          <p:cNvSpPr/>
          <p:nvPr/>
        </p:nvSpPr>
        <p:spPr>
          <a:xfrm>
            <a:off x="3923929" y="6021289"/>
            <a:ext cx="5400599" cy="72007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Взаимодействие с учителем- логопедом.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Сенсорная панель «Фиолетовый лес»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1199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755576" y="260648"/>
            <a:ext cx="7776864" cy="1008112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Взаимодействие с социумом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D:\Пользователь\Desktop\фото\IMG_20210218_134028_BURST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7086" y="1891306"/>
            <a:ext cx="3096344" cy="242731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 descr="E:\дельфиненок фото\IMG_20210211_114807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878134" y="1881184"/>
            <a:ext cx="3257908" cy="257403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251520" y="4509120"/>
            <a:ext cx="4392488" cy="223224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Участие  в научно- практической  конференции «Всероссийского общества охраны природы» , Министерство экологии природных ресурсов, Министерство образования Нижегородской области, 2019г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860032" y="4797155"/>
            <a:ext cx="3672408" cy="165618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Участие в акции Районного Центра Культуры и Досуга «Покормите птиц зимой»,2021г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7766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30393428"/>
              </p:ext>
            </p:extLst>
          </p:nvPr>
        </p:nvGraphicFramePr>
        <p:xfrm>
          <a:off x="4603754" y="2204864"/>
          <a:ext cx="4000694" cy="26594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323528" y="116632"/>
            <a:ext cx="8280920" cy="1008112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dirty="0" smtClean="0">
              <a:solidFill>
                <a:srgbClr val="002060"/>
              </a:solidFill>
              <a:latin typeface="Times New Roman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anose="02020603050405020304" pitchFamily="18" charset="0"/>
              </a:rPr>
              <a:t>Диагностика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сформированности экологических знаний и 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представлений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4962126"/>
              </p:ext>
            </p:extLst>
          </p:nvPr>
        </p:nvGraphicFramePr>
        <p:xfrm>
          <a:off x="882272" y="1873158"/>
          <a:ext cx="3278741" cy="21795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Скругленный прямоугольник 2"/>
          <p:cNvSpPr/>
          <p:nvPr/>
        </p:nvSpPr>
        <p:spPr>
          <a:xfrm>
            <a:off x="755576" y="1844824"/>
            <a:ext cx="3708412" cy="72008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Начало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2019-2020 учебного года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716016" y="1844824"/>
            <a:ext cx="3384376" cy="72008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Конец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2019-2020 учебного года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6228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79512" y="354828"/>
            <a:ext cx="8712968" cy="1080120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Результативность профессиональной педагогической деятельности и достигнутые эффекты</a:t>
            </a:r>
          </a:p>
          <a:p>
            <a:pPr algn="ctr">
              <a:buNone/>
            </a:pP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751344"/>
            <a:ext cx="8712968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Clr>
                <a:srgbClr val="7FD13B"/>
              </a:buClr>
              <a:buNone/>
            </a:pP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Clr>
                <a:srgbClr val="7FD13B"/>
              </a:buClr>
              <a:buNone/>
            </a:pP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Clr>
                <a:srgbClr val="7FD13B"/>
              </a:buClr>
              <a:buNone/>
            </a:pP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Clr>
                <a:srgbClr val="7FD13B"/>
              </a:buClr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1.Пополнилась развивающая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предметно-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пространственная среда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соответствие с ФГОС ДО.</a:t>
            </a:r>
          </a:p>
          <a:p>
            <a:pPr lvl="0">
              <a:buClr>
                <a:srgbClr val="7FD13B"/>
              </a:buClr>
              <a:buNone/>
            </a:pP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Сформировалось понятие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того, что человек-часть природы, что он должен беречь, охранять и защищать ее, что в природе все взаимосвязано, что жизнь на Земле во многом зависит от окружающей среды. </a:t>
            </a:r>
          </a:p>
          <a:p>
            <a:pPr>
              <a:buNone/>
            </a:pP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Закреплено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умение получать информацию о новом объекте в процессе его исследования</a:t>
            </a:r>
          </a:p>
          <a:p>
            <a:pPr>
              <a:buNone/>
            </a:pP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Расширено представления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детей о природе. </a:t>
            </a:r>
            <a:endParaRPr lang="ru-RU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Повысилась  компетентность 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родителей в вопросах формирования экологического воспитания старшего дошкольного возраста.</a:t>
            </a:r>
          </a:p>
          <a:p>
            <a:pPr marL="0" indent="0"/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7328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840663" cy="634082"/>
          </a:xfrm>
        </p:spPr>
        <p:txBody>
          <a:bodyPr/>
          <a:lstStyle/>
          <a:p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0264664"/>
              </p:ext>
            </p:extLst>
          </p:nvPr>
        </p:nvGraphicFramePr>
        <p:xfrm>
          <a:off x="351309" y="1196752"/>
          <a:ext cx="8497068" cy="5394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4692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85793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69220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293752">
                <a:tc>
                  <a:txBody>
                    <a:bodyPr/>
                    <a:lstStyle/>
                    <a:p>
                      <a:pPr algn="ctr"/>
                      <a:r>
                        <a:rPr lang="ru-RU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Мероприятие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rgbClr val="002060"/>
                          </a:solidFill>
                        </a:rPr>
                        <a:t>Тема выступления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rgbClr val="002060"/>
                          </a:solidFill>
                        </a:rPr>
                        <a:t>Уровень трансляции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Выступление на педсовете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Проект «Цветы в нашем детском саду»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ДОУ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Консультация</a:t>
                      </a:r>
                      <a:r>
                        <a:rPr lang="ru-RU" baseline="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для родителей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«Экологическое</a:t>
                      </a:r>
                      <a:r>
                        <a:rPr lang="ru-RU" baseline="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воспитание детей зимой»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Персональный сайт на </a:t>
                      </a:r>
                      <a:r>
                        <a:rPr lang="en-US" dirty="0" err="1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wix</a:t>
                      </a: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en-US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com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Выступление на экологической конференции в Нижнем Новгороде.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«Современные подходы к экологизации среды развития ребенка в ДОО и семье.»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региональный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Публикация</a:t>
                      </a:r>
                      <a:r>
                        <a:rPr lang="ru-RU" baseline="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«ДОО Нижегородской области в работе национальных проектов  «Экология» и «Образование»: проблемы и перспективы экологического воспитания дошкольников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«Современные подходы к экологизации среды развития ребенка в ДОО и семье.»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региональный</a:t>
                      </a:r>
                    </a:p>
                    <a:p>
                      <a:endParaRPr lang="ru-RU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Скругленный прямоугольник 2"/>
          <p:cNvSpPr/>
          <p:nvPr/>
        </p:nvSpPr>
        <p:spPr>
          <a:xfrm>
            <a:off x="179512" y="188640"/>
            <a:ext cx="8784976" cy="792088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Транслируемость практических достижений 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808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784976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endParaRPr lang="ru-RU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endParaRPr lang="ru-RU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endParaRPr lang="ru-RU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  <a:t>Нормативно-правовые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  <a:t>документы:</a:t>
            </a:r>
          </a:p>
          <a:p>
            <a:pPr algn="just">
              <a:lnSpc>
                <a:spcPct val="115000"/>
              </a:lnSpc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  <a:t>1.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Федеральный Государственный </a:t>
            </a:r>
            <a:r>
              <a:rPr lang="ru-RU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Образоваельный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Стандарт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Дошкольного Образования(приказ Министерства образования и науки РФ №1155 от 17.10.2013 г.)</a:t>
            </a:r>
          </a:p>
          <a:p>
            <a:pPr defTabSz="457200">
              <a:spcBef>
                <a:spcPct val="20000"/>
              </a:spcBef>
              <a:spcAft>
                <a:spcPts val="600"/>
              </a:spcAft>
              <a:buClr>
                <a:prstClr val="black">
                  <a:lumMod val="75000"/>
                  <a:lumOff val="25000"/>
                </a:prstClr>
              </a:buClr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2.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Образовательная программа  МБДОУ детского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сада №16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«Жемчужинка»</a:t>
            </a:r>
          </a:p>
          <a:p>
            <a:pPr defTabSz="457200">
              <a:spcBef>
                <a:spcPct val="20000"/>
              </a:spcBef>
              <a:spcAft>
                <a:spcPts val="600"/>
              </a:spcAft>
              <a:buClr>
                <a:prstClr val="black">
                  <a:lumMod val="75000"/>
                  <a:lumOff val="25000"/>
                </a:prstClr>
              </a:buClr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Методическая литература:</a:t>
            </a:r>
          </a:p>
          <a:p>
            <a:pPr defTabSz="457200">
              <a:spcBef>
                <a:spcPct val="20000"/>
              </a:spcBef>
              <a:spcAft>
                <a:spcPts val="600"/>
              </a:spcAft>
              <a:buClr>
                <a:prstClr val="black">
                  <a:lumMod val="75000"/>
                  <a:lumOff val="25000"/>
                </a:prstClr>
              </a:buClr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Р.С.Буре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«Дошкольник и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труд»Теория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методика трудового воспитания Москва «МОЗАИКА-СИНТЕЗ» 2015г</a:t>
            </a:r>
          </a:p>
          <a:p>
            <a:pPr defTabSz="457200">
              <a:spcBef>
                <a:spcPct val="20000"/>
              </a:spcBef>
              <a:spcAft>
                <a:spcPts val="600"/>
              </a:spcAft>
              <a:buClr>
                <a:prstClr val="black">
                  <a:lumMod val="75000"/>
                  <a:lumOff val="25000"/>
                </a:prstClr>
              </a:buClr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2.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Н.Е.Веракса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О.Р.Галимов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«Познавательно-исследовательская деятельность дошкольников для детей 4-7 лет» Москва «МОЗАИКА-СИНТЕЗ» 2014 г.</a:t>
            </a:r>
          </a:p>
          <a:p>
            <a:pPr defTabSz="457200">
              <a:spcBef>
                <a:spcPct val="20000"/>
              </a:spcBef>
              <a:spcAft>
                <a:spcPts val="600"/>
              </a:spcAft>
              <a:buClr>
                <a:prstClr val="black">
                  <a:lumMod val="75000"/>
                  <a:lumOff val="25000"/>
                </a:prstClr>
              </a:buClr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В.Н.Волчкова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Н.В. Степанова  «Конспекты занятий в старшей группе детского сада  Экология»  ТЦ «Учитель» Воронеж 2014 г.</a:t>
            </a:r>
          </a:p>
          <a:p>
            <a:pPr defTabSz="457200">
              <a:spcBef>
                <a:spcPct val="20000"/>
              </a:spcBef>
              <a:spcAft>
                <a:spcPts val="600"/>
              </a:spcAft>
              <a:buClr>
                <a:prstClr val="black">
                  <a:lumMod val="75000"/>
                  <a:lumOff val="25000"/>
                </a:prstClr>
              </a:buClr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В.Н.Чернякова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«Экологическая работа в ДОУ» Творческий центр Москва 2015г.</a:t>
            </a:r>
          </a:p>
          <a:p>
            <a:pPr defTabSz="457200">
              <a:spcBef>
                <a:spcPct val="20000"/>
              </a:spcBef>
              <a:spcAft>
                <a:spcPts val="600"/>
              </a:spcAft>
              <a:buClr>
                <a:prstClr val="black">
                  <a:lumMod val="75000"/>
                  <a:lumOff val="25000"/>
                </a:prstClr>
              </a:buClr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С.Н.Николаева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«Методика экологического воспитания в детском саду» Москва «Просвещение» 2013 г.</a:t>
            </a:r>
          </a:p>
          <a:p>
            <a:pPr defTabSz="457200">
              <a:spcBef>
                <a:spcPct val="20000"/>
              </a:spcBef>
              <a:spcAft>
                <a:spcPts val="600"/>
              </a:spcAft>
              <a:buClr>
                <a:prstClr val="black">
                  <a:lumMod val="75000"/>
                  <a:lumOff val="25000"/>
                </a:prstClr>
              </a:buClr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С.Н.Николаева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«Юный Эколог» Москва «МОЗАИКА-СИНТЕЗ» 2014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23528" y="188640"/>
            <a:ext cx="7416824" cy="792088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Литература 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5009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itl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ext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2_Titl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2_Text"/>
</p:tagLst>
</file>

<file path=ppt/theme/theme1.xml><?xml version="1.0" encoding="utf-8"?>
<a:theme xmlns:a="http://schemas.openxmlformats.org/drawingml/2006/main" name="001">
  <a:themeElements>
    <a:clrScheme name="Тема Office 2">
      <a:dk1>
        <a:srgbClr val="000000"/>
      </a:dk1>
      <a:lt1>
        <a:srgbClr val="A9CFC0"/>
      </a:lt1>
      <a:dk2>
        <a:srgbClr val="000000"/>
      </a:dk2>
      <a:lt2>
        <a:srgbClr val="A8A8A8"/>
      </a:lt2>
      <a:accent1>
        <a:srgbClr val="596B2E"/>
      </a:accent1>
      <a:accent2>
        <a:srgbClr val="2E386B"/>
      </a:accent2>
      <a:accent3>
        <a:srgbClr val="D1E4DC"/>
      </a:accent3>
      <a:accent4>
        <a:srgbClr val="000000"/>
      </a:accent4>
      <a:accent5>
        <a:srgbClr val="B5BAAD"/>
      </a:accent5>
      <a:accent6>
        <a:srgbClr val="293260"/>
      </a:accent6>
      <a:hlink>
        <a:srgbClr val="2E6B53"/>
      </a:hlink>
      <a:folHlink>
        <a:srgbClr val="2E516B"/>
      </a:folHlink>
    </a:clrScheme>
    <a:fontScheme name="Тема 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Тема Office 1">
        <a:dk1>
          <a:srgbClr val="000000"/>
        </a:dk1>
        <a:lt1>
          <a:srgbClr val="A9CFC0"/>
        </a:lt1>
        <a:dk2>
          <a:srgbClr val="000000"/>
        </a:dk2>
        <a:lt2>
          <a:srgbClr val="A8A8A8"/>
        </a:lt2>
        <a:accent1>
          <a:srgbClr val="689C3B"/>
        </a:accent1>
        <a:accent2>
          <a:srgbClr val="4D806B"/>
        </a:accent2>
        <a:accent3>
          <a:srgbClr val="D1E4DC"/>
        </a:accent3>
        <a:accent4>
          <a:srgbClr val="000000"/>
        </a:accent4>
        <a:accent5>
          <a:srgbClr val="B9CBAF"/>
        </a:accent5>
        <a:accent6>
          <a:srgbClr val="457360"/>
        </a:accent6>
        <a:hlink>
          <a:srgbClr val="436426"/>
        </a:hlink>
        <a:folHlink>
          <a:srgbClr val="26594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A9CFC0"/>
        </a:lt1>
        <a:dk2>
          <a:srgbClr val="000000"/>
        </a:dk2>
        <a:lt2>
          <a:srgbClr val="A8A8A8"/>
        </a:lt2>
        <a:accent1>
          <a:srgbClr val="596B2E"/>
        </a:accent1>
        <a:accent2>
          <a:srgbClr val="2E386B"/>
        </a:accent2>
        <a:accent3>
          <a:srgbClr val="D1E4DC"/>
        </a:accent3>
        <a:accent4>
          <a:srgbClr val="000000"/>
        </a:accent4>
        <a:accent5>
          <a:srgbClr val="B5BAAD"/>
        </a:accent5>
        <a:accent6>
          <a:srgbClr val="293260"/>
        </a:accent6>
        <a:hlink>
          <a:srgbClr val="2E6B53"/>
        </a:hlink>
        <a:folHlink>
          <a:srgbClr val="2E516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A9CFC0"/>
        </a:lt1>
        <a:dk2>
          <a:srgbClr val="000000"/>
        </a:dk2>
        <a:lt2>
          <a:srgbClr val="A8A8A8"/>
        </a:lt2>
        <a:accent1>
          <a:srgbClr val="6C5014"/>
        </a:accent1>
        <a:accent2>
          <a:srgbClr val="2E6B53"/>
        </a:accent2>
        <a:accent3>
          <a:srgbClr val="D1E4DC"/>
        </a:accent3>
        <a:accent4>
          <a:srgbClr val="000000"/>
        </a:accent4>
        <a:accent5>
          <a:srgbClr val="BAB3AA"/>
        </a:accent5>
        <a:accent6>
          <a:srgbClr val="29604A"/>
        </a:accent6>
        <a:hlink>
          <a:srgbClr val="6B4D2E"/>
        </a:hlink>
        <a:folHlink>
          <a:srgbClr val="6B2E4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A9CFC0"/>
        </a:lt1>
        <a:dk2>
          <a:srgbClr val="000000"/>
        </a:dk2>
        <a:lt2>
          <a:srgbClr val="A8A8A8"/>
        </a:lt2>
        <a:accent1>
          <a:srgbClr val="6B652E"/>
        </a:accent1>
        <a:accent2>
          <a:srgbClr val="2E6B53"/>
        </a:accent2>
        <a:accent3>
          <a:srgbClr val="D1E4DC"/>
        </a:accent3>
        <a:accent4>
          <a:srgbClr val="000000"/>
        </a:accent4>
        <a:accent5>
          <a:srgbClr val="BAB8AD"/>
        </a:accent5>
        <a:accent6>
          <a:srgbClr val="29604A"/>
        </a:accent6>
        <a:hlink>
          <a:srgbClr val="6B3D2E"/>
        </a:hlink>
        <a:folHlink>
          <a:srgbClr val="432E6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689C3B"/>
        </a:accent1>
        <a:accent2>
          <a:srgbClr val="4D806B"/>
        </a:accent2>
        <a:accent3>
          <a:srgbClr val="FFFFFF"/>
        </a:accent3>
        <a:accent4>
          <a:srgbClr val="000000"/>
        </a:accent4>
        <a:accent5>
          <a:srgbClr val="B9CBAF"/>
        </a:accent5>
        <a:accent6>
          <a:srgbClr val="457360"/>
        </a:accent6>
        <a:hlink>
          <a:srgbClr val="436426"/>
        </a:hlink>
        <a:folHlink>
          <a:srgbClr val="26594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596B2E"/>
        </a:accent1>
        <a:accent2>
          <a:srgbClr val="2E386B"/>
        </a:accent2>
        <a:accent3>
          <a:srgbClr val="FFFFFF"/>
        </a:accent3>
        <a:accent4>
          <a:srgbClr val="000000"/>
        </a:accent4>
        <a:accent5>
          <a:srgbClr val="B5BAAD"/>
        </a:accent5>
        <a:accent6>
          <a:srgbClr val="293260"/>
        </a:accent6>
        <a:hlink>
          <a:srgbClr val="2E6B53"/>
        </a:hlink>
        <a:folHlink>
          <a:srgbClr val="2E516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6C5014"/>
        </a:accent1>
        <a:accent2>
          <a:srgbClr val="2E6B53"/>
        </a:accent2>
        <a:accent3>
          <a:srgbClr val="FFFFFF"/>
        </a:accent3>
        <a:accent4>
          <a:srgbClr val="000000"/>
        </a:accent4>
        <a:accent5>
          <a:srgbClr val="BAB3AA"/>
        </a:accent5>
        <a:accent6>
          <a:srgbClr val="29604A"/>
        </a:accent6>
        <a:hlink>
          <a:srgbClr val="6B4D2E"/>
        </a:hlink>
        <a:folHlink>
          <a:srgbClr val="6B2E4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6B652E"/>
        </a:accent1>
        <a:accent2>
          <a:srgbClr val="2E6B53"/>
        </a:accent2>
        <a:accent3>
          <a:srgbClr val="FFFFFF"/>
        </a:accent3>
        <a:accent4>
          <a:srgbClr val="000000"/>
        </a:accent4>
        <a:accent5>
          <a:srgbClr val="BAB8AD"/>
        </a:accent5>
        <a:accent6>
          <a:srgbClr val="29604A"/>
        </a:accent6>
        <a:hlink>
          <a:srgbClr val="6B3D2E"/>
        </a:hlink>
        <a:folHlink>
          <a:srgbClr val="432E6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efault Design">
  <a:themeElements>
    <a:clrScheme name="1_Default Design 2">
      <a:dk1>
        <a:srgbClr val="000000"/>
      </a:dk1>
      <a:lt1>
        <a:srgbClr val="A9CFC0"/>
      </a:lt1>
      <a:dk2>
        <a:srgbClr val="000000"/>
      </a:dk2>
      <a:lt2>
        <a:srgbClr val="A8A8A8"/>
      </a:lt2>
      <a:accent1>
        <a:srgbClr val="596B2E"/>
      </a:accent1>
      <a:accent2>
        <a:srgbClr val="2E386B"/>
      </a:accent2>
      <a:accent3>
        <a:srgbClr val="D1E4DC"/>
      </a:accent3>
      <a:accent4>
        <a:srgbClr val="000000"/>
      </a:accent4>
      <a:accent5>
        <a:srgbClr val="B5BAAD"/>
      </a:accent5>
      <a:accent6>
        <a:srgbClr val="293260"/>
      </a:accent6>
      <a:hlink>
        <a:srgbClr val="2E6B53"/>
      </a:hlink>
      <a:folHlink>
        <a:srgbClr val="2E516B"/>
      </a:folHlink>
    </a:clrScheme>
    <a:fontScheme name="1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efault Design 1">
        <a:dk1>
          <a:srgbClr val="000000"/>
        </a:dk1>
        <a:lt1>
          <a:srgbClr val="A9CFC0"/>
        </a:lt1>
        <a:dk2>
          <a:srgbClr val="000000"/>
        </a:dk2>
        <a:lt2>
          <a:srgbClr val="A8A8A8"/>
        </a:lt2>
        <a:accent1>
          <a:srgbClr val="689C3B"/>
        </a:accent1>
        <a:accent2>
          <a:srgbClr val="4D806B"/>
        </a:accent2>
        <a:accent3>
          <a:srgbClr val="D1E4DC"/>
        </a:accent3>
        <a:accent4>
          <a:srgbClr val="000000"/>
        </a:accent4>
        <a:accent5>
          <a:srgbClr val="B9CBAF"/>
        </a:accent5>
        <a:accent6>
          <a:srgbClr val="457360"/>
        </a:accent6>
        <a:hlink>
          <a:srgbClr val="436426"/>
        </a:hlink>
        <a:folHlink>
          <a:srgbClr val="26594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A9CFC0"/>
        </a:lt1>
        <a:dk2>
          <a:srgbClr val="000000"/>
        </a:dk2>
        <a:lt2>
          <a:srgbClr val="A8A8A8"/>
        </a:lt2>
        <a:accent1>
          <a:srgbClr val="596B2E"/>
        </a:accent1>
        <a:accent2>
          <a:srgbClr val="2E386B"/>
        </a:accent2>
        <a:accent3>
          <a:srgbClr val="D1E4DC"/>
        </a:accent3>
        <a:accent4>
          <a:srgbClr val="000000"/>
        </a:accent4>
        <a:accent5>
          <a:srgbClr val="B5BAAD"/>
        </a:accent5>
        <a:accent6>
          <a:srgbClr val="293260"/>
        </a:accent6>
        <a:hlink>
          <a:srgbClr val="2E6B53"/>
        </a:hlink>
        <a:folHlink>
          <a:srgbClr val="2E516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A9CFC0"/>
        </a:lt1>
        <a:dk2>
          <a:srgbClr val="000000"/>
        </a:dk2>
        <a:lt2>
          <a:srgbClr val="A8A8A8"/>
        </a:lt2>
        <a:accent1>
          <a:srgbClr val="6C5014"/>
        </a:accent1>
        <a:accent2>
          <a:srgbClr val="2E6B53"/>
        </a:accent2>
        <a:accent3>
          <a:srgbClr val="D1E4DC"/>
        </a:accent3>
        <a:accent4>
          <a:srgbClr val="000000"/>
        </a:accent4>
        <a:accent5>
          <a:srgbClr val="BAB3AA"/>
        </a:accent5>
        <a:accent6>
          <a:srgbClr val="29604A"/>
        </a:accent6>
        <a:hlink>
          <a:srgbClr val="6B4D2E"/>
        </a:hlink>
        <a:folHlink>
          <a:srgbClr val="6B2E4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A9CFC0"/>
        </a:lt1>
        <a:dk2>
          <a:srgbClr val="000000"/>
        </a:dk2>
        <a:lt2>
          <a:srgbClr val="A8A8A8"/>
        </a:lt2>
        <a:accent1>
          <a:srgbClr val="6B652E"/>
        </a:accent1>
        <a:accent2>
          <a:srgbClr val="2E6B53"/>
        </a:accent2>
        <a:accent3>
          <a:srgbClr val="D1E4DC"/>
        </a:accent3>
        <a:accent4>
          <a:srgbClr val="000000"/>
        </a:accent4>
        <a:accent5>
          <a:srgbClr val="BAB8AD"/>
        </a:accent5>
        <a:accent6>
          <a:srgbClr val="29604A"/>
        </a:accent6>
        <a:hlink>
          <a:srgbClr val="6B3D2E"/>
        </a:hlink>
        <a:folHlink>
          <a:srgbClr val="432E6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689C3B"/>
        </a:accent1>
        <a:accent2>
          <a:srgbClr val="4D806B"/>
        </a:accent2>
        <a:accent3>
          <a:srgbClr val="FFFFFF"/>
        </a:accent3>
        <a:accent4>
          <a:srgbClr val="000000"/>
        </a:accent4>
        <a:accent5>
          <a:srgbClr val="B9CBAF"/>
        </a:accent5>
        <a:accent6>
          <a:srgbClr val="457360"/>
        </a:accent6>
        <a:hlink>
          <a:srgbClr val="436426"/>
        </a:hlink>
        <a:folHlink>
          <a:srgbClr val="26594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596B2E"/>
        </a:accent1>
        <a:accent2>
          <a:srgbClr val="2E386B"/>
        </a:accent2>
        <a:accent3>
          <a:srgbClr val="FFFFFF"/>
        </a:accent3>
        <a:accent4>
          <a:srgbClr val="000000"/>
        </a:accent4>
        <a:accent5>
          <a:srgbClr val="B5BAAD"/>
        </a:accent5>
        <a:accent6>
          <a:srgbClr val="293260"/>
        </a:accent6>
        <a:hlink>
          <a:srgbClr val="2E6B53"/>
        </a:hlink>
        <a:folHlink>
          <a:srgbClr val="2E516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6C5014"/>
        </a:accent1>
        <a:accent2>
          <a:srgbClr val="2E6B53"/>
        </a:accent2>
        <a:accent3>
          <a:srgbClr val="FFFFFF"/>
        </a:accent3>
        <a:accent4>
          <a:srgbClr val="000000"/>
        </a:accent4>
        <a:accent5>
          <a:srgbClr val="BAB3AA"/>
        </a:accent5>
        <a:accent6>
          <a:srgbClr val="29604A"/>
        </a:accent6>
        <a:hlink>
          <a:srgbClr val="6B4D2E"/>
        </a:hlink>
        <a:folHlink>
          <a:srgbClr val="6B2E4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8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6B652E"/>
        </a:accent1>
        <a:accent2>
          <a:srgbClr val="2E6B53"/>
        </a:accent2>
        <a:accent3>
          <a:srgbClr val="FFFFFF"/>
        </a:accent3>
        <a:accent4>
          <a:srgbClr val="000000"/>
        </a:accent4>
        <a:accent5>
          <a:srgbClr val="BAB8AD"/>
        </a:accent5>
        <a:accent6>
          <a:srgbClr val="29604A"/>
        </a:accent6>
        <a:hlink>
          <a:srgbClr val="6B3D2E"/>
        </a:hlink>
        <a:folHlink>
          <a:srgbClr val="432E6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001</Template>
  <TotalTime>4910</TotalTime>
  <Words>1407</Words>
  <Application>Microsoft Office PowerPoint</Application>
  <PresentationFormat>Экран (4:3)</PresentationFormat>
  <Paragraphs>228</Paragraphs>
  <Slides>30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30</vt:i4>
      </vt:variant>
    </vt:vector>
  </HeadingPairs>
  <TitlesOfParts>
    <vt:vector size="32" baseType="lpstr">
      <vt:lpstr>001</vt:lpstr>
      <vt:lpstr>1_Default Design</vt:lpstr>
      <vt:lpstr>Визитная карточка</vt:lpstr>
      <vt:lpstr>Муниципальное бюджетное дошкольное образовательное учреждение  детский сад №16 «Жемчужинка»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Визитка</dc:title>
  <dc:creator>User</dc:creator>
  <cp:lastModifiedBy>user</cp:lastModifiedBy>
  <cp:revision>388</cp:revision>
  <dcterms:created xsi:type="dcterms:W3CDTF">2015-10-02T15:34:57Z</dcterms:created>
  <dcterms:modified xsi:type="dcterms:W3CDTF">2021-03-10T07:25:42Z</dcterms:modified>
</cp:coreProperties>
</file>