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11" r:id="rId3"/>
    <p:sldId id="312" r:id="rId4"/>
    <p:sldId id="279" r:id="rId5"/>
    <p:sldId id="313" r:id="rId6"/>
    <p:sldId id="314" r:id="rId7"/>
    <p:sldId id="315" r:id="rId8"/>
    <p:sldId id="301" r:id="rId9"/>
    <p:sldId id="316" r:id="rId10"/>
    <p:sldId id="302" r:id="rId11"/>
    <p:sldId id="317" r:id="rId12"/>
    <p:sldId id="319" r:id="rId13"/>
    <p:sldId id="303" r:id="rId14"/>
    <p:sldId id="320" r:id="rId15"/>
    <p:sldId id="304" r:id="rId16"/>
    <p:sldId id="305" r:id="rId17"/>
    <p:sldId id="321" r:id="rId18"/>
    <p:sldId id="328" r:id="rId19"/>
    <p:sldId id="322" r:id="rId20"/>
    <p:sldId id="323" r:id="rId21"/>
    <p:sldId id="324" r:id="rId22"/>
    <p:sldId id="325" r:id="rId23"/>
    <p:sldId id="326" r:id="rId24"/>
    <p:sldId id="306" r:id="rId25"/>
    <p:sldId id="308" r:id="rId26"/>
    <p:sldId id="329" r:id="rId27"/>
    <p:sldId id="330" r:id="rId28"/>
    <p:sldId id="309" r:id="rId29"/>
    <p:sldId id="271" r:id="rId30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84" y="-6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1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2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4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5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8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0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3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6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8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0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1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2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4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6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7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9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0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1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2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3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4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6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7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8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9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0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2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3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6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8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9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60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075" y="541020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775D9-7B38-46EC-9839-E9C81D161110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6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5" y="5410200"/>
            <a:ext cx="51244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475" y="5410200"/>
            <a:ext cx="771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82A1E-11AD-42D0-AC75-E3EF243EE1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02DA2-93EB-4422-83A2-99CB6DF6DE8E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7EAFF-3C8E-4290-A914-409A1ECEFC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EEEE9-902B-4401-8B33-6E56E5A1B094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D3F19-2448-4B30-87BA-F38AFF03D8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59FC6-44FA-4FAD-8412-9C854457EDB5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F72E3-25B5-413D-B8E3-ABED0F5B90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9D0EC-2712-4A18-9084-00BDB6A24E0C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81D02-8EB2-453F-9B13-0A20BFAEF6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38CCA-FAE7-468C-A93C-FC33D3BC7039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1BB57-CF99-49BC-967B-DA5D93577A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DDABA-0632-448A-9429-3CC02C8CF043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384F8-C415-47F4-BE38-1512359876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6FA14-0F67-4F32-8AD9-63156F5BADCA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097DD-0385-473D-AFA5-39C112F3CD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4216A-42D8-48C4-9153-C463C5EEE4C6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3EC59-1B35-44ED-B7E3-F314B91273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buNone/>
              <a:defRPr lang="en-US"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48091-A600-4195-B7D8-FD8827A5C1CA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16A39-C11F-481C-89DC-43CEFA5D63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6AF7A-02B4-4E91-AD2C-B90435C7C9B0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48D2F-AFA7-46AD-9364-47C3E51C7F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9"/>
          <p:cNvSpPr txBox="1"/>
          <p:nvPr/>
        </p:nvSpPr>
        <p:spPr>
          <a:xfrm>
            <a:off x="903288" y="731838"/>
            <a:ext cx="6096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</a:rPr>
              <a:t>“</a:t>
            </a:r>
          </a:p>
        </p:txBody>
      </p:sp>
      <p:sp>
        <p:nvSpPr>
          <p:cNvPr id="6" name="TextBox 60"/>
          <p:cNvSpPr txBox="1"/>
          <p:nvPr/>
        </p:nvSpPr>
        <p:spPr>
          <a:xfrm>
            <a:off x="10537825" y="2765425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67A8C-C8A1-4B2C-B5A7-D3496216B957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18247-29C6-4009-B2F6-EA5B88166B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71069-40F7-4042-B1BC-307EBDF68A48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B051C-772F-48AC-B165-D35DBADBFD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F0077-3097-443C-B060-C19D9FB82CDC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8E6A5-ADCF-4A0F-AAB4-A9B48082AF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buNone/>
              <a:defRPr lang="en-US" sz="2000" dirty="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buNone/>
              <a:defRPr lang="en-US" sz="2000" dirty="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buNone/>
              <a:defRPr lang="en-US" sz="2000" dirty="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56352-20B9-483C-8A27-5CE28830032E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79B3D-00FE-4BCE-A3FD-AD227F6353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C47A3-E10F-4FCF-90BE-585F4B6C2CE7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C4A71-3D17-41B8-8839-545C2CD642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5C0FD-8185-4979-8ECB-D4DBB60367EE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22D13-D1EF-40BE-8338-92B50B5A0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27" name="Group 7"/>
          <p:cNvGrpSpPr>
            <a:grpSpLocks/>
          </p:cNvGrpSpPr>
          <p:nvPr/>
        </p:nvGrpSpPr>
        <p:grpSpPr bwMode="auto">
          <a:xfrm>
            <a:off x="-14288" y="0"/>
            <a:ext cx="12053888" cy="6858000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/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9125"/>
            <a:ext cx="9906000" cy="1477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1413" y="2249488"/>
            <a:ext cx="9906000" cy="354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488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8435B1-BE44-4C87-9C58-421C7634F536}" type="datetimeFigureOut">
              <a:rPr lang="ru-RU"/>
              <a:pPr>
                <a:defRPr/>
              </a:pPr>
              <a:t>19.05.2024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3" y="5883275"/>
            <a:ext cx="62388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 cap="all" baseline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5888" y="5883275"/>
            <a:ext cx="7715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5C2F9F1-8994-4BDE-ABE4-B5ADBB2FD0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7" r:id="rId2"/>
    <p:sldLayoutId id="2147483676" r:id="rId3"/>
    <p:sldLayoutId id="2147483675" r:id="rId4"/>
    <p:sldLayoutId id="2147483674" r:id="rId5"/>
    <p:sldLayoutId id="2147483673" r:id="rId6"/>
    <p:sldLayoutId id="2147483672" r:id="rId7"/>
    <p:sldLayoutId id="2147483671" r:id="rId8"/>
    <p:sldLayoutId id="2147483670" r:id="rId9"/>
    <p:sldLayoutId id="2147483669" r:id="rId10"/>
    <p:sldLayoutId id="2147483668" r:id="rId11"/>
    <p:sldLayoutId id="2147483679" r:id="rId12"/>
    <p:sldLayoutId id="2147483667" r:id="rId13"/>
    <p:sldLayoutId id="2147483666" r:id="rId14"/>
    <p:sldLayoutId id="2147483665" r:id="rId15"/>
    <p:sldLayoutId id="2147483664" r:id="rId16"/>
    <p:sldLayoutId id="2147483663" r:id="rId1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SzPct val="12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SzPct val="12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SzPct val="125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SzPct val="125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SzPct val="125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images.myshared.ru/9/931554/slide_12.jpg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876425" y="1122363"/>
            <a:ext cx="8791575" cy="2387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b="1" cap="none" smtClean="0">
                <a:solidFill>
                  <a:srgbClr val="0D0D0D"/>
                </a:solidFill>
                <a:latin typeface="Times New Roman" pitchFamily="18" charset="0"/>
              </a:rPr>
              <a:t>Малые РЕКИ </a:t>
            </a:r>
            <a:br>
              <a:rPr lang="ru-RU" b="1" cap="none" smtClean="0">
                <a:solidFill>
                  <a:srgbClr val="0D0D0D"/>
                </a:solidFill>
                <a:latin typeface="Times New Roman" pitchFamily="18" charset="0"/>
              </a:rPr>
            </a:br>
            <a:r>
              <a:rPr lang="ru-RU" b="1" cap="none" smtClean="0">
                <a:solidFill>
                  <a:srgbClr val="0D0D0D"/>
                </a:solidFill>
                <a:latin typeface="Times New Roman" pitchFamily="18" charset="0"/>
              </a:rPr>
              <a:t>ЛИПЕЦКОЙ ОБЛАСТИ</a:t>
            </a:r>
            <a:r>
              <a:rPr lang="ru-RU" b="1" cap="none" smtClean="0">
                <a:solidFill>
                  <a:srgbClr val="0D0D0D"/>
                </a:solidFill>
                <a:latin typeface="Arial" charset="0"/>
              </a:rPr>
              <a:t>. Река Сосна</a:t>
            </a:r>
            <a:endParaRPr lang="ru-RU" cap="none" smtClean="0">
              <a:latin typeface="Arial" charset="0"/>
            </a:endParaRPr>
          </a:p>
        </p:txBody>
      </p:sp>
      <p:sp>
        <p:nvSpPr>
          <p:cNvPr id="1945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8625" y="3554413"/>
            <a:ext cx="8791575" cy="1655762"/>
          </a:xfrm>
        </p:spPr>
        <p:txBody>
          <a:bodyPr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ru-RU" cap="none" smtClean="0">
                <a:solidFill>
                  <a:schemeClr val="bg1"/>
                </a:solidFill>
                <a:latin typeface="Arial" charset="0"/>
              </a:rPr>
              <a:t>Подготовила : Вобликова Алевтина Николаевна учитель начальных классов МБОУ СОШ с.Афанасьево Измалковского округа Липецкой области, педагог дополнительного образования ЦДО Измалковского округа Липецкой области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128713" y="619125"/>
            <a:ext cx="9906000" cy="1477963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cap="none" smtClean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048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ru-RU" sz="2000" smtClean="0">
                <a:solidFill>
                  <a:schemeClr val="bg1"/>
                </a:solidFill>
                <a:latin typeface="Arial" charset="0"/>
              </a:rPr>
              <a:t>Человек, живя в городе, селе, часто не замечает такой природный объект как реку, не понимая её значение в его жизни. А сколько интересного можно узнать о ней. Она намного старше нас и хранит много тайн о своём происхождении, затрагивая историю жизни. Города, села и реки – понятия неразделимые, как судьба и история. Нет воды – нет жизни, это ни для кого не новость. Что водные обьекты для жизни? С колыбели, ибо реки много раз старше городов, воды речные выполняют для нас множество функций: поят, кормят, снабжают, охраняют и т.д. Поэтому темой  исследования стала река  родного края и  я считаю, что каждый должен знать свой край, бережно относиться ко всему, что нас окружает.</a:t>
            </a:r>
            <a:r>
              <a:rPr lang="ru-RU" sz="2000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Прямоугольник 1"/>
          <p:cNvSpPr>
            <a:spLocks noChangeArrowheads="1"/>
          </p:cNvSpPr>
          <p:nvPr/>
        </p:nvSpPr>
        <p:spPr bwMode="auto">
          <a:xfrm>
            <a:off x="1008063" y="1125538"/>
            <a:ext cx="100806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eaLnBrk="0" hangingPunct="0"/>
            <a:r>
              <a:rPr lang="ru-RU" sz="2800">
                <a:solidFill>
                  <a:schemeClr val="bg1"/>
                </a:solidFill>
              </a:rPr>
              <a:t>Тема моей исследовательской работы « Река Сосна» Река Сосна правый приток Дона - Сосна или Быстрая сосна, река протяженностью 296 км, с бассейном 17,4 тыс. кв. км. </a:t>
            </a:r>
          </a:p>
          <a:p>
            <a:pPr defTabSz="914400" eaLnBrk="0" hangingPunct="0"/>
            <a:r>
              <a:rPr lang="ru-RU" sz="2800">
                <a:solidFill>
                  <a:schemeClr val="bg1"/>
                </a:solidFill>
              </a:rPr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притоки реки дон правы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0263" y="538163"/>
            <a:ext cx="10353675" cy="577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2000" cap="none" smtClean="0">
                <a:solidFill>
                  <a:schemeClr val="bg1"/>
                </a:solidFill>
                <a:latin typeface="Times New Roman" pitchFamily="18" charset="0"/>
              </a:rPr>
              <a:t>Проблемный вопрос « Почему река Сосна носит такое название»?</a:t>
            </a:r>
            <a:endParaRPr lang="ru-RU" cap="none" smtClean="0">
              <a:solidFill>
                <a:schemeClr val="bg1"/>
              </a:solidFill>
            </a:endParaRPr>
          </a:p>
        </p:txBody>
      </p:sp>
      <p:sp>
        <p:nvSpPr>
          <p:cNvPr id="2355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100000"/>
              </a:lnSpc>
              <a:buFont typeface="Arial" charset="0"/>
              <a:buNone/>
            </a:pPr>
            <a:r>
              <a:rPr lang="ru-RU" sz="1800" smtClean="0">
                <a:latin typeface="Arial" charset="0"/>
                <a:hlinkClick r:id="rId2" tooltip="Почему река носит название Быстрая Сосна П. Ридингер, один из первых историков Ельца, ещё сто лет назад ответил на этот вопрос: «Изобилие (сосновых) лесов, ныне почти совсем исчезнувших, дозволяло строиться скоро и дёшево; но зато все здания в этом г"/>
              </a:rPr>
              <a:t> </a:t>
            </a:r>
            <a:r>
              <a:rPr lang="ru-RU" sz="1800" smtClean="0">
                <a:solidFill>
                  <a:schemeClr val="bg1"/>
                </a:solidFill>
                <a:latin typeface="Arial" charset="0"/>
              </a:rPr>
              <a:t>Почему река носит название Быстрая Сосна П. Ридингер, один из первых историков Ельца, ещё сто лет назад ответил на этот вопрос: «Изобилие (сосновых) лесов, ныне почти совсем исчезнувших, дозволяло строиться скоро и дёшево; но зато все здания в этом городе и даже церкви долгое время были деревянными и поэтому легко подвергавшиеся пожарам частым и сильным..» Вот первая подсказка для создания версии: изобилие лесов – сосны на берегах реки. Для создания следующей версии поработаем с картой. Есть река Тихая Сосна. Это- правый приток Дона, берёт начало на юго- ивосточных склонах среднерусской возвышенности с малого ручейка степной балке Волоконовского района близ села Покровка. Откуда река взяла своё название – точно неизвестно. Существует несколько предположений. Первое, слово «тихая» скорее происходит от характера её течения, оно действительно тихое. Откуда появилось второе слово – не ясно.</a:t>
            </a:r>
            <a:r>
              <a:rPr lang="ru-RU" sz="1800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solidFill>
                  <a:schemeClr val="bg1"/>
                </a:solidFill>
                <a:latin typeface="Arial" charset="0"/>
              </a:rPr>
              <a:t>Гипотезы и предположения</a:t>
            </a:r>
          </a:p>
        </p:txBody>
      </p:sp>
      <p:sp>
        <p:nvSpPr>
          <p:cNvPr id="2457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ru-RU" sz="1800" smtClean="0">
                <a:solidFill>
                  <a:schemeClr val="bg1"/>
                </a:solidFill>
                <a:latin typeface="Arial" charset="0"/>
              </a:rPr>
              <a:t>Предположим, что по рекам Тихая и Быстрая Сосна в бассейн реки Дон сплавляли лес (сосны) и скорость сплава была разной (быстрой и медленной). В книге Владимира Моложавенко говорится о Тихой Сосне: «Когда текла она в соснах, называли её Сосной. А теперь, когда леса не стало, название толкуют иначе: «Тихая Сосна – тихая после сна. Поэтично, но грустно» Течение реки на берегах которой стоит Елец тихим не назовёшь, плывя от одного берега к другому редко попадёшь в намеченное место. Быстрая Сосна (видимо, чтобы не спутать с Тихой сосной, протекающей по Белгородской и Воронежским областям) Версий может быть множество от самых простых до фантастических, но нам не удастся узнать ни время, ни имя того человека, с уст которого слетело первый раз и живёт до ныне сочетание слов Быстрая Сосна.</a:t>
            </a:r>
            <a:r>
              <a:rPr lang="ru-RU" sz="1800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ru-RU" cap="none" smtClean="0"/>
          </a:p>
        </p:txBody>
      </p:sp>
      <p:sp>
        <p:nvSpPr>
          <p:cNvPr id="2560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mtClean="0">
                <a:solidFill>
                  <a:schemeClr val="bg1"/>
                </a:solidFill>
                <a:latin typeface="Arial" charset="0"/>
              </a:rPr>
              <a:t>Гидрологическая характеристика реки </a:t>
            </a:r>
          </a:p>
          <a:p>
            <a:r>
              <a:rPr lang="ru-RU" smtClean="0">
                <a:solidFill>
                  <a:schemeClr val="bg1"/>
                </a:solidFill>
                <a:latin typeface="Arial" charset="0"/>
              </a:rPr>
              <a:t>Работа с картой, литературой позволили узнать многое о реке. Быстрая Сосна берет свое начало на крутых восточных склонах Среднерусской возвышенности. Исток реки расположен у деревни Федоровка в Покровском районе Орловской области</a:t>
            </a:r>
            <a:r>
              <a:rPr lang="ru-RU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3"/>
          <p:cNvSpPr>
            <a:spLocks noGrp="1"/>
          </p:cNvSpPr>
          <p:nvPr>
            <p:ph type="title" idx="4294967295"/>
          </p:nvPr>
        </p:nvSpPr>
        <p:spPr bwMode="auto">
          <a:xfrm>
            <a:off x="1141413" y="619125"/>
            <a:ext cx="9906000" cy="384175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3200" b="1" cap="none" smtClean="0">
                <a:solidFill>
                  <a:schemeClr val="bg1"/>
                </a:solidFill>
              </a:rPr>
              <a:t>Гидрологическая характеристика реки</a:t>
            </a:r>
            <a:r>
              <a:rPr lang="ru-RU" sz="3200" b="1" cap="none" smtClean="0"/>
              <a:t> </a:t>
            </a:r>
            <a:endParaRPr lang="ru-RU" sz="3200" cap="none" smtClean="0"/>
          </a:p>
        </p:txBody>
      </p:sp>
      <p:pic>
        <p:nvPicPr>
          <p:cNvPr id="26626" name="Содержимое 6"/>
          <p:cNvPicPr>
            <a:picLocks noGrp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36600" y="1143000"/>
            <a:ext cx="5130800" cy="4983163"/>
          </a:xfrm>
        </p:spPr>
      </p:pic>
      <p:sp>
        <p:nvSpPr>
          <p:cNvPr id="26627" name="Содержимое 5"/>
          <p:cNvSpPr>
            <a:spLocks noGrp="1"/>
          </p:cNvSpPr>
          <p:nvPr>
            <p:ph sz="half" idx="4294967295"/>
          </p:nvPr>
        </p:nvSpPr>
        <p:spPr>
          <a:xfrm>
            <a:off x="6191250" y="620713"/>
            <a:ext cx="5384800" cy="548322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sz="6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600" smtClean="0"/>
              <a:t>       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800" smtClean="0"/>
              <a:t>   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800" smtClean="0"/>
              <a:t>      </a:t>
            </a:r>
          </a:p>
        </p:txBody>
      </p:sp>
      <p:pic>
        <p:nvPicPr>
          <p:cNvPr id="26628" name="Содержимое 6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43000"/>
            <a:ext cx="8818563" cy="498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Содержимое 6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43000"/>
            <a:ext cx="8818563" cy="498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ru-RU" cap="none" smtClean="0"/>
          </a:p>
        </p:txBody>
      </p:sp>
      <p:sp>
        <p:nvSpPr>
          <p:cNvPr id="2765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ru-RU" sz="2000" smtClean="0">
                <a:solidFill>
                  <a:schemeClr val="bg1"/>
                </a:solidFill>
                <a:latin typeface="Arial" charset="0"/>
              </a:rPr>
              <a:t>Место впадения реки Быстрая Сосна в Дон Река впадает в Дон с правой стороны, ее скорость заметно выше чем у рек впадающих в Дон слева, т.е текущих по Окско - Донской равнине. Поэтому название Быстрая Сосна вполне заслуженное. Река течет преимущественно в восточном направлении. Река течет в каньонообразной узкой долине. Ширина долины не превышает полутора километров, а порой сужается до 0,5 км. Ширина самой реки в период межени составляет метров. В связи с особенностями долины на реке нет стариц и пойменных озер, сама пойма Сосны тоже не обширная.</a:t>
            </a:r>
            <a:r>
              <a:rPr lang="ru-RU" sz="2000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3"/>
          <p:cNvSpPr>
            <a:spLocks noGrp="1"/>
          </p:cNvSpPr>
          <p:nvPr>
            <p:ph type="title" idx="4294967295"/>
          </p:nvPr>
        </p:nvSpPr>
        <p:spPr bwMode="auto">
          <a:xfrm>
            <a:off x="3438525" y="231775"/>
            <a:ext cx="10972800" cy="368300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2000" cap="none" smtClean="0">
                <a:solidFill>
                  <a:schemeClr val="bg1"/>
                </a:solidFill>
                <a:latin typeface="Times New Roman" pitchFamily="18" charset="0"/>
              </a:rPr>
              <a:t>Место впадения реки Быстрая Сосна в Дон</a:t>
            </a:r>
          </a:p>
        </p:txBody>
      </p:sp>
      <p:pic>
        <p:nvPicPr>
          <p:cNvPr id="28674" name="Содержимое 6"/>
          <p:cNvPicPr>
            <a:picLocks noGrp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871663" y="765175"/>
            <a:ext cx="8929687" cy="4929188"/>
          </a:xfrm>
        </p:spPr>
      </p:pic>
      <p:sp>
        <p:nvSpPr>
          <p:cNvPr id="28675" name="Содержимое 5"/>
          <p:cNvSpPr>
            <a:spLocks noGrp="1"/>
          </p:cNvSpPr>
          <p:nvPr>
            <p:ph sz="half" idx="4294967295"/>
          </p:nvPr>
        </p:nvSpPr>
        <p:spPr>
          <a:xfrm>
            <a:off x="6191250" y="836613"/>
            <a:ext cx="5384800" cy="5268912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600" smtClean="0"/>
              <a:t>     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212850" y="763588"/>
            <a:ext cx="9906000" cy="1477962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solidFill>
                  <a:schemeClr val="bg1"/>
                </a:solidFill>
                <a:latin typeface="Arial" charset="0"/>
              </a:rPr>
              <a:t>Режим питания реки</a:t>
            </a:r>
          </a:p>
        </p:txBody>
      </p:sp>
      <p:sp>
        <p:nvSpPr>
          <p:cNvPr id="2969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  <a:latin typeface="Arial" charset="0"/>
              </a:rPr>
              <a:t>Режим реки, питание: река питается в основном родниковыми водами, а также некоторую роль играет снеговое питание. Лед на реке держится с конца ноября по конец марта. Главной особенностью Быстрой Сосны является то, что она является рекой с высоким уровнем весеннего половодья. Уровень воды повышается на см, интенсивность подъёма составляет 325 см в сутки.</a:t>
            </a:r>
            <a:r>
              <a:rPr lang="ru-RU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ru-RU" cap="none" smtClean="0"/>
          </a:p>
        </p:txBody>
      </p:sp>
      <p:sp>
        <p:nvSpPr>
          <p:cNvPr id="3072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  <a:latin typeface="Arial" charset="0"/>
              </a:rPr>
              <a:t>В некоторых местах на реке и ее притоках Пальна и Воргол, на поверхность выходят скалы высотой до 9 метров и до 1500 метров в длину. Наиболее массивные камни или как их здесь еще называют «кичи» выходят на поверхность в низовьях реки Воргол, ниже села Казаки.</a:t>
            </a:r>
            <a:r>
              <a:rPr lang="ru-RU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3"/>
          <p:cNvSpPr>
            <a:spLocks noGrp="1"/>
          </p:cNvSpPr>
          <p:nvPr>
            <p:ph type="title" idx="4294967295"/>
          </p:nvPr>
        </p:nvSpPr>
        <p:spPr bwMode="auto">
          <a:xfrm>
            <a:off x="1141413" y="619125"/>
            <a:ext cx="9906000" cy="106363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ru-RU" sz="3200" cap="none" smtClean="0"/>
          </a:p>
        </p:txBody>
      </p:sp>
      <p:sp>
        <p:nvSpPr>
          <p:cNvPr id="31746" name="Содержимое 4"/>
          <p:cNvSpPr>
            <a:spLocks noGrp="1"/>
          </p:cNvSpPr>
          <p:nvPr>
            <p:ph sz="half" idx="4294967295"/>
          </p:nvPr>
        </p:nvSpPr>
        <p:spPr>
          <a:xfrm>
            <a:off x="609600" y="714375"/>
            <a:ext cx="5384800" cy="5411788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endParaRPr lang="ru-RU" sz="1800" smtClean="0"/>
          </a:p>
        </p:txBody>
      </p:sp>
      <p:pic>
        <p:nvPicPr>
          <p:cNvPr id="31747" name="Содержимое 6"/>
          <p:cNvPicPr>
            <a:picLocks noGrp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679450" y="428625"/>
            <a:ext cx="9696450" cy="6429375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solidFill>
                  <a:schemeClr val="bg1"/>
                </a:solidFill>
                <a:latin typeface="Arial" charset="0"/>
              </a:rPr>
              <a:t>Описание берегов реки</a:t>
            </a:r>
            <a:r>
              <a:rPr lang="ru-RU" cap="none" smtClean="0">
                <a:latin typeface="Arial" charset="0"/>
              </a:rPr>
              <a:t> </a:t>
            </a:r>
          </a:p>
        </p:txBody>
      </p:sp>
      <p:sp>
        <p:nvSpPr>
          <p:cNvPr id="3277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  <a:latin typeface="Arial" charset="0"/>
              </a:rPr>
              <a:t>Местами берега реки покрыты лиственным лесом. Высота некоторых скал достигает 25 метров. Многим из них даны свои названия: Копченый, Воронов, Лисий Камни, Большие Кичи. В Берега реки очень живописны</a:t>
            </a:r>
            <a:r>
              <a:rPr lang="ru-RU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666750" y="0"/>
            <a:ext cx="10972800" cy="428625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ru-RU" sz="3200" cap="none" smtClean="0"/>
          </a:p>
        </p:txBody>
      </p:sp>
      <p:sp>
        <p:nvSpPr>
          <p:cNvPr id="33794" name="Содержимое 2"/>
          <p:cNvSpPr>
            <a:spLocks noGrp="1"/>
          </p:cNvSpPr>
          <p:nvPr>
            <p:ph sz="half" idx="4294967295"/>
          </p:nvPr>
        </p:nvSpPr>
        <p:spPr>
          <a:xfrm>
            <a:off x="609600" y="642938"/>
            <a:ext cx="5384800" cy="5483225"/>
          </a:xfrm>
        </p:spPr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000" smtClean="0"/>
              <a:t>    </a:t>
            </a:r>
          </a:p>
        </p:txBody>
      </p:sp>
      <p:pic>
        <p:nvPicPr>
          <p:cNvPr id="33795" name="Содержимое 4"/>
          <p:cNvPicPr>
            <a:picLocks noGrp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912813" y="692150"/>
            <a:ext cx="10175875" cy="54737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3"/>
          <p:cNvSpPr>
            <a:spLocks noGrp="1"/>
          </p:cNvSpPr>
          <p:nvPr>
            <p:ph type="title" idx="4294967295"/>
          </p:nvPr>
        </p:nvSpPr>
        <p:spPr bwMode="auto">
          <a:xfrm>
            <a:off x="2770188" y="576263"/>
            <a:ext cx="9906000" cy="938212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3200" cap="none" smtClean="0">
                <a:solidFill>
                  <a:schemeClr val="bg1"/>
                </a:solidFill>
              </a:rPr>
              <a:t>Берега реки очень живописны</a:t>
            </a:r>
          </a:p>
        </p:txBody>
      </p:sp>
      <p:pic>
        <p:nvPicPr>
          <p:cNvPr id="34818" name="Содержимое 6"/>
          <p:cNvPicPr>
            <a:picLocks noGrp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81000" y="1500188"/>
            <a:ext cx="5238750" cy="4572000"/>
          </a:xfrm>
        </p:spPr>
      </p:pic>
      <p:pic>
        <p:nvPicPr>
          <p:cNvPr id="34819" name="Содержимое 7"/>
          <p:cNvPicPr>
            <a:picLocks noGrp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6191250" y="1500188"/>
            <a:ext cx="5143500" cy="4506912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solidFill>
                  <a:schemeClr val="bg1"/>
                </a:solidFill>
                <a:latin typeface="Arial" charset="0"/>
              </a:rPr>
              <a:t>Состояние воды</a:t>
            </a:r>
          </a:p>
        </p:txBody>
      </p:sp>
      <p:sp>
        <p:nvSpPr>
          <p:cNvPr id="3584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  <a:latin typeface="Arial" charset="0"/>
              </a:rPr>
              <a:t>Учитывая вышесказанное, можно предположить, что на берегу реки очень хорошо отдыхать. Но так ли это? Учитель предложила  изучить состояние воды. Учитывая  возраст, я  проделала опыты, с помощью которых определила температуру воды, её прозрачность и запах.</a:t>
            </a:r>
            <a:r>
              <a:rPr lang="ru-RU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cap="none" smtClean="0">
                <a:solidFill>
                  <a:schemeClr val="bg1"/>
                </a:solidFill>
              </a:rPr>
              <a:t>Состояние воды</a:t>
            </a:r>
          </a:p>
        </p:txBody>
      </p:sp>
      <p:pic>
        <p:nvPicPr>
          <p:cNvPr id="36866" name="Содержимое 4"/>
          <p:cNvPicPr>
            <a:picLocks noGrp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612775" y="2098675"/>
            <a:ext cx="10561638" cy="3805238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460500" y="692150"/>
            <a:ext cx="9906000" cy="1477963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solidFill>
                  <a:schemeClr val="bg1"/>
                </a:solidFill>
                <a:latin typeface="Times New Roman" pitchFamily="18" charset="0"/>
              </a:rPr>
              <a:t>Определение температуры воды</a:t>
            </a:r>
          </a:p>
        </p:txBody>
      </p:sp>
      <p:sp>
        <p:nvSpPr>
          <p:cNvPr id="3789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  <a:latin typeface="Arial" charset="0"/>
              </a:rPr>
              <a:t>Измерение температуры воды провела с помощью термометра. Я  получила данные, что температура зависит от температуры воздуха. Летом колеблется от 10 до 30 градусов. Я узнала, что река питается подземными водами (родниками), поэтому вода в реке в жаркую погоду бывает прохладной.</a:t>
            </a:r>
            <a:r>
              <a:rPr lang="ru-RU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solidFill>
                  <a:schemeClr val="bg1"/>
                </a:solidFill>
                <a:latin typeface="Arial" charset="0"/>
              </a:rPr>
              <a:t>Определение прозрачности</a:t>
            </a:r>
          </a:p>
        </p:txBody>
      </p:sp>
      <p:sp>
        <p:nvSpPr>
          <p:cNvPr id="3891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  <a:latin typeface="Arial" charset="0"/>
              </a:rPr>
              <a:t>Я в колбу белого цвета налила исследуемую воду так, чтобы высота составляла 20 см, и дали ей отстояться 25 минут. Оценили состояние воды: она прозрачна</a:t>
            </a:r>
            <a:r>
              <a:rPr lang="ru-RU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solidFill>
                  <a:schemeClr val="bg1"/>
                </a:solidFill>
                <a:latin typeface="Arial" charset="0"/>
              </a:rPr>
              <a:t>Определение запаха воды</a:t>
            </a:r>
          </a:p>
        </p:txBody>
      </p:sp>
      <p:sp>
        <p:nvSpPr>
          <p:cNvPr id="3993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  <a:latin typeface="Arial" charset="0"/>
              </a:rPr>
              <a:t>Налила в колбу воду, плотно закрыла пробкой и оставила на несколько часов. Затем открыли и понюхали. Появился чуть заметный землистый запах.</a:t>
            </a:r>
            <a:r>
              <a:rPr lang="ru-RU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solidFill>
                  <a:schemeClr val="bg1"/>
                </a:solidFill>
                <a:latin typeface="Arial" charset="0"/>
              </a:rPr>
              <a:t>Выводы исследования</a:t>
            </a:r>
          </a:p>
        </p:txBody>
      </p:sp>
      <p:sp>
        <p:nvSpPr>
          <p:cNvPr id="4096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  <a:latin typeface="Arial" charset="0"/>
              </a:rPr>
              <a:t>вода прохладная, прозрачная, имеет землистый запах. Учитывая полученный результат, можно заключить, что на реке можно отдыхать, но нельзя использовать воду для питья и приготовления пищи. В воде водятся рыбы – это тоже говорит о том, что данная среда не опасна для обитателей водоёмов</a:t>
            </a:r>
            <a:r>
              <a:rPr lang="ru-RU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solidFill>
                  <a:schemeClr val="bg1"/>
                </a:solidFill>
                <a:latin typeface="Arial" charset="0"/>
              </a:rPr>
              <a:t>Значение реки для жителей Липецкой области</a:t>
            </a:r>
          </a:p>
        </p:txBody>
      </p:sp>
      <p:sp>
        <p:nvSpPr>
          <p:cNvPr id="4198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ru-RU" sz="2000" smtClean="0">
                <a:solidFill>
                  <a:schemeClr val="bg1"/>
                </a:solidFill>
                <a:latin typeface="Arial" charset="0"/>
              </a:rPr>
              <a:t>1Ловля рыбы. 2. Отдых 3. Источник знаний. 4. Источник вдохновения и творчества. </a:t>
            </a:r>
          </a:p>
          <a:p>
            <a:r>
              <a:rPr lang="ru-RU" sz="2000" smtClean="0">
                <a:solidFill>
                  <a:schemeClr val="bg1"/>
                </a:solidFill>
                <a:latin typeface="Arial" charset="0"/>
              </a:rPr>
              <a:t>Река снабжала предков водой, рыбой и дичью. Здесь срезали прутья ивы и плели корзины, добывали камень для строительства жилищ. Поэтому по берегам селились люди. Свидетельством являются многочисленные селища по Сосне. Несколько из них располагались на левом берегу у деревни Орехово Ливенского района. Жили здесь люди в 3-5 веках, то есть тогда, когда развитие земледелия только начиналось.</a:t>
            </a:r>
            <a:r>
              <a:rPr lang="ru-RU" sz="2000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1141413" y="619125"/>
            <a:ext cx="9906000" cy="568325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ru-RU" sz="3200" cap="none" smtClean="0"/>
          </a:p>
        </p:txBody>
      </p:sp>
      <p:sp>
        <p:nvSpPr>
          <p:cNvPr id="43010" name="Содержимое 2"/>
          <p:cNvSpPr>
            <a:spLocks noGrp="1"/>
          </p:cNvSpPr>
          <p:nvPr>
            <p:ph sz="half" idx="4294967295"/>
          </p:nvPr>
        </p:nvSpPr>
        <p:spPr>
          <a:xfrm>
            <a:off x="609600" y="857250"/>
            <a:ext cx="5384800" cy="5268913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endParaRPr lang="ru-RU" sz="2000" smtClean="0"/>
          </a:p>
          <a:p>
            <a:pPr>
              <a:lnSpc>
                <a:spcPct val="80000"/>
              </a:lnSpc>
            </a:pPr>
            <a:endParaRPr lang="ru-RU" sz="2000" smtClean="0"/>
          </a:p>
        </p:txBody>
      </p:sp>
      <p:pic>
        <p:nvPicPr>
          <p:cNvPr id="43011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952500" y="565150"/>
            <a:ext cx="9848850" cy="5743575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2798763" y="247650"/>
            <a:ext cx="9906000" cy="1477963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solidFill>
                  <a:schemeClr val="bg1"/>
                </a:solidFill>
              </a:rPr>
              <a:t>Как не любить родной уголок!</a:t>
            </a:r>
          </a:p>
        </p:txBody>
      </p:sp>
      <p:pic>
        <p:nvPicPr>
          <p:cNvPr id="44034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323975" y="1571625"/>
            <a:ext cx="9424988" cy="4643438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solidFill>
                  <a:schemeClr val="bg1"/>
                </a:solidFill>
                <a:latin typeface="Arial" charset="0"/>
              </a:rPr>
              <a:t>Роль реки в жизни знаменитых людей</a:t>
            </a:r>
          </a:p>
        </p:txBody>
      </p:sp>
      <p:sp>
        <p:nvSpPr>
          <p:cNvPr id="4505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ru-RU" sz="1800" smtClean="0">
                <a:solidFill>
                  <a:schemeClr val="bg1"/>
                </a:solidFill>
                <a:latin typeface="Arial" charset="0"/>
              </a:rPr>
              <a:t>Бывали здесь А. А. Фет и И. С. Тургенев. Подолгу жили И. А. Бунин и братья Жемчужниковы. Сосна вспоила на своих берегах художника В. Н. Мешкова и композитора Т. Н. Хренникова, писателя М. М. Пришвина и авиаконструктора Н. Н. Поликарпова. В минуты отдыха сидел когда-то с удочкой у адамовой мельницы вблизи г. Ливны писатель К. Г. Паустовский. В «Книге странствий» он писал о реке: «Из окна докторского кабинета виднелись такие дали и такие мягкие и округлые взгорья, что даже замирало от взгляда на них сердце. А у подножия этих далей, увалов, оврагов и взгорий широкой лентой протекала под железнодорожный мост река Быстрая Сосна. Она действительно была быстрая, струистая, несла последние коричневые льдины, шуршала, особенно громко по ночам, и с каждым часом поднималась, качая и затапливая кусты лозняка».</a:t>
            </a:r>
            <a:r>
              <a:rPr lang="ru-RU" sz="1800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solidFill>
                  <a:schemeClr val="bg1"/>
                </a:solidFill>
                <a:latin typeface="Arial" charset="0"/>
              </a:rPr>
              <a:t>Итоги исследования</a:t>
            </a:r>
          </a:p>
        </p:txBody>
      </p:sp>
      <p:sp>
        <p:nvSpPr>
          <p:cNvPr id="4608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ru-RU" smtClean="0">
                <a:solidFill>
                  <a:schemeClr val="bg1"/>
                </a:solidFill>
                <a:latin typeface="Arial" charset="0"/>
              </a:rPr>
              <a:t>Подводя итоги, можно сказать, что река Быстрая Сосна действительно интересна для изучения. Её исторические загадки дают почву для размышлений, красочные берега и течение - для вдохновения и отдыха. Я думаю, что тема моей исследовательской работы действительно многогранна, что сможет вызвать интерес и желание не только продолжить её изучение, но и найти пути решения экологических проблем.</a:t>
            </a:r>
            <a:r>
              <a:rPr lang="ru-RU" smtClean="0"/>
              <a:t>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Заголовок 1"/>
          <p:cNvSpPr>
            <a:spLocks noGrp="1"/>
          </p:cNvSpPr>
          <p:nvPr>
            <p:ph type="title" idx="4294967295"/>
          </p:nvPr>
        </p:nvSpPr>
        <p:spPr bwMode="auto">
          <a:xfrm>
            <a:off x="1141413" y="619125"/>
            <a:ext cx="9906000" cy="198438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ru-RU" sz="3200" cap="none" smtClean="0"/>
          </a:p>
        </p:txBody>
      </p:sp>
      <p:sp>
        <p:nvSpPr>
          <p:cNvPr id="47106" name="Содержимое 2"/>
          <p:cNvSpPr>
            <a:spLocks noGrp="1"/>
          </p:cNvSpPr>
          <p:nvPr>
            <p:ph idx="4294967295"/>
          </p:nvPr>
        </p:nvSpPr>
        <p:spPr>
          <a:xfrm>
            <a:off x="609600" y="714375"/>
            <a:ext cx="10972800" cy="5411788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solidFill>
                  <a:schemeClr val="bg1"/>
                </a:solidFill>
              </a:rPr>
              <a:t>Библиографический список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solidFill>
                  <a:schemeClr val="bg1"/>
                </a:solidFill>
              </a:rPr>
              <a:t>Записки Липецкого краеведческого общества. Выпуск  VI. Липецк, 2007.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solidFill>
                  <a:schemeClr val="bg1"/>
                </a:solidFill>
              </a:rPr>
              <a:t>Воропаев Р.Н., Палабугин В.К. Очерки истории елецкой земли. Воронеж, Центрально-Черноземное книжное издательство, 1985.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solidFill>
                  <a:schemeClr val="bg1"/>
                </a:solidFill>
              </a:rPr>
              <a:t>Авечников В.К. Елецкий край.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solidFill>
                  <a:schemeClr val="bg1"/>
                </a:solidFill>
              </a:rPr>
              <a:t>Школьно-краеведческая серия. Выпуск 1. Физико-географический очерк. — Воронеж, Книгоиздательство "Коммуна", 1932.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solidFill>
                  <a:schemeClr val="bg1"/>
                </a:solidFill>
              </a:rPr>
              <a:t>Большая советская энциклопедия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smtClean="0">
                <a:solidFill>
                  <a:schemeClr val="bg1"/>
                </a:solidFill>
              </a:rPr>
              <a:t>http</a:t>
            </a:r>
            <a:r>
              <a:rPr lang="ru-RU" sz="2000" smtClean="0">
                <a:solidFill>
                  <a:schemeClr val="bg1"/>
                </a:solidFill>
              </a:rPr>
              <a:t>://</a:t>
            </a:r>
            <a:r>
              <a:rPr lang="en-US" sz="2000" smtClean="0">
                <a:solidFill>
                  <a:schemeClr val="bg1"/>
                </a:solidFill>
              </a:rPr>
              <a:t>glossary</a:t>
            </a:r>
            <a:r>
              <a:rPr lang="ru-RU" sz="2000" smtClean="0">
                <a:solidFill>
                  <a:schemeClr val="bg1"/>
                </a:solidFill>
              </a:rPr>
              <a:t>.</a:t>
            </a:r>
            <a:r>
              <a:rPr lang="en-US" sz="2000" smtClean="0">
                <a:solidFill>
                  <a:schemeClr val="bg1"/>
                </a:solidFill>
              </a:rPr>
              <a:t>com</a:t>
            </a:r>
            <a:r>
              <a:rPr lang="ru-RU" sz="2000" smtClean="0">
                <a:solidFill>
                  <a:schemeClr val="bg1"/>
                </a:solidFill>
              </a:rPr>
              <a:t>.</a:t>
            </a:r>
            <a:r>
              <a:rPr lang="en-US" sz="2000" smtClean="0">
                <a:solidFill>
                  <a:schemeClr val="bg1"/>
                </a:solidFill>
              </a:rPr>
              <a:t>ua</a:t>
            </a:r>
            <a:r>
              <a:rPr lang="ru-RU" sz="2000" smtClean="0">
                <a:solidFill>
                  <a:schemeClr val="bg1"/>
                </a:solidFill>
              </a:rPr>
              <a:t>/</a:t>
            </a:r>
            <a:r>
              <a:rPr lang="en-US" sz="2000" smtClean="0">
                <a:solidFill>
                  <a:schemeClr val="bg1"/>
                </a:solidFill>
              </a:rPr>
              <a:t>genera</a:t>
            </a:r>
            <a:r>
              <a:rPr lang="ru-RU" sz="2000" smtClean="0">
                <a:solidFill>
                  <a:schemeClr val="bg1"/>
                </a:solidFill>
              </a:rPr>
              <a:t>l/19/134330.html?p=31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solidFill>
                  <a:schemeClr val="bg1"/>
                </a:solidFill>
              </a:rPr>
              <a:t>http://orel-2004.narod.ru/vodoem/sosna.html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9125"/>
            <a:ext cx="9906000" cy="5003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600" dirty="0"/>
              <a:t>СПАСИБО ЗА ВНИМАНИЕ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133</TotalTime>
  <Words>1195</Words>
  <Application>Microsoft Office PowerPoint</Application>
  <PresentationFormat>Произвольный</PresentationFormat>
  <Paragraphs>54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29</vt:i4>
      </vt:variant>
    </vt:vector>
  </HeadingPairs>
  <TitlesOfParts>
    <vt:vector size="36" baseType="lpstr">
      <vt:lpstr>Arial</vt:lpstr>
      <vt:lpstr>Tw Cen MT</vt:lpstr>
      <vt:lpstr>Calibri</vt:lpstr>
      <vt:lpstr>Times New Roman</vt:lpstr>
      <vt:lpstr>Контур</vt:lpstr>
      <vt:lpstr>Контур</vt:lpstr>
      <vt:lpstr>Контур</vt:lpstr>
      <vt:lpstr>Малые РЕКИ  ЛИПЕЦКОЙ ОБЛАСТИ. Река Сосна</vt:lpstr>
      <vt:lpstr>Слайд 2</vt:lpstr>
      <vt:lpstr>Слайд 3</vt:lpstr>
      <vt:lpstr>Слайд 4</vt:lpstr>
      <vt:lpstr>Проблемный вопрос « Почему река Сосна носит такое название»?</vt:lpstr>
      <vt:lpstr>Гипотезы и предположения</vt:lpstr>
      <vt:lpstr>Слайд 7</vt:lpstr>
      <vt:lpstr>Гидрологическая характеристика реки </vt:lpstr>
      <vt:lpstr>Слайд 9</vt:lpstr>
      <vt:lpstr>Место впадения реки Быстрая Сосна в Дон</vt:lpstr>
      <vt:lpstr>Режим питания реки</vt:lpstr>
      <vt:lpstr>Слайд 12</vt:lpstr>
      <vt:lpstr>Слайд 13</vt:lpstr>
      <vt:lpstr>Описание берегов реки </vt:lpstr>
      <vt:lpstr>Слайд 15</vt:lpstr>
      <vt:lpstr>Берега реки очень живописны</vt:lpstr>
      <vt:lpstr>Состояние воды</vt:lpstr>
      <vt:lpstr>Состояние воды</vt:lpstr>
      <vt:lpstr>Определение температуры воды</vt:lpstr>
      <vt:lpstr>Определение прозрачности</vt:lpstr>
      <vt:lpstr>Определение запаха воды</vt:lpstr>
      <vt:lpstr>Выводы исследования</vt:lpstr>
      <vt:lpstr>Значение реки для жителей Липецкой области</vt:lpstr>
      <vt:lpstr>Слайд 24</vt:lpstr>
      <vt:lpstr>Как не любить родной уголок!</vt:lpstr>
      <vt:lpstr>Роль реки в жизни знаменитых людей</vt:lpstr>
      <vt:lpstr>Итоги исследования</vt:lpstr>
      <vt:lpstr>Слайд 28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ВОДНЫЕ ОБЪЕКТЫ  ЛИПЕЦКОЙ ОБЛАСТИ</dc:title>
  <dc:creator>Ирина Полякова</dc:creator>
  <cp:lastModifiedBy>admin</cp:lastModifiedBy>
  <cp:revision>20</cp:revision>
  <dcterms:created xsi:type="dcterms:W3CDTF">2017-10-24T15:46:09Z</dcterms:created>
  <dcterms:modified xsi:type="dcterms:W3CDTF">2024-05-19T13:36:25Z</dcterms:modified>
</cp:coreProperties>
</file>