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1" r:id="rId2"/>
    <p:sldId id="280" r:id="rId3"/>
    <p:sldId id="284" r:id="rId4"/>
    <p:sldId id="281" r:id="rId5"/>
    <p:sldId id="276" r:id="rId6"/>
    <p:sldId id="268" r:id="rId7"/>
    <p:sldId id="305" r:id="rId8"/>
    <p:sldId id="310" r:id="rId9"/>
    <p:sldId id="317" r:id="rId10"/>
    <p:sldId id="316" r:id="rId11"/>
    <p:sldId id="315" r:id="rId12"/>
    <p:sldId id="314" r:id="rId13"/>
    <p:sldId id="313" r:id="rId14"/>
    <p:sldId id="300" r:id="rId15"/>
    <p:sldId id="269" r:id="rId16"/>
    <p:sldId id="320" r:id="rId17"/>
    <p:sldId id="292" r:id="rId18"/>
    <p:sldId id="324" r:id="rId19"/>
    <p:sldId id="321" r:id="rId20"/>
    <p:sldId id="289" r:id="rId21"/>
    <p:sldId id="297" r:id="rId22"/>
    <p:sldId id="270" r:id="rId23"/>
    <p:sldId id="273" r:id="rId24"/>
    <p:sldId id="278" r:id="rId25"/>
    <p:sldId id="299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Опрос</a:t>
            </a:r>
            <a:r>
              <a:rPr lang="ru-RU" baseline="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группы  «Откуда в сыре дырки?»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Дырки появляются сами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1"/>
                <c:pt idx="0">
                  <c:v>Разумейки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7F5-4143-A0F7-E5C6791A4D7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Дырки прогрызли мыши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1"/>
                <c:pt idx="0">
                  <c:v>Разумейки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7F5-4143-A0F7-E5C6791A4D7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Дырки прострелили ружьём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1"/>
                <c:pt idx="0">
                  <c:v>Разумейки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  <c:pt idx="0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7F5-4143-A0F7-E5C6791A4D73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Не знают как ответить на этот вопрос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cat>
            <c:strRef>
              <c:f>Лист1!$A$2:$A$5</c:f>
              <c:strCache>
                <c:ptCount val="1"/>
                <c:pt idx="0">
                  <c:v>Разумейки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7F5-4143-A0F7-E5C6791A4D7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27409536"/>
        <c:axId val="127423616"/>
        <c:axId val="127427456"/>
      </c:bar3DChart>
      <c:catAx>
        <c:axId val="127409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423616"/>
        <c:crosses val="autoZero"/>
        <c:auto val="1"/>
        <c:lblAlgn val="ctr"/>
        <c:lblOffset val="100"/>
        <c:noMultiLvlLbl val="0"/>
      </c:catAx>
      <c:valAx>
        <c:axId val="12742361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409536"/>
        <c:crosses val="autoZero"/>
        <c:crossBetween val="between"/>
      </c:valAx>
      <c:serAx>
        <c:axId val="127427456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27423616"/>
        <c:crosses val="autoZero"/>
      </c:ser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03.05.2026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://ds01.infourok.ru/uploads/ex/018f/00003c26-0a7ff500/img3.jpg" TargetMode="External"/><Relationship Id="rId7" Type="http://schemas.openxmlformats.org/officeDocument/2006/relationships/hyperlink" Target="http://ds01.infourok.ru/uploads/ex/018f/00003c26-0a7ff500/img5.jpg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hyperlink" Target="http://ds01.infourok.ru/uploads/ex/018f/00003c26-0a7ff500/img4.jpg" TargetMode="Externa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png"/><Relationship Id="rId7" Type="http://schemas.openxmlformats.org/officeDocument/2006/relationships/image" Target="../media/image3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11" Type="http://schemas.openxmlformats.org/officeDocument/2006/relationships/image" Target="../media/image42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35.png"/><Relationship Id="rId9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4.png"/><Relationship Id="rId7" Type="http://schemas.openxmlformats.org/officeDocument/2006/relationships/image" Target="../media/image41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10" Type="http://schemas.openxmlformats.org/officeDocument/2006/relationships/image" Target="../media/image53.jpeg"/><Relationship Id="rId4" Type="http://schemas.openxmlformats.org/officeDocument/2006/relationships/image" Target="../media/image50.png"/><Relationship Id="rId9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Алла\Pictures\сыр\i-3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8650"/>
            <a:ext cx="9169004" cy="683935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МБДОУ № 18 «МИШУТКА»</a:t>
            </a:r>
            <a:endParaRPr lang="ru-RU" sz="18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292080" y="4581128"/>
            <a:ext cx="3600400" cy="2016224"/>
          </a:xfrm>
        </p:spPr>
        <p:txBody>
          <a:bodyPr>
            <a:normAutofit/>
          </a:bodyPr>
          <a:lstStyle/>
          <a:p>
            <a:pPr algn="r">
              <a:buNone/>
            </a:pP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Научные </a:t>
            </a:r>
            <a:r>
              <a:rPr lang="ru-RU" sz="2300" b="1" dirty="0" smtClean="0">
                <a:latin typeface="Times New Roman" pitchFamily="18" charset="0"/>
                <a:cs typeface="Times New Roman" pitchFamily="18" charset="0"/>
              </a:rPr>
              <a:t>руководители:</a:t>
            </a:r>
          </a:p>
          <a:p>
            <a:pPr algn="r"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Ибрагимова Э.К.</a:t>
            </a:r>
          </a:p>
          <a:p>
            <a:pPr algn="r">
              <a:buNone/>
            </a:pP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Губайдуллина </a:t>
            </a: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300" dirty="0" smtClean="0">
                <a:latin typeface="Times New Roman" pitchFamily="18" charset="0"/>
                <a:cs typeface="Times New Roman" pitchFamily="18" charset="0"/>
              </a:rPr>
              <a:t>.Ф.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99592" y="2132856"/>
            <a:ext cx="7200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Исследовательский проект:</a:t>
            </a: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«Откуда в сыре дырки?»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лла\Pictures\сыр\WRUVcm1ERh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78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88031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latin typeface="+mn-lt"/>
                <a:cs typeface="Arial" pitchFamily="34" charset="0"/>
              </a:rPr>
              <a:t>Объект исследования:</a:t>
            </a:r>
            <a:endParaRPr lang="ru-RU" sz="2000" b="1" dirty="0">
              <a:latin typeface="+mn-lt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836712"/>
            <a:ext cx="7632848" cy="5688632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cs typeface="Arial" pitchFamily="34" charset="0"/>
              </a:rPr>
              <a:t>Сыр</a:t>
            </a:r>
          </a:p>
          <a:p>
            <a:r>
              <a:rPr lang="ru-RU" sz="2000" b="1" dirty="0" smtClean="0">
                <a:solidFill>
                  <a:schemeClr val="tx1"/>
                </a:solidFill>
                <a:cs typeface="Arial" pitchFamily="34" charset="0"/>
              </a:rPr>
              <a:t>Предмет исследования:</a:t>
            </a:r>
            <a:endParaRPr lang="ru-RU" sz="2000" dirty="0" smtClean="0">
              <a:solidFill>
                <a:schemeClr val="tx1"/>
              </a:solidFill>
              <a:cs typeface="Arial" pitchFamily="34" charset="0"/>
            </a:endParaRPr>
          </a:p>
          <a:p>
            <a:r>
              <a:rPr lang="ru-RU" sz="2000" dirty="0" smtClean="0">
                <a:solidFill>
                  <a:schemeClr val="tx1"/>
                </a:solidFill>
                <a:cs typeface="Arial" pitchFamily="34" charset="0"/>
              </a:rPr>
              <a:t>Образование дырок у сыра</a:t>
            </a:r>
          </a:p>
          <a:p>
            <a:endParaRPr lang="ru-RU" sz="2000" dirty="0" smtClean="0">
              <a:solidFill>
                <a:schemeClr val="tx1"/>
              </a:solidFill>
              <a:cs typeface="Arial" pitchFamily="34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cs typeface="Arial" pitchFamily="34" charset="0"/>
              </a:rPr>
              <a:t>Гипотеза:</a:t>
            </a:r>
            <a:r>
              <a:rPr lang="ru-RU" sz="2000" dirty="0" smtClean="0"/>
              <a:t> </a:t>
            </a:r>
          </a:p>
          <a:p>
            <a:endParaRPr lang="ru-RU" sz="2000" dirty="0" smtClean="0">
              <a:solidFill>
                <a:schemeClr val="tx1">
                  <a:lumMod val="95000"/>
                  <a:lumOff val="5000"/>
                </a:schemeClr>
              </a:solidFill>
              <a:cs typeface="Arial" pitchFamily="34" charset="0"/>
            </a:endParaRPr>
          </a:p>
          <a:p>
            <a:pPr lvl="0"/>
            <a:endParaRPr lang="ru-RU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sz="1400" b="1" i="1" dirty="0" smtClean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/>
            <a:endParaRPr lang="ru-RU" sz="16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 descr="МОЖЕТ, ДЫРЫ ПРОГРЫЗАЮТ МЫШКИ? ">
            <a:hlinkClick r:id="rId3" tooltip="&quot;МОЖЕТ, ДЫРЫ ПРОГРЫЗАЮТ МЫШКИ? &quot;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21088"/>
            <a:ext cx="2948305" cy="22136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 descr="ИЛИ ИХ ПРОСВЕРЛИВАЮТ? = + ">
            <a:hlinkClick r:id="rId5" tooltip="&quot;ИЛИ ИХ ПРОСВЕРЛИВАЮТ? = + &quot;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2996952"/>
            <a:ext cx="2948305" cy="22136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 descr="А МОЖЕТ, ДЫРКИ В СЫРЕ НА САМОМ ДЕЛЕ ПУЗЫРЬКИ? ">
            <a:hlinkClick r:id="rId7" tooltip="&quot;А МОЖЕТ, ДЫРКИ В СЫРЕ НА САМОМ ДЕЛЕ ПУЗЫРЬКИ? &quot;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95695" y="4221088"/>
            <a:ext cx="2948305" cy="22136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01643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C:\Users\Алла\Pictures\сыр\39 —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382"/>
            <a:ext cx="9144000" cy="688538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0648"/>
            <a:ext cx="8229600" cy="1143000"/>
          </a:xfrm>
        </p:spPr>
        <p:txBody>
          <a:bodyPr/>
          <a:lstStyle/>
          <a:p>
            <a:r>
              <a:rPr lang="ru-RU" dirty="0" smtClean="0"/>
              <a:t>Модель трех вопросов</a:t>
            </a: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539552" y="1268760"/>
          <a:ext cx="8229600" cy="5256584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743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Что мы знаем о сыре………?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Что</a:t>
                      </a:r>
                      <a:r>
                        <a:rPr lang="ru-RU" sz="2000" baseline="0" dirty="0" smtClean="0"/>
                        <a:t> хотим узнать…………?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Как нам это сделать……?</a:t>
                      </a:r>
                      <a:endParaRPr lang="ru-RU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176464">
                <a:tc>
                  <a:txBody>
                    <a:bodyPr/>
                    <a:lstStyle/>
                    <a:p>
                      <a:pPr algn="ctr"/>
                      <a:endParaRPr lang="ru-RU" sz="1800" kern="1200" dirty="0" smtClean="0"/>
                    </a:p>
                    <a:p>
                      <a:pPr algn="ctr"/>
                      <a:endParaRPr lang="ru-RU" sz="1800" kern="1200" dirty="0" smtClean="0"/>
                    </a:p>
                    <a:p>
                      <a:pPr algn="ctr"/>
                      <a:r>
                        <a:rPr lang="ru-RU" sz="1800" kern="1200" dirty="0" smtClean="0"/>
                        <a:t>Он вкусный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 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В состав сыра входит молоко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 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Мышки любят сыр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 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Он бывает разного вида</a:t>
                      </a:r>
                      <a:endParaRPr lang="ru-RU" dirty="0" smtClean="0"/>
                    </a:p>
                    <a:p>
                      <a:pPr algn="ctr"/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kern="1200" dirty="0" smtClean="0"/>
                        <a:t>Как его сделать? </a:t>
                      </a:r>
                    </a:p>
                    <a:p>
                      <a:pPr algn="ctr"/>
                      <a:endParaRPr lang="ru-RU" sz="1800" kern="1200" dirty="0" smtClean="0"/>
                    </a:p>
                    <a:p>
                      <a:pPr algn="ctr"/>
                      <a:r>
                        <a:rPr lang="ru-RU" sz="1800" kern="1200" dirty="0" smtClean="0"/>
                        <a:t>Может, дыры прогрызают мышки? </a:t>
                      </a:r>
                    </a:p>
                    <a:p>
                      <a:pPr algn="ctr"/>
                      <a:r>
                        <a:rPr lang="ru-RU" sz="1800" kern="1200" dirty="0" smtClean="0"/>
                        <a:t> 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Узнать разновидность сыра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Почему в сыре дырки?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Столько сыра и весь разный! Интересно, почему?</a:t>
                      </a:r>
                    </a:p>
                    <a:p>
                      <a:pPr algn="ctr"/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Дырки в сыре –это волшебство?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800" kern="1200" dirty="0" smtClean="0"/>
                    </a:p>
                    <a:p>
                      <a:pPr algn="ctr"/>
                      <a:endParaRPr lang="ru-RU" sz="1800" kern="1200" dirty="0" smtClean="0"/>
                    </a:p>
                    <a:p>
                      <a:pPr algn="ctr"/>
                      <a:r>
                        <a:rPr lang="ru-RU" sz="1800" kern="1200" dirty="0" smtClean="0"/>
                        <a:t>Провести исследование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 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Обратиться к литературе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 </a:t>
                      </a:r>
                      <a:endParaRPr lang="ru-RU" dirty="0" smtClean="0"/>
                    </a:p>
                    <a:p>
                      <a:pPr algn="ctr"/>
                      <a:r>
                        <a:rPr lang="ru-RU" sz="1800" kern="1200" dirty="0" smtClean="0"/>
                        <a:t>Приготовить самим сыр</a:t>
                      </a:r>
                      <a:endParaRPr lang="ru-RU" dirty="0" smtClean="0"/>
                    </a:p>
                    <a:p>
                      <a:pPr algn="ctr"/>
                      <a:endParaRPr lang="ru-RU" sz="1800" kern="1200" dirty="0" smtClean="0"/>
                    </a:p>
                    <a:p>
                      <a:pPr algn="ctr"/>
                      <a:r>
                        <a:rPr lang="ru-RU" sz="1800" kern="1200" dirty="0" smtClean="0"/>
                        <a:t>Найти информацию в интернете</a:t>
                      </a:r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Алла\Pictures\сыр\39 —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382"/>
            <a:ext cx="9144000" cy="6885382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332656"/>
            <a:ext cx="7787208" cy="5793507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sz="3100" b="1" dirty="0" smtClean="0">
                <a:cs typeface="Arial" pitchFamily="34" charset="0"/>
              </a:rPr>
              <a:t>Цель исследования:</a:t>
            </a:r>
          </a:p>
          <a:p>
            <a:pPr algn="ctr">
              <a:buNone/>
            </a:pPr>
            <a:r>
              <a:rPr lang="ru-RU" sz="3100" dirty="0" smtClean="0">
                <a:cs typeface="Arial" pitchFamily="34" charset="0"/>
              </a:rPr>
              <a:t>Выяснить, почему у некоторых сыров есть дырки, а у других нет.</a:t>
            </a:r>
          </a:p>
          <a:p>
            <a:pPr algn="ctr">
              <a:buNone/>
            </a:pPr>
            <a:r>
              <a:rPr lang="ru-RU" sz="3100" b="1" dirty="0" smtClean="0">
                <a:cs typeface="Arial" pitchFamily="34" charset="0"/>
              </a:rPr>
              <a:t>Задачи:</a:t>
            </a:r>
          </a:p>
          <a:p>
            <a:pPr lvl="0" algn="ctr">
              <a:buNone/>
            </a:pPr>
            <a: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Научиться пользоваться справочной литературой.</a:t>
            </a:r>
          </a:p>
          <a:p>
            <a:pPr lvl="0" algn="ctr">
              <a:buNone/>
            </a:pPr>
            <a: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Учиться работать в интернете.</a:t>
            </a:r>
          </a:p>
          <a:p>
            <a:pPr lvl="0" algn="ctr">
              <a:buNone/>
            </a:pPr>
            <a: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Изучить материал по приготовлению сыра. </a:t>
            </a:r>
          </a:p>
          <a:p>
            <a:pPr lvl="0" algn="ctr">
              <a:buNone/>
            </a:pPr>
            <a: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Изготовить сыр в домашних условиях.</a:t>
            </a:r>
          </a:p>
          <a:p>
            <a:pPr lvl="0" algn="ctr">
              <a:buNone/>
            </a:pPr>
            <a:r>
              <a:rPr lang="ru-RU" sz="3100" dirty="0" smtClean="0">
                <a:solidFill>
                  <a:schemeClr val="tx1">
                    <a:lumMod val="95000"/>
                    <a:lumOff val="5000"/>
                  </a:schemeClr>
                </a:solidFill>
                <a:cs typeface="Arial" pitchFamily="34" charset="0"/>
              </a:rPr>
              <a:t>Обобщить полученные материалы</a:t>
            </a:r>
            <a:r>
              <a:rPr lang="ru-RU" sz="3100" dirty="0" smtClean="0"/>
              <a:t>.</a:t>
            </a:r>
            <a:endParaRPr lang="ru-RU" sz="3100" b="1" dirty="0" smtClean="0">
              <a:cs typeface="Arial" pitchFamily="34" charset="0"/>
            </a:endParaRPr>
          </a:p>
          <a:p>
            <a:pPr algn="ctr">
              <a:buNone/>
            </a:pPr>
            <a:r>
              <a:rPr lang="ru-RU" b="1" dirty="0" smtClean="0">
                <a:cs typeface="Arial" pitchFamily="34" charset="0"/>
              </a:rPr>
              <a:t>Методы:</a:t>
            </a:r>
          </a:p>
          <a:p>
            <a:pPr algn="ctr">
              <a:buNone/>
            </a:pPr>
            <a:r>
              <a:rPr lang="ru-RU" dirty="0" smtClean="0">
                <a:cs typeface="Arial" pitchFamily="34" charset="0"/>
              </a:rPr>
              <a:t>Поиск;</a:t>
            </a:r>
          </a:p>
          <a:p>
            <a:pPr algn="ctr">
              <a:buNone/>
            </a:pPr>
            <a:r>
              <a:rPr lang="ru-RU" dirty="0" smtClean="0">
                <a:cs typeface="Arial" pitchFamily="34" charset="0"/>
              </a:rPr>
              <a:t>Эксперимент;</a:t>
            </a:r>
          </a:p>
          <a:p>
            <a:pPr algn="ctr">
              <a:buNone/>
            </a:pPr>
            <a:r>
              <a:rPr lang="ru-RU" dirty="0" smtClean="0">
                <a:cs typeface="Arial" pitchFamily="34" charset="0"/>
              </a:rPr>
              <a:t>Обобщение.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60648"/>
            <a:ext cx="7992888" cy="6264695"/>
          </a:xfrm>
        </p:spPr>
        <p:txBody>
          <a:bodyPr>
            <a:noAutofit/>
          </a:bodyPr>
          <a:lstStyle/>
          <a:p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Вставить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188640"/>
          <a:ext cx="8784976" cy="64807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041824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Алла\Pictures\сыр\1643de3-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50405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Comic Sans MS" pitchFamily="66" charset="0"/>
                <a:cs typeface="Arial" pitchFamily="34" charset="0"/>
              </a:rPr>
              <a:t>Классификация сыров</a:t>
            </a:r>
            <a:endParaRPr lang="ru-RU" sz="3200" b="1" dirty="0">
              <a:latin typeface="+mn-lt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1484784"/>
            <a:ext cx="7128792" cy="4680520"/>
          </a:xfrm>
        </p:spPr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tx1"/>
                </a:solidFill>
              </a:rPr>
              <a:t>     </a:t>
            </a:r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8662" y="1285861"/>
            <a:ext cx="72866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4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способу свертывания молока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indent="-457200" algn="just">
              <a:buAutoNum type="arabicPeriod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сычужные - при изготовлении белки свёртываются под действием сычужного  фермента;</a:t>
            </a:r>
          </a:p>
          <a:p>
            <a:pPr marL="457200" indent="-457200" algn="just">
              <a:buAutoNum type="arabicPeriod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кисломолочные - при изготовлении белок свёртывается под действием молочной кислоты, образующейся в молоке при добавлении молочнокислых заквасок.</a:t>
            </a:r>
          </a:p>
          <a:p>
            <a:pPr marL="457200" lvl="0" indent="-457200" algn="just">
              <a:buFont typeface="Arial" pitchFamily="34" charset="0"/>
              <a:buAutoNum type="arabicPeriod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сычужно-кислотные - при изготовлении белок свертывается под действием сычужного фермента и кислоты.</a:t>
            </a:r>
          </a:p>
          <a:p>
            <a:pPr marL="457200" lvl="0" indent="-457200" algn="just">
              <a:buFont typeface="Arial" pitchFamily="34" charset="0"/>
              <a:buAutoNum type="arabicPeriod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кислотные - при изготовлении белок свертывается под действием сычужного фермента и кислоты.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3094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Алла\Pictures\сыр\vector-cheese-collection-screenshot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384"/>
            <a:ext cx="9144000" cy="684075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Comic Sans MS" pitchFamily="66" charset="0"/>
                <a:cs typeface="Arial" pitchFamily="34" charset="0"/>
              </a:rPr>
              <a:t>Сыры свежие</a:t>
            </a:r>
            <a:endParaRPr lang="ru-RU" sz="3200" b="1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836712"/>
            <a:ext cx="4040188" cy="360040"/>
          </a:xfrm>
        </p:spPr>
        <p:txBody>
          <a:bodyPr>
            <a:normAutofit fontScale="85000" lnSpcReduction="20000"/>
          </a:bodyPr>
          <a:lstStyle/>
          <a:p>
            <a:r>
              <a:rPr lang="ru-RU" b="0" dirty="0" err="1" smtClean="0">
                <a:cs typeface="Arial" pitchFamily="34" charset="0"/>
              </a:rPr>
              <a:t>Рикотта</a:t>
            </a:r>
            <a:endParaRPr lang="ru-RU" b="0" dirty="0">
              <a:cs typeface="Arial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3717" y="3337881"/>
            <a:ext cx="4040188" cy="54006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sz="8000" dirty="0" smtClean="0">
                <a:cs typeface="Arial" pitchFamily="34" charset="0"/>
              </a:rPr>
              <a:t>Фета</a:t>
            </a:r>
            <a:endParaRPr lang="ru-RU" sz="8000" dirty="0">
              <a:cs typeface="Arial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836712"/>
            <a:ext cx="4041775" cy="360040"/>
          </a:xfrm>
        </p:spPr>
        <p:txBody>
          <a:bodyPr>
            <a:normAutofit fontScale="85000" lnSpcReduction="20000"/>
          </a:bodyPr>
          <a:lstStyle/>
          <a:p>
            <a:r>
              <a:rPr lang="ru-RU" b="0" dirty="0" err="1" smtClean="0">
                <a:cs typeface="Arial" pitchFamily="34" charset="0"/>
              </a:rPr>
              <a:t>Моцарелла</a:t>
            </a:r>
            <a:endParaRPr lang="ru-RU" b="0" dirty="0">
              <a:cs typeface="Arial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4008" y="3429000"/>
            <a:ext cx="4041775" cy="4320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err="1" smtClean="0">
                <a:cs typeface="Arial" pitchFamily="34" charset="0"/>
              </a:rPr>
              <a:t>Маскарпоне</a:t>
            </a:r>
            <a:endParaRPr lang="ru-RU" sz="2000" dirty="0">
              <a:cs typeface="Arial" pitchFamily="34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077072"/>
            <a:ext cx="2664296" cy="23682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268760"/>
            <a:ext cx="2592288" cy="21206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12776"/>
            <a:ext cx="2376264" cy="19525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077072"/>
            <a:ext cx="3214437" cy="25922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64131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Алла\Pictures\сыр\vector-cheese-collection-screenshot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384"/>
            <a:ext cx="9144000" cy="691276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Comic Sans MS" pitchFamily="66" charset="0"/>
                <a:cs typeface="Arial" pitchFamily="34" charset="0"/>
              </a:rPr>
              <a:t>Сыры невареные прессованные</a:t>
            </a:r>
            <a:endParaRPr lang="ru-RU" sz="3200" b="1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5536" y="1124744"/>
            <a:ext cx="4040188" cy="576064"/>
          </a:xfrm>
        </p:spPr>
        <p:txBody>
          <a:bodyPr>
            <a:normAutofit/>
          </a:bodyPr>
          <a:lstStyle/>
          <a:p>
            <a:r>
              <a:rPr lang="ru-RU" sz="2000" b="0" dirty="0" err="1" smtClean="0">
                <a:latin typeface="Arial" pitchFamily="34" charset="0"/>
                <a:cs typeface="Arial" pitchFamily="34" charset="0"/>
              </a:rPr>
              <a:t>Эдамер</a:t>
            </a:r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23528" y="3501008"/>
            <a:ext cx="4040188" cy="50405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Чеддер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1124744"/>
            <a:ext cx="4041775" cy="576064"/>
          </a:xfrm>
        </p:spPr>
        <p:txBody>
          <a:bodyPr>
            <a:normAutofit/>
          </a:bodyPr>
          <a:lstStyle/>
          <a:p>
            <a:r>
              <a:rPr lang="ru-RU" sz="2000" b="0" dirty="0">
                <a:latin typeface="Arial" pitchFamily="34" charset="0"/>
                <a:cs typeface="Arial" pitchFamily="34" charset="0"/>
              </a:rPr>
              <a:t>Гауда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3501009"/>
            <a:ext cx="4041775" cy="5040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err="1">
                <a:latin typeface="Arial" pitchFamily="34" charset="0"/>
                <a:cs typeface="Arial" pitchFamily="34" charset="0"/>
              </a:rPr>
              <a:t>Канталь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340768"/>
            <a:ext cx="2232248" cy="2232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56510"/>
            <a:ext cx="2808312" cy="24728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7" y="4293096"/>
            <a:ext cx="3501029" cy="23762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3933056"/>
            <a:ext cx="3168352" cy="26050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69109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Алла\Pictures\сыр\vector-cheese-collection-screenshot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Comic Sans MS" pitchFamily="66" charset="0"/>
                <a:cs typeface="Arial" pitchFamily="34" charset="0"/>
              </a:rPr>
              <a:t>Сыры вареные прессованные</a:t>
            </a:r>
            <a:endParaRPr lang="ru-RU" sz="3200" b="1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9512" y="836712"/>
            <a:ext cx="4040188" cy="495746"/>
          </a:xfrm>
        </p:spPr>
        <p:txBody>
          <a:bodyPr>
            <a:normAutofit/>
          </a:bodyPr>
          <a:lstStyle/>
          <a:p>
            <a:r>
              <a:rPr lang="ru-RU" sz="2000" b="0" dirty="0" smtClean="0">
                <a:latin typeface="Arial" pitchFamily="34" charset="0"/>
                <a:cs typeface="Arial" pitchFamily="34" charset="0"/>
              </a:rPr>
              <a:t>Пармезан</a:t>
            </a:r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23528" y="3717032"/>
            <a:ext cx="4040188" cy="43204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 err="1">
                <a:latin typeface="Arial" pitchFamily="34" charset="0"/>
                <a:cs typeface="Arial" pitchFamily="34" charset="0"/>
              </a:rPr>
              <a:t>Грюйер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836712"/>
            <a:ext cx="4041775" cy="495746"/>
          </a:xfrm>
        </p:spPr>
        <p:txBody>
          <a:bodyPr>
            <a:normAutofit/>
          </a:bodyPr>
          <a:lstStyle/>
          <a:p>
            <a:r>
              <a:rPr lang="ru-RU" sz="2000" b="0" dirty="0" err="1">
                <a:latin typeface="Arial" pitchFamily="34" charset="0"/>
                <a:cs typeface="Arial" pitchFamily="34" charset="0"/>
              </a:rPr>
              <a:t>Эмменталь</a:t>
            </a:r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3717033"/>
            <a:ext cx="4041775" cy="43204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Конте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330189"/>
            <a:ext cx="2952328" cy="209881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12776"/>
            <a:ext cx="2808312" cy="21062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231" y="4509120"/>
            <a:ext cx="3342003" cy="20882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93096"/>
            <a:ext cx="2952328" cy="23029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6450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Алла\Pictures\сыр\vector-cheese-collection-screenshots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Comic Sans MS" pitchFamily="66" charset="0"/>
                <a:cs typeface="Arial" pitchFamily="34" charset="0"/>
              </a:rPr>
              <a:t>Мягкие сыры с плесневой корочкой</a:t>
            </a:r>
            <a:endParaRPr lang="ru-RU" sz="3200" b="1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453727"/>
          </a:xfrm>
        </p:spPr>
        <p:txBody>
          <a:bodyPr>
            <a:normAutofit/>
          </a:bodyPr>
          <a:lstStyle/>
          <a:p>
            <a:r>
              <a:rPr lang="ru-RU" sz="2000" b="0" dirty="0" smtClean="0">
                <a:latin typeface="Arial" pitchFamily="34" charset="0"/>
                <a:cs typeface="Arial" pitchFamily="34" charset="0"/>
              </a:rPr>
              <a:t>Камамбер</a:t>
            </a:r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381719"/>
          </a:xfrm>
        </p:spPr>
        <p:txBody>
          <a:bodyPr>
            <a:noAutofit/>
          </a:bodyPr>
          <a:lstStyle/>
          <a:p>
            <a:r>
              <a:rPr lang="ru-RU" sz="2000" b="0" dirty="0">
                <a:latin typeface="Arial" pitchFamily="34" charset="0"/>
                <a:cs typeface="Arial" pitchFamily="34" charset="0"/>
              </a:rPr>
              <a:t>Бри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2976"/>
            <a:ext cx="4610100" cy="3456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88840"/>
            <a:ext cx="4032448" cy="31218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22634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Алла\Pictures\сыр\WRUVcm1ERh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78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Comic Sans MS" pitchFamily="66" charset="0"/>
                <a:cs typeface="Arial" pitchFamily="34" charset="0"/>
              </a:rPr>
              <a:t>Мягкие сыры с обмытыми краями</a:t>
            </a:r>
            <a:endParaRPr lang="ru-RU" sz="3200" b="1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836712"/>
            <a:ext cx="4040188" cy="381719"/>
          </a:xfrm>
        </p:spPr>
        <p:txBody>
          <a:bodyPr>
            <a:noAutofit/>
          </a:bodyPr>
          <a:lstStyle/>
          <a:p>
            <a:r>
              <a:rPr lang="ru-RU" sz="2000" b="0" dirty="0" err="1" smtClean="0">
                <a:latin typeface="Arial" pitchFamily="34" charset="0"/>
                <a:cs typeface="Arial" pitchFamily="34" charset="0"/>
              </a:rPr>
              <a:t>Эпуасс</a:t>
            </a:r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3356992"/>
            <a:ext cx="4040188" cy="4320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err="1">
                <a:latin typeface="Arial" pitchFamily="34" charset="0"/>
                <a:cs typeface="Arial" pitchFamily="34" charset="0"/>
              </a:rPr>
              <a:t>Ливаро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572000" y="764704"/>
            <a:ext cx="4041775" cy="381719"/>
          </a:xfrm>
        </p:spPr>
        <p:txBody>
          <a:bodyPr>
            <a:noAutofit/>
          </a:bodyPr>
          <a:lstStyle/>
          <a:p>
            <a:r>
              <a:rPr lang="ru-RU" sz="2000" b="0" dirty="0" err="1">
                <a:latin typeface="Arial" pitchFamily="34" charset="0"/>
                <a:cs typeface="Arial" pitchFamily="34" charset="0"/>
              </a:rPr>
              <a:t>Маруаль</a:t>
            </a:r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3356991"/>
            <a:ext cx="4041775" cy="4320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 err="1">
                <a:latin typeface="Arial" pitchFamily="34" charset="0"/>
                <a:cs typeface="Arial" pitchFamily="34" charset="0"/>
              </a:rPr>
              <a:t>Мюнстер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40174"/>
            <a:ext cx="2808312" cy="21168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167340"/>
            <a:ext cx="2880320" cy="216024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278" y="4149080"/>
            <a:ext cx="3459406" cy="27089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374" y="4149080"/>
            <a:ext cx="4063380" cy="27089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9085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Алла\Pictures\сыр\WRUVcm1ERh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Comic Sans MS" pitchFamily="66" charset="0"/>
                <a:cs typeface="Arial" pitchFamily="34" charset="0"/>
              </a:rPr>
              <a:t>Голубые сыры с плесенью</a:t>
            </a:r>
            <a:endParaRPr lang="ru-RU" sz="3200" b="1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764704"/>
            <a:ext cx="4040188" cy="360040"/>
          </a:xfrm>
        </p:spPr>
        <p:txBody>
          <a:bodyPr>
            <a:normAutofit fontScale="85000" lnSpcReduction="20000"/>
          </a:bodyPr>
          <a:lstStyle/>
          <a:p>
            <a:r>
              <a:rPr lang="ru-RU" b="0" dirty="0" smtClean="0">
                <a:latin typeface="Arial" pitchFamily="34" charset="0"/>
                <a:cs typeface="Arial" pitchFamily="34" charset="0"/>
              </a:rPr>
              <a:t>Рокфор</a:t>
            </a:r>
            <a:endParaRPr lang="ru-RU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83568" y="3501008"/>
            <a:ext cx="8280920" cy="462037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b="1" dirty="0" smtClean="0">
                <a:latin typeface="Comic Sans MS" pitchFamily="66" charset="0"/>
                <a:cs typeface="Arial" pitchFamily="34" charset="0"/>
              </a:rPr>
              <a:t>Сыры из козьего и овечьего молока</a:t>
            </a:r>
            <a:endParaRPr lang="ru-RU" sz="3200" b="1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764704"/>
            <a:ext cx="4041775" cy="360040"/>
          </a:xfrm>
        </p:spPr>
        <p:txBody>
          <a:bodyPr>
            <a:noAutofit/>
          </a:bodyPr>
          <a:lstStyle/>
          <a:p>
            <a:r>
              <a:rPr lang="ru-RU" sz="2000" b="0" dirty="0" err="1">
                <a:latin typeface="Arial" pitchFamily="34" charset="0"/>
                <a:cs typeface="Arial" pitchFamily="34" charset="0"/>
              </a:rPr>
              <a:t>Горгонзола</a:t>
            </a:r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7544" y="4149080"/>
            <a:ext cx="7704856" cy="432048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ru-RU" sz="2000" dirty="0" err="1">
                <a:latin typeface="Arial" pitchFamily="34" charset="0"/>
                <a:cs typeface="Arial" pitchFamily="34" charset="0"/>
              </a:rPr>
              <a:t>Шевр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/>
              <a:t>                                                 </a:t>
            </a:r>
            <a:r>
              <a:rPr lang="ru-RU" sz="2000" b="1" dirty="0" smtClean="0"/>
              <a:t>           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Шабишу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3035857" cy="2232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9" y="1099003"/>
            <a:ext cx="3293063" cy="232999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4509120"/>
            <a:ext cx="2630609" cy="23488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588928"/>
            <a:ext cx="2736304" cy="22679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4304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Алла\Pictures\сыр\WRUVcm1ERh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478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36004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Плавленые сыры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484785"/>
            <a:ext cx="4040188" cy="360040"/>
          </a:xfrm>
        </p:spPr>
        <p:txBody>
          <a:bodyPr>
            <a:noAutofit/>
          </a:bodyPr>
          <a:lstStyle/>
          <a:p>
            <a:r>
              <a:rPr lang="ru-RU" sz="2000" b="0" dirty="0" err="1" smtClean="0">
                <a:latin typeface="Arial" pitchFamily="34" charset="0"/>
                <a:cs typeface="Arial" pitchFamily="34" charset="0"/>
              </a:rPr>
              <a:t>Шабцигер</a:t>
            </a:r>
            <a:endParaRPr lang="ru-RU" sz="2000" b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484785"/>
            <a:ext cx="4041775" cy="360040"/>
          </a:xfrm>
        </p:spPr>
        <p:txBody>
          <a:bodyPr>
            <a:noAutofit/>
          </a:bodyPr>
          <a:lstStyle/>
          <a:p>
            <a:r>
              <a:rPr lang="ru-RU" sz="2000" b="0" dirty="0">
                <a:latin typeface="Arial" pitchFamily="34" charset="0"/>
                <a:cs typeface="Arial" pitchFamily="34" charset="0"/>
              </a:rPr>
              <a:t>Бутербродные, с наполнителями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2924944"/>
            <a:ext cx="4200467" cy="360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996952"/>
            <a:ext cx="3744416" cy="351039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87664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 descr="C:\Users\Алла\Pictures\сыр\1643de3-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50405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+mn-lt"/>
                <a:cs typeface="Arial" pitchFamily="34" charset="0"/>
              </a:rPr>
              <a:t>Откуда в сыре дырки?</a:t>
            </a:r>
            <a:endParaRPr lang="ru-RU" sz="3200" b="1" dirty="0">
              <a:latin typeface="+mn-lt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1484784"/>
            <a:ext cx="7128792" cy="4680520"/>
          </a:xfrm>
        </p:spPr>
        <p:txBody>
          <a:bodyPr>
            <a:normAutofit fontScale="92500" lnSpcReduction="10000"/>
          </a:bodyPr>
          <a:lstStyle/>
          <a:p>
            <a:r>
              <a:rPr lang="ru-RU" sz="1400" dirty="0" smtClean="0">
                <a:solidFill>
                  <a:schemeClr val="tx1"/>
                </a:solidFill>
              </a:rPr>
              <a:t>     </a:t>
            </a:r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Оказывается</a:t>
            </a: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дырки в сыре образуются из-за выделения углекислого газа в процессе брожения. Для свёртывания молока и получения  сырного сгустка в сыроделии используют разную закваску: либо молочно-кислую (большие дырки), либо сычужный фермент (маленькие дырки), а иногда и то, и другое. В закваске есть бактерии. Бактерии очень-очень маленькие. Их можно увидеть только с помощью микроскопа. Пока сыр созревает, кислые бактерии живут в нём и вырабатывают углекислый газ. Газ не может выйти из плотного сыра и дуется, отчего внутри сыра образуются разных размеров воздушные пузыри. Когда мы режем сыр на ломтики, пузыри разрезаются и получаются дырочки или как их ещё называют – глазки. </a:t>
            </a:r>
            <a:endParaRPr lang="ru-RU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    Дырки  </a:t>
            </a:r>
            <a:r>
              <a:rPr lang="ru-R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начинают образовываться лишь на 20-е сутки. Именно с этого момента при брожении молочных солей, вступающих в реакцию с  кислотами, образуются бактерии, уксусно-кислый кальций и углекислота.</a:t>
            </a:r>
          </a:p>
          <a:p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3094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Алла\Pictures\сыр\1643de3-3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077" y="0"/>
            <a:ext cx="903741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476672"/>
            <a:ext cx="7772400" cy="432048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Comic Sans MS" pitchFamily="66" charset="0"/>
                <a:cs typeface="Arial" pitchFamily="34" charset="0"/>
              </a:rPr>
              <a:t>Как делается сыр в домашних условиях:</a:t>
            </a:r>
            <a:endParaRPr lang="ru-RU" sz="3200" b="1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1371600" y="1268760"/>
            <a:ext cx="7160840" cy="5400600"/>
          </a:xfrm>
        </p:spPr>
        <p:txBody>
          <a:bodyPr>
            <a:normAutofit fontScale="85000" lnSpcReduction="20000"/>
          </a:bodyPr>
          <a:lstStyle/>
          <a:p>
            <a:r>
              <a:rPr lang="ru-RU" sz="31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Сыр  «</a:t>
            </a:r>
            <a:r>
              <a:rPr lang="ru-RU" sz="31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Маскарпоне</a:t>
            </a:r>
            <a:r>
              <a:rPr lang="ru-RU" sz="31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»</a:t>
            </a:r>
            <a:endParaRPr lang="ru-RU" sz="31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1 пакет сметаны (мягкая упаковка)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1 пакет кефира (мягкая упаковка)</a:t>
            </a:r>
          </a:p>
          <a:p>
            <a:r>
              <a:rPr lang="ru-RU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Процесс работы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: 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Заморозить пакет сметаны и пакет кефира. После заморозки содержимое пакетов поместить вместе в марлю на дуршлаг. Подвесить в подготовленное место для стекания жидкости после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разморозки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Примерное время размораживания 24 часа.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Полученную массу перемешать.</a:t>
            </a:r>
          </a:p>
          <a:p>
            <a:r>
              <a:rPr lang="ru-RU" sz="31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omic Sans MS" pitchFamily="66" charset="0"/>
              </a:rPr>
              <a:t>1 вариант завершения рецепта:</a:t>
            </a:r>
          </a:p>
          <a:p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 полученную массу добавить мелко нарезанный укроп и соль, затем перемешать.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148065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Алла\Pictures\сыр\syir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5505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796908"/>
          </a:xfrm>
        </p:spPr>
        <p:txBody>
          <a:bodyPr/>
          <a:lstStyle/>
          <a:p>
            <a:r>
              <a:rPr lang="ru-RU" sz="3200" dirty="0" smtClean="0">
                <a:solidFill>
                  <a:srgbClr val="FFFF00"/>
                </a:solidFill>
              </a:rPr>
              <a:t>Пооперационная карта</a:t>
            </a:r>
            <a:endParaRPr lang="ru-RU" sz="3200" dirty="0">
              <a:solidFill>
                <a:srgbClr val="FFFF00"/>
              </a:solidFill>
            </a:endParaRPr>
          </a:p>
        </p:txBody>
      </p:sp>
      <p:pic>
        <p:nvPicPr>
          <p:cNvPr id="6" name="Содержимое 5" descr="AQA59f4KAVsEI1stvUhY4ZxfBxo7Y0u8b6_IKxrNYyK3t_HskhIPSrkJP9nuUdRI0XwlLVupgdAXdVi8tqNHOqQW8qE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85720" y="500042"/>
            <a:ext cx="1571636" cy="1643074"/>
          </a:xfrm>
        </p:spPr>
      </p:pic>
      <p:pic>
        <p:nvPicPr>
          <p:cNvPr id="7" name="Рисунок 6" descr="7743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86116" y="2071678"/>
            <a:ext cx="1926223" cy="1285884"/>
          </a:xfrm>
          <a:prstGeom prst="rect">
            <a:avLst/>
          </a:prstGeom>
        </p:spPr>
      </p:pic>
      <p:pic>
        <p:nvPicPr>
          <p:cNvPr id="1026" name="Picture 2" descr="https://avatars.mds.yandex.net/i?id=6efe6ab30ef04c2f99bd5b9c4d282e94_l-8487535-images-thumbs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28" y="2071678"/>
            <a:ext cx="1285884" cy="1285884"/>
          </a:xfrm>
          <a:prstGeom prst="rect">
            <a:avLst/>
          </a:prstGeom>
          <a:noFill/>
        </p:spPr>
      </p:pic>
      <p:pic>
        <p:nvPicPr>
          <p:cNvPr id="1028" name="Picture 4" descr="https://main-cdn.sbermegamarket.ru/big2/hlr-system/ccs/254831/MTg4MzE3XzQ1NTgzMjUyOA==/b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18" y="928670"/>
            <a:ext cx="2786082" cy="2786082"/>
          </a:xfrm>
          <a:prstGeom prst="rect">
            <a:avLst/>
          </a:prstGeom>
          <a:noFill/>
        </p:spPr>
      </p:pic>
      <p:pic>
        <p:nvPicPr>
          <p:cNvPr id="1030" name="Picture 6" descr="https://main-cdn.sbermegamarket.ru/big1/hlr-system/-16/162/185/709/822/40/100029252386b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9058" y="5715015"/>
            <a:ext cx="1500198" cy="1142985"/>
          </a:xfrm>
          <a:prstGeom prst="rect">
            <a:avLst/>
          </a:prstGeom>
          <a:noFill/>
        </p:spPr>
      </p:pic>
      <p:pic>
        <p:nvPicPr>
          <p:cNvPr id="1032" name="Picture 8" descr="https://avatars.mds.yandex.net/get-mpic/11397617/2a00000194b4410da69bdb571c3f3b58443b/ori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29388" y="5643554"/>
            <a:ext cx="1214446" cy="1214446"/>
          </a:xfrm>
          <a:prstGeom prst="rect">
            <a:avLst/>
          </a:prstGeom>
          <a:noFill/>
        </p:spPr>
      </p:pic>
      <p:sp>
        <p:nvSpPr>
          <p:cNvPr id="13" name="Стрелка углом 12"/>
          <p:cNvSpPr/>
          <p:nvPr/>
        </p:nvSpPr>
        <p:spPr>
          <a:xfrm>
            <a:off x="4000496" y="1071546"/>
            <a:ext cx="813816" cy="86868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Стрелка углом 20"/>
          <p:cNvSpPr/>
          <p:nvPr/>
        </p:nvSpPr>
        <p:spPr>
          <a:xfrm>
            <a:off x="5286380" y="1000108"/>
            <a:ext cx="813816" cy="868680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Двойная стрелка влево/вверх 21"/>
          <p:cNvSpPr/>
          <p:nvPr/>
        </p:nvSpPr>
        <p:spPr>
          <a:xfrm>
            <a:off x="3571868" y="3500438"/>
            <a:ext cx="5072066" cy="564640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 descr="122566886_otkidyivaemnadurshlagsmarley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000232" y="3286124"/>
            <a:ext cx="1497203" cy="1000132"/>
          </a:xfrm>
          <a:prstGeom prst="rect">
            <a:avLst/>
          </a:prstGeom>
        </p:spPr>
      </p:pic>
      <p:pic>
        <p:nvPicPr>
          <p:cNvPr id="25" name="Рисунок 24" descr="56-600x450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2845" y="2428868"/>
            <a:ext cx="1571636" cy="192882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928662" y="4429132"/>
            <a:ext cx="25003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24 часа время размораживания</a:t>
            </a:r>
            <a:endParaRPr lang="ru-RU" dirty="0"/>
          </a:p>
        </p:txBody>
      </p:sp>
      <p:sp>
        <p:nvSpPr>
          <p:cNvPr id="1040" name="AutoShape 16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2" name="Стрелка влево 31"/>
          <p:cNvSpPr/>
          <p:nvPr/>
        </p:nvSpPr>
        <p:spPr>
          <a:xfrm>
            <a:off x="2786050" y="600076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3" name="Соединительная линия уступом 32"/>
          <p:cNvCxnSpPr/>
          <p:nvPr/>
        </p:nvCxnSpPr>
        <p:spPr>
          <a:xfrm rot="16200000" flipH="1">
            <a:off x="3178959" y="5965049"/>
            <a:ext cx="985838" cy="914400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Стрелка влево 33"/>
          <p:cNvSpPr/>
          <p:nvPr/>
        </p:nvSpPr>
        <p:spPr>
          <a:xfrm>
            <a:off x="5429256" y="6000768"/>
            <a:ext cx="978408" cy="48463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35" name="Соединительная линия уступом 34"/>
          <p:cNvCxnSpPr/>
          <p:nvPr/>
        </p:nvCxnSpPr>
        <p:spPr>
          <a:xfrm rot="16200000" flipH="1">
            <a:off x="3331359" y="6117449"/>
            <a:ext cx="985838" cy="914400"/>
          </a:xfrm>
          <a:prstGeom prst="bentConnector3">
            <a:avLst>
              <a:gd name="adj1" fmla="val 50000"/>
            </a:avLst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Рисунок 36" descr="e2ff6cdbef37c1147a355fdf9aaae1cb_31680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0" y="5143512"/>
            <a:ext cx="2571736" cy="1927463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928794" y="857232"/>
            <a:ext cx="22860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Сыр Маскарпоне соленый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6" name="Picture 14" descr="C:\Users\Алла\Pictures\сыр\shveycarskie-uchenye-vyyasnili-otkuda-berutsya-dyrki-v-syre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8768" y="0"/>
            <a:ext cx="9202768" cy="6858000"/>
          </a:xfrm>
          <a:prstGeom prst="rect">
            <a:avLst/>
          </a:prstGeom>
          <a:noFill/>
        </p:spPr>
      </p:pic>
      <p:sp>
        <p:nvSpPr>
          <p:cNvPr id="17" name="Выноска-облако 16"/>
          <p:cNvSpPr/>
          <p:nvPr/>
        </p:nvSpPr>
        <p:spPr>
          <a:xfrm>
            <a:off x="3003236" y="908720"/>
            <a:ext cx="2936916" cy="1440160"/>
          </a:xfrm>
          <a:prstGeom prst="cloudCallou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176200" y="1052776"/>
            <a:ext cx="362804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cs typeface="Aharoni" pitchFamily="2" charset="-79"/>
              </a:rPr>
              <a:t>24 ч.</a:t>
            </a:r>
            <a:endParaRPr lang="ru-RU" sz="6000" b="1" dirty="0">
              <a:cs typeface="Aharoni" pitchFamily="2" charset="-79"/>
            </a:endParaRPr>
          </a:p>
        </p:txBody>
      </p:sp>
      <p:pic>
        <p:nvPicPr>
          <p:cNvPr id="9" name="Рисунок 8" descr="B819DFF2-5491-47EB-952F-9A41FF0BA9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3592"/>
            <a:ext cx="2895732" cy="387946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47976B0F-32F6-44F2-BF1C-C709E4B6AEAC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32275" y="89596"/>
            <a:ext cx="2964271" cy="380745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Содержимое 3" descr="9C6FDC4E-F822-4856-AECC-9B5048A3DDF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37421" y="2973248"/>
            <a:ext cx="3021610" cy="384968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3563888" y="4437112"/>
            <a:ext cx="432048" cy="360040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6" name="Picture 14" descr="C:\Users\Алла\Pictures\сыр\shveycarskie-uchenye-vyyasnili-otkuda-berutsya-dyrki-v-syre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322"/>
            <a:ext cx="9144000" cy="6858000"/>
          </a:xfrm>
          <a:prstGeom prst="rect">
            <a:avLst/>
          </a:prstGeom>
          <a:noFill/>
        </p:spPr>
      </p:pic>
      <p:sp>
        <p:nvSpPr>
          <p:cNvPr id="17" name="Выноска-облако 16"/>
          <p:cNvSpPr/>
          <p:nvPr/>
        </p:nvSpPr>
        <p:spPr>
          <a:xfrm>
            <a:off x="3347864" y="980728"/>
            <a:ext cx="2592288" cy="1080120"/>
          </a:xfrm>
          <a:prstGeom prst="cloudCallou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3131840" y="980729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cs typeface="Aharoni" pitchFamily="2" charset="-79"/>
              </a:rPr>
              <a:t>24 ч.</a:t>
            </a:r>
            <a:endParaRPr lang="ru-RU" sz="6000" b="1" dirty="0">
              <a:cs typeface="Aharoni" pitchFamily="2" charset="-79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76256" y="4149080"/>
            <a:ext cx="1800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5400" b="1" dirty="0">
              <a:cs typeface="Aharoni" pitchFamily="2" charset="-79"/>
            </a:endParaRPr>
          </a:p>
        </p:txBody>
      </p:sp>
      <p:pic>
        <p:nvPicPr>
          <p:cNvPr id="13" name="Объект 12" descr="B6E4D9C5-928A-42EA-9CEE-98544C1DFF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504" y="107035"/>
            <a:ext cx="3024336" cy="45006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Объект 13" descr="DB17ABAD-C7C3-470B-8D0E-3F38DC836520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5982525" y="107035"/>
            <a:ext cx="3096344" cy="436510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733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Алла\Pictures\сыр\9fa6cbd805cf10e508de81379f1a25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1218" y="0"/>
            <a:ext cx="924521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600" b="1" dirty="0" smtClean="0">
                <a:latin typeface="Comic Sans MS" pitchFamily="66" charset="0"/>
              </a:rPr>
              <a:t>2 вариант завершения рецепта:</a:t>
            </a:r>
            <a:br>
              <a:rPr lang="ru-RU" sz="2600" b="1" dirty="0" smtClean="0">
                <a:latin typeface="Comic Sans MS" pitchFamily="66" charset="0"/>
              </a:rPr>
            </a:br>
            <a:r>
              <a:rPr lang="ru-RU" sz="2600" b="1" dirty="0" smtClean="0">
                <a:latin typeface="Comic Sans MS" pitchFamily="66" charset="0"/>
              </a:rPr>
              <a:t>Добавить сахар и перемешать.</a:t>
            </a:r>
            <a:r>
              <a:rPr lang="ru-RU" sz="2600" dirty="0" smtClean="0">
                <a:latin typeface="Comic Sans MS" pitchFamily="66" charset="0"/>
              </a:rPr>
              <a:t/>
            </a:r>
            <a:br>
              <a:rPr lang="ru-RU" sz="2600" dirty="0" smtClean="0">
                <a:latin typeface="Comic Sans MS" pitchFamily="66" charset="0"/>
              </a:rPr>
            </a:br>
            <a:endParaRPr lang="ru-RU" sz="2600" dirty="0">
              <a:latin typeface="Comic Sans MS" pitchFamily="66" charset="0"/>
            </a:endParaRPr>
          </a:p>
        </p:txBody>
      </p:sp>
      <p:pic>
        <p:nvPicPr>
          <p:cNvPr id="6" name="Содержимое 5" descr="AQA59f4KAVsEI1stvUhY4ZxfBxo7Y0u8b6_IKxrNYyK3t_HskhIPSrkJP9nuUdRI0XwlLVupgdAXdVi8tqNHOqQW8qE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714745" y="1071547"/>
            <a:ext cx="1357322" cy="1357322"/>
          </a:xfrm>
        </p:spPr>
      </p:pic>
      <p:pic>
        <p:nvPicPr>
          <p:cNvPr id="7" name="Рисунок 6" descr="7743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357222" y="1142984"/>
            <a:ext cx="1819211" cy="1214446"/>
          </a:xfrm>
          <a:prstGeom prst="rect">
            <a:avLst/>
          </a:prstGeom>
        </p:spPr>
      </p:pic>
      <p:pic>
        <p:nvPicPr>
          <p:cNvPr id="8" name="Picture 2" descr="https://avatars.mds.yandex.net/i?id=6efe6ab30ef04c2f99bd5b9c4d282e94_l-8487535-images-thumbs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1214422"/>
            <a:ext cx="1143008" cy="1143008"/>
          </a:xfrm>
          <a:prstGeom prst="rect">
            <a:avLst/>
          </a:prstGeom>
          <a:noFill/>
        </p:spPr>
      </p:pic>
      <p:pic>
        <p:nvPicPr>
          <p:cNvPr id="9" name="Picture 4" descr="https://main-cdn.sbermegamarket.ru/big2/hlr-system/ccs/254831/MTg4MzE3XzQ1NTgzMjUyOA==/b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142908" y="2857496"/>
            <a:ext cx="2214578" cy="2214578"/>
          </a:xfrm>
          <a:prstGeom prst="rect">
            <a:avLst/>
          </a:prstGeom>
          <a:noFill/>
        </p:spPr>
      </p:pic>
      <p:sp>
        <p:nvSpPr>
          <p:cNvPr id="10" name="Стрелка вниз 9"/>
          <p:cNvSpPr/>
          <p:nvPr/>
        </p:nvSpPr>
        <p:spPr>
          <a:xfrm>
            <a:off x="857224" y="2000240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429256" y="1142984"/>
            <a:ext cx="3429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Сыр Маскарпоне сладкий</a:t>
            </a:r>
            <a:endParaRPr lang="ru-RU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56-600x450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57686" y="3000372"/>
            <a:ext cx="1571636" cy="1928826"/>
          </a:xfrm>
          <a:prstGeom prst="rect">
            <a:avLst/>
          </a:prstGeom>
        </p:spPr>
      </p:pic>
      <p:pic>
        <p:nvPicPr>
          <p:cNvPr id="13" name="Рисунок 12" descr="122566886_otkidyivaemnadurshlagsmarley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357422" y="4643446"/>
            <a:ext cx="1497203" cy="1000132"/>
          </a:xfrm>
          <a:prstGeom prst="rect">
            <a:avLst/>
          </a:prstGeom>
        </p:spPr>
      </p:pic>
      <p:pic>
        <p:nvPicPr>
          <p:cNvPr id="14" name="Picture 2" descr="https://avatars.mds.yandex.net/i?id=6efe6ab30ef04c2f99bd5b9c4d282e94_l-8487535-images-thumbs&amp;n=1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1670" y="3071810"/>
            <a:ext cx="1143008" cy="1143008"/>
          </a:xfrm>
          <a:prstGeom prst="rect">
            <a:avLst/>
          </a:prstGeom>
          <a:noFill/>
        </p:spPr>
      </p:pic>
      <p:pic>
        <p:nvPicPr>
          <p:cNvPr id="15" name="Рисунок 14" descr="7743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6050" y="3000372"/>
            <a:ext cx="1819211" cy="1214446"/>
          </a:xfrm>
          <a:prstGeom prst="rect">
            <a:avLst/>
          </a:prstGeom>
        </p:spPr>
      </p:pic>
      <p:sp>
        <p:nvSpPr>
          <p:cNvPr id="16" name="Стрелка вниз 15"/>
          <p:cNvSpPr/>
          <p:nvPr/>
        </p:nvSpPr>
        <p:spPr>
          <a:xfrm>
            <a:off x="3000364" y="350043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4286248" y="5000636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24 часа время размораживания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e2ff6cdbef37c1147a355fdf9aaae1cb_316801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86512" y="4786322"/>
            <a:ext cx="2571736" cy="1927463"/>
          </a:xfrm>
          <a:prstGeom prst="rect">
            <a:avLst/>
          </a:prstGeom>
        </p:spPr>
      </p:pic>
      <p:pic>
        <p:nvPicPr>
          <p:cNvPr id="20" name="Рисунок 19" descr="667928416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000892" y="2786058"/>
            <a:ext cx="1554491" cy="1214446"/>
          </a:xfrm>
          <a:prstGeom prst="rect">
            <a:avLst/>
          </a:prstGeom>
        </p:spPr>
      </p:pic>
      <p:sp>
        <p:nvSpPr>
          <p:cNvPr id="21" name="Стрелка вниз 20"/>
          <p:cNvSpPr/>
          <p:nvPr/>
        </p:nvSpPr>
        <p:spPr>
          <a:xfrm>
            <a:off x="7500958" y="4000504"/>
            <a:ext cx="484632" cy="78581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 descr="C:\Users\Алла\Pictures\сыр\39 — копи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1276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Comic Sans MS" pitchFamily="66" charset="0"/>
              </a:rPr>
              <a:t>Приготовление сыра в детском саду.</a:t>
            </a:r>
            <a:endParaRPr lang="ru-RU" sz="3200" dirty="0" smtClean="0"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8715404" cy="4900634"/>
          </a:xfrm>
        </p:spPr>
        <p:txBody>
          <a:bodyPr numCol="2">
            <a:normAutofit/>
          </a:bodyPr>
          <a:lstStyle/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endParaRPr lang="ru-RU" sz="2000" dirty="0" smtClean="0"/>
          </a:p>
          <a:p>
            <a:pPr algn="r">
              <a:buNone/>
            </a:pPr>
            <a:r>
              <a:rPr lang="ru-RU" sz="1900" dirty="0" smtClean="0"/>
              <a:t>    2 литра молока</a:t>
            </a:r>
          </a:p>
          <a:p>
            <a:pPr algn="r">
              <a:buNone/>
            </a:pPr>
            <a:r>
              <a:rPr lang="ru-RU" sz="1900" dirty="0" smtClean="0"/>
              <a:t>    2 лимона</a:t>
            </a:r>
          </a:p>
          <a:p>
            <a:pPr algn="r">
              <a:buNone/>
            </a:pPr>
            <a:r>
              <a:rPr lang="ru-RU" sz="1900" dirty="0" smtClean="0"/>
              <a:t>    В молоко добавили сок лимонов. Когда молоко свернулось, откинули его на дуршлаг. Сырный сгусток выложили в форму, положили под пресс, поставили сушиться и вызревать на целых 2 месяца. Именно в это время в сыре появляются дырки. При брожении молока образуется углекислый газ, который накапливается создавая пузырьки. Пузырьки застывают, получаются дырки.</a:t>
            </a:r>
            <a:endParaRPr lang="ru-RU" sz="1900" dirty="0"/>
          </a:p>
        </p:txBody>
      </p:sp>
      <p:pic>
        <p:nvPicPr>
          <p:cNvPr id="2051" name="Picture 3" descr="C:\Users\User\Downloads\799F62AA-CB35-4DC3-BC52-8837B353B79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285860"/>
            <a:ext cx="3857652" cy="5572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9" name="Picture 9" descr="C:\Users\Алла\Pictures\сыр\9fa6cbd805cf10e508de81379f1a25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Рисунок 7" descr="IMG_12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3438" cy="3408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Содержимое 9" descr="IMG_1204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4714876" y="0"/>
            <a:ext cx="4429124" cy="342727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2" name="Рисунок 11" descr="IMG_120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3500438"/>
            <a:ext cx="4500562" cy="33575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5" name="Рисунок 14" descr="IMG_121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72000" y="3500438"/>
            <a:ext cx="4572000" cy="33575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C:\Users\Алла\Pictures\сыр\9fa6cbd805cf10e508de81379f1a25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27584" y="980728"/>
            <a:ext cx="7416824" cy="5328592"/>
          </a:xfrm>
        </p:spPr>
        <p:txBody>
          <a:bodyPr>
            <a:normAutofit/>
          </a:bodyPr>
          <a:lstStyle/>
          <a:p>
            <a:endParaRPr lang="ru-RU" sz="1200" dirty="0" smtClean="0">
              <a:solidFill>
                <a:schemeClr val="tx1"/>
              </a:solidFill>
            </a:endParaRPr>
          </a:p>
          <a:p>
            <a:endParaRPr lang="ru-RU" sz="1200" dirty="0">
              <a:solidFill>
                <a:schemeClr val="tx1"/>
              </a:solidFill>
            </a:endParaRPr>
          </a:p>
          <a:p>
            <a:endParaRPr lang="ru-RU" sz="1200" dirty="0" smtClean="0">
              <a:solidFill>
                <a:schemeClr val="tx1"/>
              </a:solidFill>
            </a:endParaRPr>
          </a:p>
          <a:p>
            <a:endParaRPr lang="ru-RU" sz="1200" dirty="0">
              <a:solidFill>
                <a:schemeClr val="tx1"/>
              </a:solidFill>
            </a:endParaRPr>
          </a:p>
          <a:p>
            <a:endParaRPr lang="ru-RU" sz="1200" dirty="0" smtClean="0">
              <a:solidFill>
                <a:schemeClr val="tx1"/>
              </a:solidFill>
            </a:endParaRPr>
          </a:p>
          <a:p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9" name="Выноска-облако 8"/>
          <p:cNvSpPr/>
          <p:nvPr/>
        </p:nvSpPr>
        <p:spPr>
          <a:xfrm>
            <a:off x="4139952" y="332656"/>
            <a:ext cx="3096344" cy="1427386"/>
          </a:xfrm>
          <a:prstGeom prst="cloudCallou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4788024" y="836712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/>
              <a:t>24 ч</a:t>
            </a:r>
            <a:endParaRPr lang="ru-RU" sz="5400" b="1" dirty="0"/>
          </a:p>
        </p:txBody>
      </p:sp>
      <p:pic>
        <p:nvPicPr>
          <p:cNvPr id="6" name="Рисунок 5" descr="IMG_12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969662"/>
            <a:ext cx="3168352" cy="38576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IMG_12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03848" y="2928934"/>
            <a:ext cx="3024336" cy="3929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Рисунок 10" descr="IMG_122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63680" y="2932342"/>
            <a:ext cx="2808312" cy="39290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Picture 8" descr="C:\Users\Алла\Desktop\проект сыр\26-11-2015_21-07-35\image-5be87765c114c48ac12321d54d11c19e06d7b8d8ab9152ee78655328f72a3b3b-V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464340" y="-464339"/>
            <a:ext cx="2857473" cy="37861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1941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Алла\Pictures\сыр\funny_animals_40_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9659" cy="682421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76672"/>
            <a:ext cx="7772400" cy="434479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latin typeface="Comic Sans MS" pitchFamily="66" charset="0"/>
                <a:cs typeface="Arial" pitchFamily="34" charset="0"/>
              </a:rPr>
              <a:t>Заключение</a:t>
            </a:r>
            <a:endParaRPr lang="ru-RU" sz="3200" b="1" dirty="0">
              <a:latin typeface="Comic Sans MS" pitchFamily="66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11560" y="1124744"/>
            <a:ext cx="6400800" cy="4298032"/>
          </a:xfrm>
        </p:spPr>
        <p:txBody>
          <a:bodyPr>
            <a:normAutofit lnSpcReduction="10000"/>
          </a:bodyPr>
          <a:lstStyle/>
          <a:p>
            <a:r>
              <a:rPr lang="ru-RU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Выполнив работу, мы выяснили откуда появились дырки в сыре. Действительно, глазки в сыре - это пузырьки, образованные из-за выделения углекислого газа в процессе брожения. Наличие глазков зависит от закваски используемой для приготовления сыра, тепловой обработки и технологии изготовления.</a:t>
            </a:r>
          </a:p>
          <a:p>
            <a:pPr algn="just"/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28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Алла\Pictures\сыр\WRUVcm1ERh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784" y="0"/>
            <a:ext cx="9205568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5"/>
            <a:ext cx="7772400" cy="576064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Используемые источники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340768"/>
            <a:ext cx="6400800" cy="4298032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Бегунов В.Л. «Книга о сыре». М.: Пищевая промышленность, 1974г.;</a:t>
            </a:r>
          </a:p>
          <a:p>
            <a:pPr lvl="0"/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Веракса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Н.Е. Проектная деятельность дошкольников. -М.: Мозаика синтез, 2014. -64с. </a:t>
            </a:r>
          </a:p>
          <a:p>
            <a:pPr lvl="0"/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Заходер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Б. Стихи для детей</a:t>
            </a:r>
          </a:p>
          <a:p>
            <a:pPr lvl="0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Рыжова Л.В. Методика детского экспериментирования. СПБ.: ООО «Издательство Детство- пресс», 2014-208с.</a:t>
            </a:r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lvl="0"/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Кошевар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Д..В. Хочу все знать. М.: Мозаика – Синтез,2015-500с.</a:t>
            </a:r>
          </a:p>
          <a:p>
            <a:pPr lvl="0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Юдина Е.Г. Примерная основная образовательная программа дошкольного образования. «Открытия», М.: Мозаика – Синтез, 2015-160с.</a:t>
            </a:r>
          </a:p>
          <a:p>
            <a:pPr lvl="0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Обруч. Образование: ребёнок и ученик № 5 2015г.</a:t>
            </a:r>
          </a:p>
          <a:p>
            <a:pPr lvl="0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Детский сад будущего- галерея творческих проектов № 06(31)</a:t>
            </a:r>
          </a:p>
          <a:p>
            <a:pPr marL="342900" indent="-342900">
              <a:buAutoNum type="arabicPeriod"/>
            </a:pP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52439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Алла\Pictures\сыр\i-3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004" y="18650"/>
            <a:ext cx="9169004" cy="68393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4797152"/>
            <a:ext cx="9144000" cy="14273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mic Sans MS" pitchFamily="66" charset="0"/>
              </a:rPr>
              <a:t>СПАСИБО ЗА ВНИМАНИЕ!</a:t>
            </a:r>
            <a:endParaRPr lang="ru-RU" sz="5400" b="1" cap="none" spc="0" dirty="0">
              <a:ln w="11430">
                <a:solidFill>
                  <a:schemeClr val="accent2">
                    <a:lumMod val="50000"/>
                  </a:schemeClr>
                </a:solidFill>
              </a:ln>
              <a:solidFill>
                <a:schemeClr val="accent6">
                  <a:lumMod val="75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617</TotalTime>
  <Words>585</Words>
  <Application>Microsoft Office PowerPoint</Application>
  <PresentationFormat>Экран (4:3)</PresentationFormat>
  <Paragraphs>154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МБДОУ № 18 «МИШУТКА»</vt:lpstr>
      <vt:lpstr>Объект исследования:</vt:lpstr>
      <vt:lpstr>Модель трех вопросов</vt:lpstr>
      <vt:lpstr>Презентация PowerPoint</vt:lpstr>
      <vt:lpstr>Презентация PowerPoint</vt:lpstr>
      <vt:lpstr>Классификация сыров</vt:lpstr>
      <vt:lpstr>Сыры свежие</vt:lpstr>
      <vt:lpstr>Сыры невареные прессованные</vt:lpstr>
      <vt:lpstr>Сыры вареные прессованные</vt:lpstr>
      <vt:lpstr>Мягкие сыры с плесневой корочкой</vt:lpstr>
      <vt:lpstr>Мягкие сыры с обмытыми краями</vt:lpstr>
      <vt:lpstr>Голубые сыры с плесенью</vt:lpstr>
      <vt:lpstr>Плавленые сыры</vt:lpstr>
      <vt:lpstr>Откуда в сыре дырки?</vt:lpstr>
      <vt:lpstr>Как делается сыр в домашних условиях:</vt:lpstr>
      <vt:lpstr>Пооперационная карта</vt:lpstr>
      <vt:lpstr>Презентация PowerPoint</vt:lpstr>
      <vt:lpstr>Презентация PowerPoint</vt:lpstr>
      <vt:lpstr>2 вариант завершения рецепта: Добавить сахар и перемешать. </vt:lpstr>
      <vt:lpstr>Приготовление сыра в детском саду.</vt:lpstr>
      <vt:lpstr>Презентация PowerPoint</vt:lpstr>
      <vt:lpstr>Презентация PowerPoint</vt:lpstr>
      <vt:lpstr>Заключение</vt:lpstr>
      <vt:lpstr>Используемые источники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Asus</cp:lastModifiedBy>
  <cp:revision>101</cp:revision>
  <dcterms:modified xsi:type="dcterms:W3CDTF">2026-05-03T17:38:51Z</dcterms:modified>
</cp:coreProperties>
</file>