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9" r:id="rId3"/>
    <p:sldId id="260" r:id="rId4"/>
    <p:sldId id="261" r:id="rId5"/>
    <p:sldId id="262" r:id="rId6"/>
    <p:sldId id="263" r:id="rId7"/>
    <p:sldId id="264" r:id="rId8"/>
    <p:sldId id="265" r:id="rId9"/>
    <p:sldId id="266" r:id="rId10"/>
    <p:sldId id="267" r:id="rId11"/>
    <p:sldId id="269" r:id="rId12"/>
    <p:sldId id="268" r:id="rId13"/>
    <p:sldId id="270" r:id="rId14"/>
    <p:sldId id="271" r:id="rId15"/>
    <p:sldId id="272" r:id="rId16"/>
    <p:sldId id="273" r:id="rId17"/>
    <p:sldId id="274" r:id="rId18"/>
    <p:sldId id="275" r:id="rId19"/>
    <p:sldId id="276" r:id="rId20"/>
    <p:sldId id="277" r:id="rId21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66" d="100"/>
          <a:sy n="66" d="100"/>
        </p:scale>
        <p:origin x="84" y="13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1A023D-9DCC-4398-A987-173A0B625941}" type="datetimeFigureOut">
              <a:rPr lang="ru-RU" smtClean="0"/>
              <a:t>10.10.2024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A7214B-8A17-44DE-BF75-03DC7BEF079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310949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1A023D-9DCC-4398-A987-173A0B625941}" type="datetimeFigureOut">
              <a:rPr lang="ru-RU" smtClean="0"/>
              <a:t>10.10.2024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A7214B-8A17-44DE-BF75-03DC7BEF079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050803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1A023D-9DCC-4398-A987-173A0B625941}" type="datetimeFigureOut">
              <a:rPr lang="ru-RU" smtClean="0"/>
              <a:t>10.10.2024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A7214B-8A17-44DE-BF75-03DC7BEF079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3683103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1A023D-9DCC-4398-A987-173A0B625941}" type="datetimeFigureOut">
              <a:rPr lang="ru-RU" smtClean="0"/>
              <a:t>10.10.2024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A7214B-8A17-44DE-BF75-03DC7BEF079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8195490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1A023D-9DCC-4398-A987-173A0B625941}" type="datetimeFigureOut">
              <a:rPr lang="ru-RU" smtClean="0"/>
              <a:t>10.10.2024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A7214B-8A17-44DE-BF75-03DC7BEF079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305003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1A023D-9DCC-4398-A987-173A0B625941}" type="datetimeFigureOut">
              <a:rPr lang="ru-RU" smtClean="0"/>
              <a:t>10.10.2024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A7214B-8A17-44DE-BF75-03DC7BEF079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4830320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1A023D-9DCC-4398-A987-173A0B625941}" type="datetimeFigureOut">
              <a:rPr lang="ru-RU" smtClean="0"/>
              <a:t>10.10.2024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A7214B-8A17-44DE-BF75-03DC7BEF079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594245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1A023D-9DCC-4398-A987-173A0B625941}" type="datetimeFigureOut">
              <a:rPr lang="ru-RU" smtClean="0"/>
              <a:t>10.10.2024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A7214B-8A17-44DE-BF75-03DC7BEF079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0844688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1A023D-9DCC-4398-A987-173A0B625941}" type="datetimeFigureOut">
              <a:rPr lang="ru-RU" smtClean="0"/>
              <a:t>10.10.2024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A7214B-8A17-44DE-BF75-03DC7BEF079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868793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1A023D-9DCC-4398-A987-173A0B625941}" type="datetimeFigureOut">
              <a:rPr lang="ru-RU" smtClean="0"/>
              <a:t>10.10.2024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A7214B-8A17-44DE-BF75-03DC7BEF079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993877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1A023D-9DCC-4398-A987-173A0B625941}" type="datetimeFigureOut">
              <a:rPr lang="ru-RU" smtClean="0"/>
              <a:t>10.10.2024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A7214B-8A17-44DE-BF75-03DC7BEF079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6874975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71A023D-9DCC-4398-A987-173A0B625941}" type="datetimeFigureOut">
              <a:rPr lang="ru-RU" smtClean="0"/>
              <a:t>10.10.2024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0A7214B-8A17-44DE-BF75-03DC7BEF079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287061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3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7.jp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 rot="807756">
            <a:off x="5464208" y="1122494"/>
            <a:ext cx="206979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000" b="1" dirty="0" smtClean="0">
                <a:solidFill>
                  <a:srgbClr val="FFC000"/>
                </a:solidFill>
                <a:latin typeface="Segoe Script" panose="030B0504020000000003" pitchFamily="66" charset="0"/>
              </a:rPr>
              <a:t>Книга</a:t>
            </a:r>
            <a:endParaRPr lang="ru-RU" sz="4000" b="1" dirty="0">
              <a:solidFill>
                <a:srgbClr val="FFC000"/>
              </a:solidFill>
              <a:latin typeface="Segoe Script" panose="030B0504020000000003" pitchFamily="66" charset="0"/>
            </a:endParaRPr>
          </a:p>
        </p:txBody>
      </p:sp>
      <p:sp>
        <p:nvSpPr>
          <p:cNvPr id="8" name="TextBox 7"/>
          <p:cNvSpPr txBox="1"/>
          <p:nvPr/>
        </p:nvSpPr>
        <p:spPr>
          <a:xfrm rot="1232183">
            <a:off x="6023428" y="1510882"/>
            <a:ext cx="66765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800" dirty="0" smtClean="0">
                <a:solidFill>
                  <a:srgbClr val="FFC000"/>
                </a:solidFill>
                <a:latin typeface="Monotype Corsiva" panose="03010101010201010101" pitchFamily="66" charset="0"/>
              </a:rPr>
              <a:t>о</a:t>
            </a:r>
            <a:endParaRPr lang="ru-RU" sz="4800" dirty="0">
              <a:solidFill>
                <a:srgbClr val="FFC000"/>
              </a:solidFill>
              <a:latin typeface="Monotype Corsiva" panose="03010101010201010101" pitchFamily="66" charset="0"/>
            </a:endParaRPr>
          </a:p>
        </p:txBody>
      </p:sp>
      <p:sp>
        <p:nvSpPr>
          <p:cNvPr id="9" name="TextBox 8"/>
          <p:cNvSpPr txBox="1"/>
          <p:nvPr/>
        </p:nvSpPr>
        <p:spPr>
          <a:xfrm rot="1028421">
            <a:off x="4741357" y="1867985"/>
            <a:ext cx="2315057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400" b="1" dirty="0" smtClean="0">
                <a:solidFill>
                  <a:srgbClr val="FFC000"/>
                </a:solidFill>
                <a:latin typeface="Monotype Corsiva" panose="03010101010201010101" pitchFamily="66" charset="0"/>
              </a:rPr>
              <a:t>Семейных</a:t>
            </a:r>
            <a:endParaRPr lang="ru-RU" sz="4400" b="1" dirty="0">
              <a:solidFill>
                <a:srgbClr val="FFC000"/>
              </a:solidFill>
              <a:latin typeface="Monotype Corsiva" panose="03010101010201010101" pitchFamily="66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 rot="1075969">
            <a:off x="4120753" y="2364675"/>
            <a:ext cx="2630848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800" b="1" dirty="0" smtClean="0">
                <a:solidFill>
                  <a:srgbClr val="FFC000"/>
                </a:solidFill>
                <a:latin typeface="Monotype Corsiva" panose="03010101010201010101" pitchFamily="66" charset="0"/>
              </a:rPr>
              <a:t>ценностях</a:t>
            </a:r>
            <a:endParaRPr lang="ru-RU" sz="4800" b="1" dirty="0">
              <a:solidFill>
                <a:srgbClr val="FFC000"/>
              </a:solidFill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7863340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1601" y="-1"/>
            <a:ext cx="12569371" cy="6966857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 rot="10800000" flipV="1">
            <a:off x="464459" y="367290"/>
            <a:ext cx="5413827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i="1" dirty="0">
                <a:solidFill>
                  <a:srgbClr val="FF0000"/>
                </a:solidFill>
                <a:latin typeface="Segoe Script" panose="030B0504020000000003" pitchFamily="66" charset="0"/>
              </a:rPr>
              <a:t>«От того, как прошло детство, кто вёл ребёнка за руку в детские годы,</a:t>
            </a:r>
            <a:endParaRPr lang="ru-RU" sz="2800" dirty="0">
              <a:solidFill>
                <a:srgbClr val="FF0000"/>
              </a:solidFill>
              <a:latin typeface="Segoe Script" panose="030B0504020000000003" pitchFamily="66" charset="0"/>
            </a:endParaRPr>
          </a:p>
          <a:p>
            <a:r>
              <a:rPr lang="ru-RU" sz="2800" i="1" dirty="0">
                <a:solidFill>
                  <a:srgbClr val="FF0000"/>
                </a:solidFill>
                <a:latin typeface="Segoe Script" panose="030B0504020000000003" pitchFamily="66" charset="0"/>
              </a:rPr>
              <a:t>что вошло в его разум и сердце из окружающего мира – от этого в решающей степени зависит, каким человеком станет сегодняшний малыш». В. А. Сухомлинский.</a:t>
            </a:r>
            <a:endParaRPr lang="ru-RU" sz="2800" dirty="0">
              <a:solidFill>
                <a:srgbClr val="FF0000"/>
              </a:solidFill>
              <a:latin typeface="Segoe Script" panose="030B0504020000000003" pitchFamily="66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39543" y="203200"/>
            <a:ext cx="5902476" cy="3614057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03999" y="3483427"/>
            <a:ext cx="3367315" cy="23642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772974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45144" y="58447"/>
            <a:ext cx="12569371" cy="6966857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7139" y="232228"/>
            <a:ext cx="5425090" cy="4085771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01600" y="4317999"/>
            <a:ext cx="6139543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rgbClr val="7030A0"/>
                </a:solidFill>
                <a:latin typeface="Segoe Script" panose="030B0504020000000003" pitchFamily="66" charset="0"/>
              </a:rPr>
              <a:t>« Одной из самых важных ценностей нашей семьи-</a:t>
            </a:r>
          </a:p>
          <a:p>
            <a:r>
              <a:rPr lang="ru-RU" b="1" dirty="0">
                <a:solidFill>
                  <a:srgbClr val="7030A0"/>
                </a:solidFill>
                <a:latin typeface="Segoe Script" panose="030B0504020000000003" pitchFamily="66" charset="0"/>
              </a:rPr>
              <a:t>э</a:t>
            </a:r>
            <a:r>
              <a:rPr lang="ru-RU" b="1" dirty="0" smtClean="0">
                <a:solidFill>
                  <a:srgbClr val="7030A0"/>
                </a:solidFill>
                <a:latin typeface="Segoe Script" panose="030B0504020000000003" pitchFamily="66" charset="0"/>
              </a:rPr>
              <a:t>то быть вместе большой и дружной семьей,</a:t>
            </a:r>
          </a:p>
          <a:p>
            <a:r>
              <a:rPr lang="ru-RU" b="1" dirty="0">
                <a:solidFill>
                  <a:srgbClr val="7030A0"/>
                </a:solidFill>
                <a:latin typeface="Segoe Script" panose="030B0504020000000003" pitchFamily="66" charset="0"/>
              </a:rPr>
              <a:t>в</a:t>
            </a:r>
            <a:r>
              <a:rPr lang="ru-RU" b="1" dirty="0" smtClean="0">
                <a:solidFill>
                  <a:srgbClr val="7030A0"/>
                </a:solidFill>
                <a:latin typeface="Segoe Script" panose="030B0504020000000003" pitchFamily="66" charset="0"/>
              </a:rPr>
              <a:t>стречаться как можно чаще, ценить друг друга»,-</a:t>
            </a:r>
            <a:r>
              <a:rPr lang="ru-RU" b="1" dirty="0" err="1" smtClean="0">
                <a:latin typeface="Segoe Script" panose="030B0504020000000003" pitchFamily="66" charset="0"/>
              </a:rPr>
              <a:t>прокоментировала</a:t>
            </a:r>
            <a:r>
              <a:rPr lang="ru-RU" b="1" dirty="0" smtClean="0">
                <a:latin typeface="Segoe Script" panose="030B0504020000000003" pitchFamily="66" charset="0"/>
              </a:rPr>
              <a:t> семья </a:t>
            </a:r>
          </a:p>
          <a:p>
            <a:r>
              <a:rPr lang="ru-RU" b="1" dirty="0" smtClean="0">
                <a:latin typeface="Segoe Script" panose="030B0504020000000003" pitchFamily="66" charset="0"/>
              </a:rPr>
              <a:t>                           Марьи Черепановой</a:t>
            </a:r>
            <a:endParaRPr lang="ru-RU" b="1" dirty="0">
              <a:latin typeface="Segoe Script" panose="030B0504020000000003" pitchFamily="66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74313" y="232228"/>
            <a:ext cx="3369128" cy="449217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6139541" y="464457"/>
            <a:ext cx="2467430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solidFill>
                  <a:srgbClr val="002060"/>
                </a:solidFill>
                <a:latin typeface="Segoe Script" panose="030B0504020000000003" pitchFamily="66" charset="0"/>
              </a:rPr>
              <a:t>«Чтобы быть счастливым-нам много не нужно, лишь бы все наши родные были здоровы, и конечно рядом с нами»</a:t>
            </a:r>
            <a:r>
              <a:rPr lang="ru-RU" sz="2400" dirty="0" smtClean="0">
                <a:latin typeface="Segoe Script" panose="030B0504020000000003" pitchFamily="66" charset="0"/>
              </a:rPr>
              <a:t>, -</a:t>
            </a:r>
          </a:p>
          <a:p>
            <a:r>
              <a:rPr lang="ru-RU" sz="2400" dirty="0">
                <a:latin typeface="Segoe Script" panose="030B0504020000000003" pitchFamily="66" charset="0"/>
              </a:rPr>
              <a:t>п</a:t>
            </a:r>
            <a:r>
              <a:rPr lang="ru-RU" sz="2400" dirty="0" smtClean="0">
                <a:latin typeface="Segoe Script" panose="030B0504020000000003" pitchFamily="66" charset="0"/>
              </a:rPr>
              <a:t>оделилась семья </a:t>
            </a:r>
            <a:r>
              <a:rPr lang="ru-RU" sz="2400" dirty="0" err="1" smtClean="0">
                <a:latin typeface="Segoe Script" panose="030B0504020000000003" pitchFamily="66" charset="0"/>
              </a:rPr>
              <a:t>Щипанова</a:t>
            </a:r>
            <a:r>
              <a:rPr lang="ru-RU" sz="2400" dirty="0" smtClean="0">
                <a:latin typeface="Segoe Script" panose="030B0504020000000003" pitchFamily="66" charset="0"/>
              </a:rPr>
              <a:t> Сергея.</a:t>
            </a:r>
            <a:endParaRPr lang="ru-RU" sz="2400" dirty="0">
              <a:latin typeface="Segoe Script" panose="030B0504020000000003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6678381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1601" y="-1"/>
            <a:ext cx="12569371" cy="6966857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290286" y="435429"/>
            <a:ext cx="5805714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>
                <a:solidFill>
                  <a:srgbClr val="00B050"/>
                </a:solidFill>
                <a:latin typeface="Segoe Script" panose="030B0504020000000003" pitchFamily="66" charset="0"/>
              </a:rPr>
              <a:t>«Дети – живые цветы земли» – так поэтично выразил глубокую мысль А. М. Горький. А выращивают эти цветы, прежде всего в семье: родители самой природой предназначены и обществом уполномочены быть первыми воспитателями своих детей. Именно они вместе с детским садом помогают детям набраться сил и ума, освоить основы человеческой культуры, подготовиться к обучению в школе. В семье закладывается фундамент личности растущего человека, и в ней же происходит его развитие и становление как гражданина. Ориентация на семейные ценности является важной частью духовно - нравственного развития и воспитания личности дошкольников.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96263" y="435429"/>
            <a:ext cx="3679371" cy="4905828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0075634" y="380622"/>
            <a:ext cx="2006142" cy="38779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>
                <a:solidFill>
                  <a:schemeClr val="accent1">
                    <a:lumMod val="50000"/>
                  </a:schemeClr>
                </a:solidFill>
                <a:latin typeface="Segoe Script" panose="030B0504020000000003" pitchFamily="66" charset="0"/>
              </a:rPr>
              <a:t>«Дети-вот </a:t>
            </a:r>
          </a:p>
          <a:p>
            <a:r>
              <a:rPr lang="ru-RU" sz="3200" b="1" dirty="0" smtClean="0">
                <a:solidFill>
                  <a:schemeClr val="accent1">
                    <a:lumMod val="50000"/>
                  </a:schemeClr>
                </a:solidFill>
                <a:latin typeface="Segoe Script" panose="030B0504020000000003" pitchFamily="66" charset="0"/>
              </a:rPr>
              <a:t>главное в нашей </a:t>
            </a:r>
          </a:p>
          <a:p>
            <a:r>
              <a:rPr lang="ru-RU" sz="3200" b="1" dirty="0" smtClean="0">
                <a:solidFill>
                  <a:schemeClr val="accent1">
                    <a:lumMod val="50000"/>
                  </a:schemeClr>
                </a:solidFill>
                <a:latin typeface="Segoe Script" panose="030B0504020000000003" pitchFamily="66" charset="0"/>
              </a:rPr>
              <a:t>жизни»</a:t>
            </a:r>
            <a:r>
              <a:rPr lang="ru-RU" dirty="0" smtClean="0">
                <a:latin typeface="Segoe Script" panose="030B0504020000000003" pitchFamily="66" charset="0"/>
              </a:rPr>
              <a:t>,-</a:t>
            </a:r>
            <a:r>
              <a:rPr lang="ru-RU" b="1" dirty="0" smtClean="0">
                <a:latin typeface="Segoe Script" panose="030B0504020000000003" pitchFamily="66" charset="0"/>
              </a:rPr>
              <a:t>говорит</a:t>
            </a:r>
          </a:p>
          <a:p>
            <a:r>
              <a:rPr lang="ru-RU" b="1" dirty="0" smtClean="0">
                <a:latin typeface="Segoe Script" panose="030B0504020000000003" pitchFamily="66" charset="0"/>
              </a:rPr>
              <a:t>семья </a:t>
            </a:r>
            <a:r>
              <a:rPr lang="ru-RU" b="1" dirty="0" err="1" smtClean="0">
                <a:latin typeface="Segoe Script" panose="030B0504020000000003" pitchFamily="66" charset="0"/>
              </a:rPr>
              <a:t>Нерсесянца</a:t>
            </a:r>
            <a:r>
              <a:rPr lang="ru-RU" b="1" dirty="0" smtClean="0">
                <a:latin typeface="Segoe Script" panose="030B0504020000000003" pitchFamily="66" charset="0"/>
              </a:rPr>
              <a:t> </a:t>
            </a:r>
          </a:p>
          <a:p>
            <a:r>
              <a:rPr lang="ru-RU" b="1" dirty="0" smtClean="0">
                <a:latin typeface="Segoe Script" panose="030B0504020000000003" pitchFamily="66" charset="0"/>
              </a:rPr>
              <a:t>Артура.</a:t>
            </a:r>
            <a:endParaRPr lang="ru-RU" b="1" dirty="0">
              <a:latin typeface="Segoe Script" panose="030B0504020000000003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7512607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1601" y="-1"/>
            <a:ext cx="12569371" cy="6966857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045029" y="377372"/>
            <a:ext cx="4746171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>
                <a:solidFill>
                  <a:srgbClr val="FF0000"/>
                </a:solidFill>
                <a:latin typeface="Segoe Script" panose="030B0504020000000003" pitchFamily="66" charset="0"/>
              </a:rPr>
              <a:t>Именно в семье воспитание детей должно строиться на любви, опыте, традициях, личном примере из детства родных и близких. И какую бы сторону развития ребёнка мы не рассматривали, всегда окажется, что главную роль в становлении его личности на разных возрастных этапах играет семья. Для ребёнка семья - это среда, в которой складываются условия его физического, психического, эмоционального и интеллектуального развития.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86282" y="232227"/>
            <a:ext cx="5370287" cy="4027715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6386282" y="4492170"/>
            <a:ext cx="3846289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rgbClr val="FF0000"/>
                </a:solidFill>
                <a:latin typeface="Segoe Script" panose="030B0504020000000003" pitchFamily="66" charset="0"/>
              </a:rPr>
              <a:t>«Наша семейная ценность-быть рядом друг с другом, любить и уважать друг друга»,-</a:t>
            </a:r>
            <a:r>
              <a:rPr lang="ru-RU" dirty="0" smtClean="0">
                <a:latin typeface="Segoe Script" panose="030B0504020000000003" pitchFamily="66" charset="0"/>
              </a:rPr>
              <a:t>семья Михаила </a:t>
            </a:r>
            <a:r>
              <a:rPr lang="ru-RU" dirty="0" err="1" smtClean="0">
                <a:latin typeface="Segoe Script" panose="030B0504020000000003" pitchFamily="66" charset="0"/>
              </a:rPr>
              <a:t>Чекмарева</a:t>
            </a:r>
            <a:r>
              <a:rPr lang="ru-RU" dirty="0" smtClean="0">
                <a:latin typeface="Segoe Script" panose="030B0504020000000003" pitchFamily="66" charset="0"/>
              </a:rPr>
              <a:t>.</a:t>
            </a:r>
            <a:endParaRPr lang="ru-RU" dirty="0">
              <a:latin typeface="Segoe Script" panose="030B0504020000000003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9129480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1601" y="-1"/>
            <a:ext cx="12569371" cy="6966857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522514" y="217714"/>
            <a:ext cx="5109028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>
                <a:solidFill>
                  <a:srgbClr val="00B050"/>
                </a:solidFill>
                <a:latin typeface="Segoe Script" panose="030B0504020000000003" pitchFamily="66" charset="0"/>
              </a:rPr>
              <a:t>Поэтому основной проблемой сохранения семейных ценностей является возрождение семейных традиций, которые играет семья и семейные традиции в развитии и формировании социально-нравственной культуры ребёнка.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55657" y="217714"/>
            <a:ext cx="2510518" cy="4463143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40799" y="217714"/>
            <a:ext cx="2989943" cy="2989943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8867775" y="3203529"/>
            <a:ext cx="370515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rgbClr val="00B050"/>
                </a:solidFill>
                <a:latin typeface="Segoe Script" panose="030B0504020000000003" pitchFamily="66" charset="0"/>
              </a:rPr>
              <a:t>Одной из семейных традиций </a:t>
            </a:r>
          </a:p>
          <a:p>
            <a:r>
              <a:rPr lang="ru-RU" b="1" dirty="0">
                <a:solidFill>
                  <a:srgbClr val="00B050"/>
                </a:solidFill>
                <a:latin typeface="Segoe Script" panose="030B0504020000000003" pitchFamily="66" charset="0"/>
              </a:rPr>
              <a:t>с</a:t>
            </a:r>
            <a:r>
              <a:rPr lang="ru-RU" b="1" dirty="0" smtClean="0">
                <a:solidFill>
                  <a:srgbClr val="00B050"/>
                </a:solidFill>
                <a:latin typeface="Segoe Script" panose="030B0504020000000003" pitchFamily="66" charset="0"/>
              </a:rPr>
              <a:t>емьи Марьи Черепановой </a:t>
            </a:r>
          </a:p>
          <a:p>
            <a:r>
              <a:rPr lang="ru-RU" b="1" dirty="0">
                <a:solidFill>
                  <a:srgbClr val="00B050"/>
                </a:solidFill>
                <a:latin typeface="Segoe Script" panose="030B0504020000000003" pitchFamily="66" charset="0"/>
              </a:rPr>
              <a:t>я</a:t>
            </a:r>
            <a:r>
              <a:rPr lang="ru-RU" b="1" dirty="0" smtClean="0">
                <a:solidFill>
                  <a:srgbClr val="00B050"/>
                </a:solidFill>
                <a:latin typeface="Segoe Script" panose="030B0504020000000003" pitchFamily="66" charset="0"/>
              </a:rPr>
              <a:t>вляется походы в зоопарк</a:t>
            </a:r>
            <a:endParaRPr lang="ru-RU" b="1" dirty="0">
              <a:solidFill>
                <a:srgbClr val="00B050"/>
              </a:solidFill>
              <a:latin typeface="Segoe Script" panose="030B0504020000000003" pitchFamily="66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6255657" y="4898572"/>
            <a:ext cx="4092787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solidFill>
                  <a:srgbClr val="00B050"/>
                </a:solidFill>
                <a:latin typeface="Segoe Script" panose="030B0504020000000003" pitchFamily="66" charset="0"/>
              </a:rPr>
              <a:t>«Мы очень любим животных,</a:t>
            </a:r>
          </a:p>
          <a:p>
            <a:r>
              <a:rPr lang="ru-RU" b="1" dirty="0" smtClean="0">
                <a:solidFill>
                  <a:srgbClr val="00B050"/>
                </a:solidFill>
                <a:latin typeface="Segoe Script" panose="030B0504020000000003" pitchFamily="66" charset="0"/>
              </a:rPr>
              <a:t> проявляем заботу о них»,-</a:t>
            </a:r>
          </a:p>
          <a:p>
            <a:r>
              <a:rPr lang="ru-RU" dirty="0">
                <a:latin typeface="Segoe Script" panose="030B0504020000000003" pitchFamily="66" charset="0"/>
              </a:rPr>
              <a:t>г</a:t>
            </a:r>
            <a:r>
              <a:rPr lang="ru-RU" dirty="0" smtClean="0">
                <a:latin typeface="Segoe Script" panose="030B0504020000000003" pitchFamily="66" charset="0"/>
              </a:rPr>
              <a:t>оворит мама Марьи.</a:t>
            </a:r>
            <a:endParaRPr lang="ru-RU" dirty="0">
              <a:latin typeface="Segoe Script" panose="030B0504020000000003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359847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1601" y="-1"/>
            <a:ext cx="12569371" cy="6966857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290285" y="449943"/>
            <a:ext cx="5776685" cy="53553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latin typeface="Segoe Script" panose="030B0504020000000003" pitchFamily="66" charset="0"/>
              </a:rPr>
              <a:t>Главное </a:t>
            </a:r>
            <a:r>
              <a:rPr lang="ru-RU" b="1" dirty="0">
                <a:latin typeface="Segoe Script" panose="030B0504020000000003" pitchFamily="66" charset="0"/>
              </a:rPr>
              <a:t>в детстве - чтобы оно у ребенка было. Старайтесь знать меру: чрезмерно строгие правила, по которым живет семья, не оставляющие детям никакой «свободы маневра», перенапрягают детскую психику. Отсутствие же устойчивого домашнего уклада и предсказуемых домашних ритуалов, успокаивающих малыша своей непременной обязательностью, - передают ребенку ощущение незащищенности дома и шаткости вселенной. Если в семье преобладают духовные ценности, например, </a:t>
            </a:r>
            <a:r>
              <a:rPr lang="ru-RU" b="1" dirty="0" err="1">
                <a:latin typeface="Segoe Script" panose="030B0504020000000003" pitchFamily="66" charset="0"/>
              </a:rPr>
              <a:t>взаимоподдержка</a:t>
            </a:r>
            <a:r>
              <a:rPr lang="ru-RU" b="1" dirty="0">
                <a:latin typeface="Segoe Script" panose="030B0504020000000003" pitchFamily="66" charset="0"/>
              </a:rPr>
              <a:t>, доброта, честность, радость общения друг с другом, потребность отдавать, а не брать, то вряд ли ребенок в будущем почувствует </a:t>
            </a:r>
            <a:r>
              <a:rPr lang="ru-RU" b="1" dirty="0" smtClean="0">
                <a:latin typeface="Segoe Script" panose="030B0504020000000003" pitchFamily="66" charset="0"/>
              </a:rPr>
              <a:t>    себя </a:t>
            </a:r>
            <a:r>
              <a:rPr lang="ru-RU" b="1" dirty="0">
                <a:latin typeface="Segoe Script" panose="030B0504020000000003" pitchFamily="66" charset="0"/>
              </a:rPr>
              <a:t>одиноким и обездоленным.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68571" y="203200"/>
            <a:ext cx="5791199" cy="4020457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6183085" y="4426858"/>
            <a:ext cx="4383316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latin typeface="Segoe Script" panose="030B0504020000000003" pitchFamily="66" charset="0"/>
              </a:rPr>
              <a:t>«Главное в нашей семье….-</a:t>
            </a:r>
          </a:p>
          <a:p>
            <a:r>
              <a:rPr lang="ru-RU" b="1" dirty="0" smtClean="0">
                <a:latin typeface="Segoe Script" panose="030B0504020000000003" pitchFamily="66" charset="0"/>
              </a:rPr>
              <a:t>это сама наша большая и дружная семья»,-</a:t>
            </a:r>
          </a:p>
          <a:p>
            <a:r>
              <a:rPr lang="ru-RU" b="1" dirty="0">
                <a:latin typeface="Segoe Script" panose="030B0504020000000003" pitchFamily="66" charset="0"/>
              </a:rPr>
              <a:t>п</a:t>
            </a:r>
            <a:r>
              <a:rPr lang="ru-RU" b="1" dirty="0" smtClean="0">
                <a:latin typeface="Segoe Script" panose="030B0504020000000003" pitchFamily="66" charset="0"/>
              </a:rPr>
              <a:t>оделилась мама Груздева Сергея</a:t>
            </a:r>
            <a:endParaRPr lang="ru-RU" b="1" dirty="0">
              <a:latin typeface="Segoe Script" panose="030B0504020000000003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5980685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1601" y="-1"/>
            <a:ext cx="12569371" cy="6966857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943" y="271917"/>
            <a:ext cx="5428343" cy="4866140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83084" y="271917"/>
            <a:ext cx="3086100" cy="5432197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9405258" y="566057"/>
            <a:ext cx="2336800" cy="37240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solidFill>
                  <a:srgbClr val="C00000"/>
                </a:solidFill>
                <a:latin typeface="Segoe Script" panose="030B0504020000000003" pitchFamily="66" charset="0"/>
              </a:rPr>
              <a:t>Как важна любовь между </a:t>
            </a:r>
          </a:p>
          <a:p>
            <a:r>
              <a:rPr lang="ru-RU" sz="2000" b="1" dirty="0" smtClean="0">
                <a:solidFill>
                  <a:srgbClr val="C00000"/>
                </a:solidFill>
                <a:latin typeface="Segoe Script" panose="030B0504020000000003" pitchFamily="66" charset="0"/>
              </a:rPr>
              <a:t>Бабушкой и внуками, сколько можно подарить теплоты и заботы друг другу.</a:t>
            </a:r>
          </a:p>
          <a:p>
            <a:r>
              <a:rPr lang="ru-RU" dirty="0" smtClean="0">
                <a:latin typeface="Segoe Script" panose="030B0504020000000003" pitchFamily="66" charset="0"/>
              </a:rPr>
              <a:t>Семья Груздева Сергея</a:t>
            </a:r>
            <a:endParaRPr lang="ru-RU" dirty="0">
              <a:latin typeface="Segoe Script" panose="030B0504020000000003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5329777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1601" y="-1"/>
            <a:ext cx="12569371" cy="6966857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391886" y="348343"/>
            <a:ext cx="5588000" cy="48013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 </a:t>
            </a:r>
            <a:r>
              <a:rPr lang="ru-RU" b="1" u="sng" dirty="0" smtClean="0">
                <a:solidFill>
                  <a:schemeClr val="tx2">
                    <a:lumMod val="75000"/>
                  </a:schemeClr>
                </a:solidFill>
                <a:latin typeface="Segoe Script" panose="030B0504020000000003" pitchFamily="66" charset="0"/>
              </a:rPr>
              <a:t>Счастливая и дружная семья – это тыл, который позволяет жить полноценной жизнью, расти и развиваться, радоваться каждому дню. Ценности семьи и ее традиции необходимо взращивать, ухаживать за ними и беречь, ибо это лучшее, что у нас есть. Формирование семейных ценностей – долгий и творческий процесс. Это процесс переноса всего самого лучшего из семьи своих родителей в свою собственную семью: выстраивание теплых и дружеских отношений, уважение и доверие, ответственность за свои поступки, умение прощать, доброта и забота, любовь и терпение.</a:t>
            </a:r>
            <a:endParaRPr lang="ru-RU" b="1" u="sng" dirty="0">
              <a:solidFill>
                <a:schemeClr val="tx2">
                  <a:lumMod val="75000"/>
                </a:schemeClr>
              </a:solidFill>
              <a:latin typeface="Segoe Script" panose="030B0504020000000003" pitchFamily="66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98077" y="203200"/>
            <a:ext cx="2752269" cy="4542971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83694" y="348343"/>
            <a:ext cx="2458359" cy="3548743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6035220" y="4730206"/>
            <a:ext cx="4616970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solidFill>
                  <a:schemeClr val="tx2">
                    <a:lumMod val="75000"/>
                  </a:schemeClr>
                </a:solidFill>
                <a:latin typeface="Segoe Script" panose="030B0504020000000003" pitchFamily="66" charset="0"/>
              </a:rPr>
              <a:t>Прекрасной, доброй традицией </a:t>
            </a:r>
          </a:p>
          <a:p>
            <a:r>
              <a:rPr lang="ru-RU" b="1" dirty="0" smtClean="0">
                <a:solidFill>
                  <a:schemeClr val="tx2">
                    <a:lumMod val="75000"/>
                  </a:schemeClr>
                </a:solidFill>
                <a:latin typeface="Segoe Script" panose="030B0504020000000003" pitchFamily="66" charset="0"/>
              </a:rPr>
              <a:t>«</a:t>
            </a:r>
            <a:r>
              <a:rPr lang="ru-RU" b="1" dirty="0" err="1" smtClean="0">
                <a:solidFill>
                  <a:schemeClr val="tx2">
                    <a:lumMod val="75000"/>
                  </a:schemeClr>
                </a:solidFill>
                <a:latin typeface="Segoe Script" panose="030B0504020000000003" pitchFamily="66" charset="0"/>
              </a:rPr>
              <a:t>Обнимашки</a:t>
            </a:r>
            <a:r>
              <a:rPr lang="ru-RU" b="1" dirty="0" smtClean="0">
                <a:solidFill>
                  <a:schemeClr val="tx2">
                    <a:lumMod val="75000"/>
                  </a:schemeClr>
                </a:solidFill>
                <a:latin typeface="Segoe Script" panose="030B0504020000000003" pitchFamily="66" charset="0"/>
              </a:rPr>
              <a:t> с папой на ночь»</a:t>
            </a:r>
          </a:p>
          <a:p>
            <a:r>
              <a:rPr lang="ru-RU" b="1" dirty="0">
                <a:solidFill>
                  <a:schemeClr val="tx2">
                    <a:lumMod val="75000"/>
                  </a:schemeClr>
                </a:solidFill>
                <a:latin typeface="Segoe Script" panose="030B0504020000000003" pitchFamily="66" charset="0"/>
              </a:rPr>
              <a:t>я</a:t>
            </a:r>
            <a:r>
              <a:rPr lang="ru-RU" b="1" dirty="0" smtClean="0">
                <a:solidFill>
                  <a:schemeClr val="tx2">
                    <a:lumMod val="75000"/>
                  </a:schemeClr>
                </a:solidFill>
                <a:latin typeface="Segoe Script" panose="030B0504020000000003" pitchFamily="66" charset="0"/>
              </a:rPr>
              <a:t>вляется в семьях Кондратьевой </a:t>
            </a:r>
          </a:p>
          <a:p>
            <a:r>
              <a:rPr lang="ru-RU" b="1" dirty="0" smtClean="0">
                <a:solidFill>
                  <a:schemeClr val="tx2">
                    <a:lumMod val="75000"/>
                  </a:schemeClr>
                </a:solidFill>
                <a:latin typeface="Segoe Script" panose="030B0504020000000003" pitchFamily="66" charset="0"/>
              </a:rPr>
              <a:t>Насти и Груздева Сергея.</a:t>
            </a:r>
            <a:endParaRPr lang="ru-RU" b="1" dirty="0">
              <a:solidFill>
                <a:schemeClr val="tx2">
                  <a:lumMod val="75000"/>
                </a:schemeClr>
              </a:solidFill>
              <a:latin typeface="Segoe Script" panose="030B0504020000000003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7173522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1601" y="-1"/>
            <a:ext cx="12569371" cy="6966857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464457" y="275772"/>
            <a:ext cx="5326744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>
                <a:solidFill>
                  <a:schemeClr val="accent5"/>
                </a:solidFill>
                <a:latin typeface="Segoe Script" panose="030B0504020000000003" pitchFamily="66" charset="0"/>
              </a:rPr>
              <a:t>Традиции семьи….</a:t>
            </a:r>
          </a:p>
          <a:p>
            <a:r>
              <a:rPr lang="ru-RU" sz="3200" b="1" dirty="0">
                <a:solidFill>
                  <a:schemeClr val="accent5"/>
                </a:solidFill>
                <a:latin typeface="Segoe Script" panose="030B0504020000000003" pitchFamily="66" charset="0"/>
              </a:rPr>
              <a:t>В них – мудрость наших предков</a:t>
            </a:r>
          </a:p>
          <a:p>
            <a:r>
              <a:rPr lang="ru-RU" sz="3200" b="1" dirty="0">
                <a:solidFill>
                  <a:schemeClr val="accent5"/>
                </a:solidFill>
                <a:latin typeface="Segoe Script" panose="030B0504020000000003" pitchFamily="66" charset="0"/>
              </a:rPr>
              <a:t>Традиции семьи…</a:t>
            </a:r>
          </a:p>
          <a:p>
            <a:r>
              <a:rPr lang="ru-RU" sz="3200" b="1" dirty="0">
                <a:solidFill>
                  <a:schemeClr val="accent5"/>
                </a:solidFill>
                <a:latin typeface="Segoe Script" panose="030B0504020000000003" pitchFamily="66" charset="0"/>
              </a:rPr>
              <a:t>В них времени печать.</a:t>
            </a:r>
          </a:p>
          <a:p>
            <a:r>
              <a:rPr lang="ru-RU" sz="3200" b="1" dirty="0">
                <a:solidFill>
                  <a:schemeClr val="accent5"/>
                </a:solidFill>
                <a:latin typeface="Segoe Script" panose="030B0504020000000003" pitchFamily="66" charset="0"/>
              </a:rPr>
              <a:t>Традиции семьи – прекрасное наследие.</a:t>
            </a:r>
          </a:p>
          <a:p>
            <a:r>
              <a:rPr lang="ru-RU" sz="3200" b="1" dirty="0">
                <a:solidFill>
                  <a:schemeClr val="accent5"/>
                </a:solidFill>
                <a:latin typeface="Segoe Script" panose="030B0504020000000003" pitchFamily="66" charset="0"/>
              </a:rPr>
              <a:t>Его мы будем детям завещать.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4599" y="275772"/>
            <a:ext cx="2822316" cy="2844799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8481399" y="1121230"/>
            <a:ext cx="3737429" cy="2046513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6107957" y="3294743"/>
            <a:ext cx="3925401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solidFill>
                  <a:schemeClr val="accent5"/>
                </a:solidFill>
                <a:latin typeface="Segoe Script" panose="030B0504020000000003" pitchFamily="66" charset="0"/>
              </a:rPr>
              <a:t>В семьях </a:t>
            </a:r>
            <a:r>
              <a:rPr lang="ru-RU" sz="2000" b="1" dirty="0" err="1" smtClean="0">
                <a:solidFill>
                  <a:schemeClr val="accent5"/>
                </a:solidFill>
                <a:latin typeface="Segoe Script" panose="030B0504020000000003" pitchFamily="66" charset="0"/>
              </a:rPr>
              <a:t>Чекмарева</a:t>
            </a:r>
            <a:r>
              <a:rPr lang="ru-RU" sz="2000" b="1" dirty="0" smtClean="0">
                <a:solidFill>
                  <a:schemeClr val="accent5"/>
                </a:solidFill>
                <a:latin typeface="Segoe Script" panose="030B0504020000000003" pitchFamily="66" charset="0"/>
              </a:rPr>
              <a:t> </a:t>
            </a:r>
          </a:p>
          <a:p>
            <a:r>
              <a:rPr lang="ru-RU" sz="2000" b="1" dirty="0" smtClean="0">
                <a:solidFill>
                  <a:schemeClr val="accent5"/>
                </a:solidFill>
                <a:latin typeface="Segoe Script" panose="030B0504020000000003" pitchFamily="66" charset="0"/>
              </a:rPr>
              <a:t>Михаила и Груздева Сергея одной из</a:t>
            </a:r>
          </a:p>
          <a:p>
            <a:r>
              <a:rPr lang="ru-RU" sz="2000" b="1" dirty="0" smtClean="0">
                <a:solidFill>
                  <a:schemeClr val="accent5"/>
                </a:solidFill>
                <a:latin typeface="Segoe Script" panose="030B0504020000000003" pitchFamily="66" charset="0"/>
              </a:rPr>
              <a:t>Важных традиций является праздник </a:t>
            </a:r>
          </a:p>
          <a:p>
            <a:r>
              <a:rPr lang="ru-RU" sz="2000" b="1" dirty="0" smtClean="0">
                <a:solidFill>
                  <a:schemeClr val="accent5"/>
                </a:solidFill>
                <a:latin typeface="Segoe Script" panose="030B0504020000000003" pitchFamily="66" charset="0"/>
              </a:rPr>
              <a:t>День рождения! Каждый год детки получают праздник и подарки!</a:t>
            </a:r>
            <a:endParaRPr lang="ru-RU" sz="2000" b="1" dirty="0">
              <a:solidFill>
                <a:schemeClr val="accent5"/>
              </a:solidFill>
              <a:latin typeface="Segoe Script" panose="030B0504020000000003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981243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1601" y="-1"/>
            <a:ext cx="12569371" cy="6966857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5124" y="348342"/>
            <a:ext cx="5655733" cy="4579257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6347583" y="348342"/>
            <a:ext cx="4930018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>
                <a:solidFill>
                  <a:srgbClr val="C00000"/>
                </a:solidFill>
                <a:latin typeface="Segoe Script" panose="030B0504020000000003" pitchFamily="66" charset="0"/>
              </a:rPr>
              <a:t>Совокупностью семейных </a:t>
            </a:r>
            <a:r>
              <a:rPr lang="ru-RU" sz="2000" b="1" dirty="0" smtClean="0">
                <a:solidFill>
                  <a:srgbClr val="C00000"/>
                </a:solidFill>
                <a:latin typeface="Segoe Script" panose="030B0504020000000003" pitchFamily="66" charset="0"/>
              </a:rPr>
              <a:t>ценностей, </a:t>
            </a:r>
            <a:r>
              <a:rPr lang="ru-RU" sz="2000" b="1" dirty="0">
                <a:solidFill>
                  <a:srgbClr val="C00000"/>
                </a:solidFill>
                <a:latin typeface="Segoe Script" panose="030B0504020000000003" pitchFamily="66" charset="0"/>
              </a:rPr>
              <a:t>определяющими уклад семьи являются семейные традиции. Им отводится особенная роль в воспитании личности. Специалисты отмечают, что семейные традиции вносят свой вклад в психологическую атмосферу, определяя тем самым условия развития и воспитания ребенка. Кроме того, семейные традиции определяют и тон, и форму контакта между родителями и детьми, что в конечном итоге так же отражается на личности ребенка.</a:t>
            </a:r>
          </a:p>
        </p:txBody>
      </p:sp>
    </p:spTree>
    <p:extLst>
      <p:ext uri="{BB962C8B-B14F-4D97-AF65-F5344CB8AC3E}">
        <p14:creationId xmlns:p14="http://schemas.microsoft.com/office/powerpoint/2010/main" val="329149917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1601" y="-1"/>
            <a:ext cx="12569371" cy="6966857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0171" y="1116993"/>
            <a:ext cx="3991429" cy="4732867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333830" y="235331"/>
            <a:ext cx="539931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rgbClr val="00B0F0"/>
                </a:solidFill>
                <a:latin typeface="Segoe Script" panose="030B0504020000000003" pitchFamily="66" charset="0"/>
              </a:rPr>
              <a:t>Семейные традиции семьи Кондратьевой Насти:</a:t>
            </a:r>
          </a:p>
          <a:p>
            <a:r>
              <a:rPr lang="ru-RU" b="1" dirty="0" smtClean="0">
                <a:solidFill>
                  <a:srgbClr val="00B0F0"/>
                </a:solidFill>
                <a:latin typeface="Segoe Script" panose="030B0504020000000003" pitchFamily="66" charset="0"/>
              </a:rPr>
              <a:t>Походы в зоопарк всей семьей</a:t>
            </a:r>
            <a:endParaRPr lang="ru-RU" b="1" dirty="0">
              <a:solidFill>
                <a:srgbClr val="00B0F0"/>
              </a:solidFill>
              <a:latin typeface="Segoe Script" panose="030B0504020000000003" pitchFamily="66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35760" y="2751060"/>
            <a:ext cx="3067328" cy="309880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03088" y="235331"/>
            <a:ext cx="2759528" cy="3679371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6168576" y="493486"/>
            <a:ext cx="3234512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rgbClr val="00B0F0"/>
                </a:solidFill>
                <a:latin typeface="Segoe Script" panose="030B0504020000000003" pitchFamily="66" charset="0"/>
              </a:rPr>
              <a:t>Красить Пасхальные яйца, </a:t>
            </a:r>
          </a:p>
          <a:p>
            <a:r>
              <a:rPr lang="ru-RU" b="1" dirty="0">
                <a:solidFill>
                  <a:srgbClr val="00B0F0"/>
                </a:solidFill>
                <a:latin typeface="Segoe Script" panose="030B0504020000000003" pitchFamily="66" charset="0"/>
              </a:rPr>
              <a:t>г</a:t>
            </a:r>
            <a:r>
              <a:rPr lang="ru-RU" b="1" dirty="0" smtClean="0">
                <a:solidFill>
                  <a:srgbClr val="00B0F0"/>
                </a:solidFill>
                <a:latin typeface="Segoe Script" panose="030B0504020000000003" pitchFamily="66" charset="0"/>
              </a:rPr>
              <a:t>отовить вместе завтраки, являются</a:t>
            </a:r>
          </a:p>
          <a:p>
            <a:r>
              <a:rPr lang="ru-RU" b="1" dirty="0" smtClean="0">
                <a:solidFill>
                  <a:srgbClr val="00B0F0"/>
                </a:solidFill>
                <a:latin typeface="Segoe Script" panose="030B0504020000000003" pitchFamily="66" charset="0"/>
              </a:rPr>
              <a:t> традициями</a:t>
            </a:r>
          </a:p>
          <a:p>
            <a:r>
              <a:rPr lang="ru-RU" b="1" dirty="0" smtClean="0">
                <a:solidFill>
                  <a:srgbClr val="00B0F0"/>
                </a:solidFill>
                <a:latin typeface="Segoe Script" panose="030B0504020000000003" pitchFamily="66" charset="0"/>
              </a:rPr>
              <a:t>Семьи Мартынова Максима</a:t>
            </a:r>
            <a:endParaRPr lang="ru-RU" b="1" dirty="0">
              <a:solidFill>
                <a:srgbClr val="00B0F0"/>
              </a:solidFill>
              <a:latin typeface="Segoe Script" panose="030B0504020000000003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4039543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1601" y="-1"/>
            <a:ext cx="12569371" cy="6966857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304800" y="275771"/>
            <a:ext cx="5573486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chemeClr val="accent6">
                    <a:lumMod val="50000"/>
                  </a:schemeClr>
                </a:solidFill>
                <a:latin typeface="Segoe Script" panose="030B0504020000000003" pitchFamily="66" charset="0"/>
              </a:rPr>
              <a:t>Семейные традиции продолжают родовой опыт социального развития, фиксируют прошлое и настоящее семьи, обеспечивают устойчивость отношений, упорядочивают и структурируют их.</a:t>
            </a:r>
          </a:p>
          <a:p>
            <a:r>
              <a:rPr lang="ru-RU" b="1" dirty="0" smtClean="0">
                <a:solidFill>
                  <a:schemeClr val="accent6">
                    <a:lumMod val="50000"/>
                  </a:schemeClr>
                </a:solidFill>
                <a:latin typeface="Segoe Script" panose="030B0504020000000003" pitchFamily="66" charset="0"/>
              </a:rPr>
              <a:t>Семейные традиции - это духовная атмосфера дома, которую составляют распорядок дня, обычаи, уклад жизни и привычки его обитателей. Так, например, одни семьи предпочитают рано подниматься, завтракать на скорую руку, уходить на работу и встречаться вечером без расспросов и разговоров. В других семьях приняты совместные трапезы, обсуждение планов, появляется повышенное внимание к проблемам друг друга.</a:t>
            </a:r>
            <a:endParaRPr lang="ru-RU" b="1" dirty="0">
              <a:solidFill>
                <a:schemeClr val="accent6">
                  <a:lumMod val="50000"/>
                </a:schemeClr>
              </a:solidFill>
              <a:latin typeface="Segoe Script" panose="030B0504020000000003" pitchFamily="66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6670" y="275771"/>
            <a:ext cx="2966357" cy="3955143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73027" y="522515"/>
            <a:ext cx="2757714" cy="2757714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6284687" y="4430754"/>
            <a:ext cx="4630056" cy="16004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 smtClean="0">
                <a:solidFill>
                  <a:schemeClr val="accent6">
                    <a:lumMod val="50000"/>
                  </a:schemeClr>
                </a:solidFill>
                <a:latin typeface="Segoe Script" panose="030B0504020000000003" pitchFamily="66" charset="0"/>
              </a:rPr>
              <a:t>В семье Мартынова Максима так же</a:t>
            </a:r>
          </a:p>
          <a:p>
            <a:r>
              <a:rPr lang="ru-RU" sz="1600" b="1" dirty="0">
                <a:solidFill>
                  <a:schemeClr val="accent6">
                    <a:lumMod val="50000"/>
                  </a:schemeClr>
                </a:solidFill>
                <a:latin typeface="Segoe Script" panose="030B0504020000000003" pitchFamily="66" charset="0"/>
              </a:rPr>
              <a:t>п</a:t>
            </a:r>
            <a:r>
              <a:rPr lang="ru-RU" sz="1600" b="1" dirty="0" smtClean="0">
                <a:solidFill>
                  <a:schemeClr val="accent6">
                    <a:lumMod val="50000"/>
                  </a:schemeClr>
                </a:solidFill>
                <a:latin typeface="Segoe Script" panose="030B0504020000000003" pitchFamily="66" charset="0"/>
              </a:rPr>
              <a:t>рисутствует традиция «Всегда вместе»,</a:t>
            </a:r>
          </a:p>
          <a:p>
            <a:r>
              <a:rPr lang="ru-RU" sz="1600" b="1" dirty="0">
                <a:solidFill>
                  <a:schemeClr val="accent6">
                    <a:lumMod val="50000"/>
                  </a:schemeClr>
                </a:solidFill>
                <a:latin typeface="Segoe Script" panose="030B0504020000000003" pitchFamily="66" charset="0"/>
              </a:rPr>
              <a:t>б</a:t>
            </a:r>
            <a:r>
              <a:rPr lang="ru-RU" sz="1600" b="1" dirty="0" smtClean="0">
                <a:solidFill>
                  <a:schemeClr val="accent6">
                    <a:lumMod val="50000"/>
                  </a:schemeClr>
                </a:solidFill>
                <a:latin typeface="Segoe Script" panose="030B0504020000000003" pitchFamily="66" charset="0"/>
              </a:rPr>
              <a:t>ратья никогда не расстаются. </a:t>
            </a:r>
          </a:p>
          <a:p>
            <a:r>
              <a:rPr lang="ru-RU" sz="1600" b="1" dirty="0">
                <a:solidFill>
                  <a:schemeClr val="accent6">
                    <a:lumMod val="50000"/>
                  </a:schemeClr>
                </a:solidFill>
                <a:latin typeface="Segoe Script" panose="030B0504020000000003" pitchFamily="66" charset="0"/>
              </a:rPr>
              <a:t>н</a:t>
            </a:r>
            <a:r>
              <a:rPr lang="ru-RU" sz="1600" b="1" dirty="0" smtClean="0">
                <a:solidFill>
                  <a:schemeClr val="accent6">
                    <a:lumMod val="50000"/>
                  </a:schemeClr>
                </a:solidFill>
                <a:latin typeface="Segoe Script" panose="030B0504020000000003" pitchFamily="66" charset="0"/>
              </a:rPr>
              <a:t>е смотря на разницу в возрасте.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3610259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1601" y="-1"/>
            <a:ext cx="12569371" cy="6966857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6328228" y="391885"/>
            <a:ext cx="5080000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>
                <a:solidFill>
                  <a:srgbClr val="FFC000"/>
                </a:solidFill>
                <a:latin typeface="Segoe Script" panose="030B0504020000000003" pitchFamily="66" charset="0"/>
              </a:rPr>
              <a:t>Семейные традиции и обычаи можно отнести к одной из форм контактов между ребенком и взрослыми.  Семейные традиции в определенной степени определяют «окраску» эмоционального фона отношений, а в конечном итоге влияют на формирование личности ребенка.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45393" y="391885"/>
            <a:ext cx="3837215" cy="5116286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217714" y="1016001"/>
            <a:ext cx="2043792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solidFill>
                  <a:srgbClr val="FFC000"/>
                </a:solidFill>
                <a:latin typeface="Segoe Script" panose="030B0504020000000003" pitchFamily="66" charset="0"/>
              </a:rPr>
              <a:t>«Традиция </a:t>
            </a:r>
          </a:p>
          <a:p>
            <a:r>
              <a:rPr lang="ru-RU" sz="2000" b="1" dirty="0" smtClean="0">
                <a:solidFill>
                  <a:srgbClr val="FFC000"/>
                </a:solidFill>
                <a:latin typeface="Segoe Script" panose="030B0504020000000003" pitchFamily="66" charset="0"/>
              </a:rPr>
              <a:t>Выходного</a:t>
            </a:r>
          </a:p>
          <a:p>
            <a:r>
              <a:rPr lang="ru-RU" sz="2000" b="1" dirty="0" smtClean="0">
                <a:solidFill>
                  <a:srgbClr val="FFC000"/>
                </a:solidFill>
                <a:latin typeface="Segoe Script" panose="030B0504020000000003" pitchFamily="66" charset="0"/>
              </a:rPr>
              <a:t>Дня»-одна из</a:t>
            </a:r>
          </a:p>
          <a:p>
            <a:r>
              <a:rPr lang="ru-RU" sz="2000" b="1" dirty="0">
                <a:solidFill>
                  <a:srgbClr val="FFC000"/>
                </a:solidFill>
                <a:latin typeface="Segoe Script" panose="030B0504020000000003" pitchFamily="66" charset="0"/>
              </a:rPr>
              <a:t>в</a:t>
            </a:r>
            <a:r>
              <a:rPr lang="ru-RU" sz="2000" b="1" dirty="0" smtClean="0">
                <a:solidFill>
                  <a:srgbClr val="FFC000"/>
                </a:solidFill>
                <a:latin typeface="Segoe Script" panose="030B0504020000000003" pitchFamily="66" charset="0"/>
              </a:rPr>
              <a:t>ажнейших в </a:t>
            </a:r>
          </a:p>
          <a:p>
            <a:r>
              <a:rPr lang="ru-RU" sz="2000" b="1" dirty="0">
                <a:solidFill>
                  <a:srgbClr val="FFC000"/>
                </a:solidFill>
                <a:latin typeface="Segoe Script" panose="030B0504020000000003" pitchFamily="66" charset="0"/>
              </a:rPr>
              <a:t>с</a:t>
            </a:r>
            <a:r>
              <a:rPr lang="ru-RU" sz="2000" b="1" dirty="0" smtClean="0">
                <a:solidFill>
                  <a:srgbClr val="FFC000"/>
                </a:solidFill>
                <a:latin typeface="Segoe Script" panose="030B0504020000000003" pitchFamily="66" charset="0"/>
              </a:rPr>
              <a:t>емье </a:t>
            </a:r>
            <a:r>
              <a:rPr lang="ru-RU" sz="2000" b="1" dirty="0" err="1" smtClean="0">
                <a:solidFill>
                  <a:srgbClr val="FFC000"/>
                </a:solidFill>
                <a:latin typeface="Segoe Script" panose="030B0504020000000003" pitchFamily="66" charset="0"/>
              </a:rPr>
              <a:t>Нерсесянц</a:t>
            </a:r>
            <a:endParaRPr lang="ru-RU" sz="2000" b="1" dirty="0" smtClean="0">
              <a:solidFill>
                <a:srgbClr val="FFC000"/>
              </a:solidFill>
              <a:latin typeface="Segoe Script" panose="030B0504020000000003" pitchFamily="66" charset="0"/>
            </a:endParaRPr>
          </a:p>
          <a:p>
            <a:r>
              <a:rPr lang="ru-RU" sz="2000" b="1" dirty="0">
                <a:solidFill>
                  <a:srgbClr val="FFC000"/>
                </a:solidFill>
                <a:latin typeface="Segoe Script" panose="030B0504020000000003" pitchFamily="66" charset="0"/>
              </a:rPr>
              <a:t>А</a:t>
            </a:r>
            <a:r>
              <a:rPr lang="ru-RU" sz="2000" b="1" dirty="0" smtClean="0">
                <a:solidFill>
                  <a:srgbClr val="FFC000"/>
                </a:solidFill>
                <a:latin typeface="Segoe Script" panose="030B0504020000000003" pitchFamily="66" charset="0"/>
              </a:rPr>
              <a:t>ртура</a:t>
            </a:r>
            <a:endParaRPr lang="ru-RU" sz="2000" b="1" dirty="0">
              <a:solidFill>
                <a:srgbClr val="FFC000"/>
              </a:solidFill>
              <a:latin typeface="Segoe Script" panose="030B0504020000000003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8463655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1601" y="-1"/>
            <a:ext cx="12569371" cy="6966857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74171" y="261257"/>
            <a:ext cx="6052458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>
                <a:solidFill>
                  <a:srgbClr val="FF0000"/>
                </a:solidFill>
                <a:latin typeface="Segoe Script" panose="030B0504020000000003" pitchFamily="66" charset="0"/>
              </a:rPr>
              <a:t>Семейные традиции способствуют сплочению семьи и формированию личности </a:t>
            </a:r>
            <a:r>
              <a:rPr lang="ru-RU" sz="2400" dirty="0" smtClean="0">
                <a:solidFill>
                  <a:srgbClr val="FF0000"/>
                </a:solidFill>
                <a:latin typeface="Segoe Script" panose="030B0504020000000003" pitchFamily="66" charset="0"/>
              </a:rPr>
              <a:t>ребенка, а так же формированию семейных ценностей.</a:t>
            </a:r>
            <a:endParaRPr lang="ru-RU" sz="2400" dirty="0">
              <a:solidFill>
                <a:srgbClr val="FF0000"/>
              </a:solidFill>
              <a:latin typeface="Segoe Script" panose="030B0504020000000003" pitchFamily="66" charset="0"/>
            </a:endParaRPr>
          </a:p>
          <a:p>
            <a:r>
              <a:rPr lang="ru-RU" sz="2400" dirty="0">
                <a:solidFill>
                  <a:srgbClr val="FF0000"/>
                </a:solidFill>
                <a:latin typeface="Segoe Script" panose="030B0504020000000003" pitchFamily="66" charset="0"/>
              </a:rPr>
              <a:t>А приобретенные социальные ценности, социальные требования, нормы и идеалы становятся внутренним достоянием личности, которое обеспечивает успешную адаптацию в современном социокультурном пространстве.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02400" y="261257"/>
            <a:ext cx="5079999" cy="36576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6502400" y="4180115"/>
            <a:ext cx="364308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rgbClr val="FF0000"/>
                </a:solidFill>
                <a:latin typeface="Segoe Script" panose="030B0504020000000003" pitchFamily="66" charset="0"/>
              </a:rPr>
              <a:t>Поход в гости к друзьям-является одной </a:t>
            </a:r>
          </a:p>
          <a:p>
            <a:r>
              <a:rPr lang="ru-RU" b="1" dirty="0">
                <a:solidFill>
                  <a:srgbClr val="FF0000"/>
                </a:solidFill>
                <a:latin typeface="Segoe Script" panose="030B0504020000000003" pitchFamily="66" charset="0"/>
              </a:rPr>
              <a:t>и</a:t>
            </a:r>
            <a:r>
              <a:rPr lang="ru-RU" b="1" dirty="0" smtClean="0">
                <a:solidFill>
                  <a:srgbClr val="FF0000"/>
                </a:solidFill>
                <a:latin typeface="Segoe Script" panose="030B0504020000000003" pitchFamily="66" charset="0"/>
              </a:rPr>
              <a:t>з традиций семьи Фонаревой Ани</a:t>
            </a:r>
            <a:endParaRPr lang="ru-RU" b="1" dirty="0">
              <a:solidFill>
                <a:srgbClr val="FF0000"/>
              </a:solidFill>
              <a:latin typeface="Segoe Script" panose="030B0504020000000003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4328104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1601" y="-1"/>
            <a:ext cx="12569371" cy="6966857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319315" y="290285"/>
            <a:ext cx="11335656" cy="53553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>
                <a:solidFill>
                  <a:srgbClr val="7030A0"/>
                </a:solidFill>
                <a:latin typeface="Segoe Script" panose="030B0504020000000003" pitchFamily="66" charset="0"/>
              </a:rPr>
              <a:t>Уважение к старшим</a:t>
            </a:r>
            <a:r>
              <a:rPr lang="ru-RU" dirty="0">
                <a:solidFill>
                  <a:srgbClr val="7030A0"/>
                </a:solidFill>
                <a:latin typeface="Segoe Script" panose="030B0504020000000003" pitchFamily="66" charset="0"/>
              </a:rPr>
              <a:t> — одна из семейных ценностей, которая помогает формировать личность ребёнка, его взгляды на жизнь и взаимоотношения с людьми. </a:t>
            </a:r>
          </a:p>
          <a:p>
            <a:r>
              <a:rPr lang="ru-RU" b="1" dirty="0">
                <a:solidFill>
                  <a:srgbClr val="7030A0"/>
                </a:solidFill>
                <a:latin typeface="Segoe Script" panose="030B0504020000000003" pitchFamily="66" charset="0"/>
              </a:rPr>
              <a:t>Чтобы привить уважение к старшим, рекомендуется</a:t>
            </a:r>
            <a:r>
              <a:rPr lang="ru-RU" dirty="0">
                <a:solidFill>
                  <a:srgbClr val="7030A0"/>
                </a:solidFill>
                <a:latin typeface="Segoe Script" panose="030B0504020000000003" pitchFamily="66" charset="0"/>
              </a:rPr>
              <a:t>:</a:t>
            </a:r>
          </a:p>
          <a:p>
            <a:r>
              <a:rPr lang="ru-RU" b="1" dirty="0">
                <a:solidFill>
                  <a:srgbClr val="7030A0"/>
                </a:solidFill>
                <a:latin typeface="Segoe Script" panose="030B0504020000000003" pitchFamily="66" charset="0"/>
              </a:rPr>
              <a:t>Понимать, какие правила уже действуют в семье</a:t>
            </a:r>
            <a:r>
              <a:rPr lang="ru-RU" dirty="0">
                <a:solidFill>
                  <a:srgbClr val="7030A0"/>
                </a:solidFill>
                <a:latin typeface="Segoe Script" panose="030B0504020000000003" pitchFamily="66" charset="0"/>
              </a:rPr>
              <a:t>. Стоит спросить у родителей, бабушек и дедушек, что для них важно в жизни. </a:t>
            </a:r>
          </a:p>
          <a:p>
            <a:r>
              <a:rPr lang="ru-RU" b="1" dirty="0">
                <a:solidFill>
                  <a:srgbClr val="7030A0"/>
                </a:solidFill>
                <a:latin typeface="Segoe Script" panose="030B0504020000000003" pitchFamily="66" charset="0"/>
              </a:rPr>
              <a:t>Обсуждать с детьми семейные ценности</a:t>
            </a:r>
            <a:r>
              <a:rPr lang="ru-RU" dirty="0">
                <a:solidFill>
                  <a:srgbClr val="7030A0"/>
                </a:solidFill>
                <a:latin typeface="Segoe Script" panose="030B0504020000000003" pitchFamily="66" charset="0"/>
              </a:rPr>
              <a:t>. Это поможет им лучше понять, что значит быть членом семьи, а также научит ценить и уважать мнение других</a:t>
            </a:r>
            <a:r>
              <a:rPr lang="ru-RU" dirty="0" smtClean="0">
                <a:solidFill>
                  <a:srgbClr val="7030A0"/>
                </a:solidFill>
                <a:latin typeface="Segoe Script" panose="030B0504020000000003" pitchFamily="66" charset="0"/>
              </a:rPr>
              <a:t>.</a:t>
            </a:r>
            <a:endParaRPr lang="ru-RU" dirty="0">
              <a:solidFill>
                <a:srgbClr val="7030A0"/>
              </a:solidFill>
              <a:latin typeface="Segoe Script" panose="030B0504020000000003" pitchFamily="66" charset="0"/>
            </a:endParaRPr>
          </a:p>
          <a:p>
            <a:r>
              <a:rPr lang="ru-RU" b="1" dirty="0">
                <a:solidFill>
                  <a:srgbClr val="7030A0"/>
                </a:solidFill>
                <a:latin typeface="Segoe Script" panose="030B0504020000000003" pitchFamily="66" charset="0"/>
              </a:rPr>
              <a:t>Создавать ритуалы, которые будут укреплять общение близких</a:t>
            </a:r>
            <a:r>
              <a:rPr lang="ru-RU" dirty="0">
                <a:solidFill>
                  <a:srgbClr val="7030A0"/>
                </a:solidFill>
                <a:latin typeface="Segoe Script" panose="030B0504020000000003" pitchFamily="66" charset="0"/>
              </a:rPr>
              <a:t>. Например, внедрить в расписание правило ужинать вместе каждую неделю, чтобы обсудить, как прошёл день и какие события произошли. </a:t>
            </a:r>
          </a:p>
          <a:p>
            <a:r>
              <a:rPr lang="ru-RU" b="1" dirty="0">
                <a:solidFill>
                  <a:srgbClr val="7030A0"/>
                </a:solidFill>
                <a:latin typeface="Segoe Script" panose="030B0504020000000003" pitchFamily="66" charset="0"/>
              </a:rPr>
              <a:t>Создать семейный кодекс</a:t>
            </a:r>
            <a:r>
              <a:rPr lang="ru-RU" dirty="0">
                <a:solidFill>
                  <a:srgbClr val="7030A0"/>
                </a:solidFill>
                <a:latin typeface="Segoe Script" panose="030B0504020000000003" pitchFamily="66" charset="0"/>
              </a:rPr>
              <a:t>. В нём нужно прописать главные принципы и правила, которые рекомендуется соблюдать среди родных и близких. Этот кодекс стоит разместить на видном месте в доме, чтобы постоянно напоминать себе о том, каким правилам следовать. </a:t>
            </a:r>
          </a:p>
          <a:p>
            <a:r>
              <a:rPr lang="ru-RU" b="1" dirty="0">
                <a:solidFill>
                  <a:srgbClr val="7030A0"/>
                </a:solidFill>
                <a:latin typeface="Segoe Script" panose="030B0504020000000003" pitchFamily="66" charset="0"/>
              </a:rPr>
              <a:t>Практиковать семейные ценности в повседневности</a:t>
            </a:r>
            <a:r>
              <a:rPr lang="ru-RU" dirty="0">
                <a:solidFill>
                  <a:srgbClr val="7030A0"/>
                </a:solidFill>
                <a:latin typeface="Segoe Script" panose="030B0504020000000003" pitchFamily="66" charset="0"/>
              </a:rPr>
              <a:t>. Рекомендуется проявлять их регулярно, чтобы традиции стали естественной частью жизни каждого. </a:t>
            </a:r>
          </a:p>
          <a:p>
            <a:r>
              <a:rPr lang="ru-RU" dirty="0">
                <a:solidFill>
                  <a:srgbClr val="7030A0"/>
                </a:solidFill>
                <a:latin typeface="Segoe Script" panose="030B0504020000000003" pitchFamily="66" charset="0"/>
              </a:rPr>
              <a:t>Также желательно, чтобы бабушки и дедушки активно участвовали в воспитании внуков, тем самым закладывая фундамент уважения к старшему поколению. </a:t>
            </a:r>
          </a:p>
        </p:txBody>
      </p:sp>
    </p:spTree>
    <p:extLst>
      <p:ext uri="{BB962C8B-B14F-4D97-AF65-F5344CB8AC3E}">
        <p14:creationId xmlns:p14="http://schemas.microsoft.com/office/powerpoint/2010/main" val="383852034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1601" y="-1"/>
            <a:ext cx="12569371" cy="6966857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800" y="308428"/>
            <a:ext cx="5602514" cy="2957286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66914" y="3265714"/>
            <a:ext cx="5878285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chemeClr val="accent5"/>
                </a:solidFill>
                <a:latin typeface="Segoe Script" panose="030B0504020000000003" pitchFamily="66" charset="0"/>
              </a:rPr>
              <a:t>«Любовь к бабушкам, дедушкам для нашей</a:t>
            </a:r>
          </a:p>
          <a:p>
            <a:r>
              <a:rPr lang="ru-RU" b="1" dirty="0" smtClean="0">
                <a:solidFill>
                  <a:schemeClr val="accent5"/>
                </a:solidFill>
                <a:latin typeface="Segoe Script" panose="030B0504020000000003" pitchFamily="66" charset="0"/>
              </a:rPr>
              <a:t> семьи очень важна</a:t>
            </a:r>
          </a:p>
          <a:p>
            <a:r>
              <a:rPr lang="ru-RU" b="1" dirty="0">
                <a:solidFill>
                  <a:schemeClr val="accent5"/>
                </a:solidFill>
                <a:latin typeface="Segoe Script" panose="030B0504020000000003" pitchFamily="66" charset="0"/>
              </a:rPr>
              <a:t>и</a:t>
            </a:r>
            <a:r>
              <a:rPr lang="ru-RU" b="1" dirty="0" smtClean="0">
                <a:solidFill>
                  <a:schemeClr val="accent5"/>
                </a:solidFill>
                <a:latin typeface="Segoe Script" panose="030B0504020000000003" pitchFamily="66" charset="0"/>
              </a:rPr>
              <a:t> это одна из наших семейных ценностей. А традиции у нас: походы с бабушками на прогулки! Их нужно уважать, ценить,</a:t>
            </a:r>
          </a:p>
          <a:p>
            <a:r>
              <a:rPr lang="ru-RU" b="1" dirty="0" smtClean="0">
                <a:solidFill>
                  <a:schemeClr val="accent5"/>
                </a:solidFill>
                <a:latin typeface="Segoe Script" panose="030B0504020000000003" pitchFamily="66" charset="0"/>
              </a:rPr>
              <a:t>обнимать»,</a:t>
            </a:r>
            <a:r>
              <a:rPr lang="ru-RU" dirty="0" smtClean="0"/>
              <a:t>-</a:t>
            </a:r>
            <a:r>
              <a:rPr lang="ru-RU" dirty="0" smtClean="0">
                <a:latin typeface="Segoe Script" panose="030B0504020000000003" pitchFamily="66" charset="0"/>
              </a:rPr>
              <a:t>поделилась семья Ани                      Фонаревой</a:t>
            </a:r>
            <a:endParaRPr lang="ru-RU" dirty="0">
              <a:latin typeface="Segoe Script" panose="030B0504020000000003" pitchFamily="66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10992" y="308428"/>
            <a:ext cx="5753100" cy="4324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941596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1601" y="-1"/>
            <a:ext cx="12569371" cy="6966857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507998" y="438101"/>
            <a:ext cx="5675086" cy="48013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rgbClr val="C00000"/>
                </a:solidFill>
                <a:latin typeface="Segoe Script" panose="030B0504020000000003" pitchFamily="66" charset="0"/>
              </a:rPr>
              <a:t>Если развивать семейные ценности и укреплять традиции, то взаимоотношения между родителями и детьми в семье улучшатся. Для того, чтобы улучшить взаимопонимание между старшим и младшим поколением в семье, необходимо выслушивать друг друга и договариваться в трудных ситуациях вместе с родителями, больше времени проводить вместе, а сделать это поможет укрепление семейных традиций, ритуалов. Поэтому взаимосвязь между семейными традициями и семейными ценностями на столько крепка и важна. И это невозможно разъединить.  </a:t>
            </a:r>
            <a:endParaRPr lang="ru-RU" b="1" dirty="0">
              <a:solidFill>
                <a:srgbClr val="C00000"/>
              </a:solidFill>
              <a:latin typeface="Segoe Script" panose="030B0504020000000003" pitchFamily="66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183084" y="348344"/>
            <a:ext cx="5573486" cy="57554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>
                <a:solidFill>
                  <a:srgbClr val="C00000"/>
                </a:solidFill>
                <a:latin typeface="Segoe Script" panose="030B0504020000000003" pitchFamily="66" charset="0"/>
              </a:rPr>
              <a:t>Семья — это маленький остров в бескрайнем жизненном океане, и в нем присутствует особая атмосфера. Вне этого острова — проблемы, сложности, бури, ненастья, и всем хочется, чтобы дома было комфортно тепло и уютно. Каждый человек живет надеждой, что он вернется домой, его примут, утешут, поймут и обязательно помогут.  Семья — это само по себе счастье, и его нужно беречь. Семья-это люди, которые нас любят, понимают, ценят, окружают нас заботой и вниманием. Для каждого человека значимость своей семьи абсолютно разная, но даже вопреки этому, семья- неотъемлемая часть всей нашей жизни. Очень важным является то, что для укрепления семейного </a:t>
            </a:r>
            <a:r>
              <a:rPr lang="ru-RU" sz="1600" b="1" dirty="0" smtClean="0">
                <a:solidFill>
                  <a:srgbClr val="C00000"/>
                </a:solidFill>
                <a:latin typeface="Segoe Script" panose="030B0504020000000003" pitchFamily="66" charset="0"/>
              </a:rPr>
              <a:t>счастья и </a:t>
            </a:r>
            <a:r>
              <a:rPr lang="ru-RU" sz="1600" b="1" dirty="0">
                <a:solidFill>
                  <a:srgbClr val="C00000"/>
                </a:solidFill>
                <a:latin typeface="Segoe Script" panose="030B0504020000000003" pitchFamily="66" charset="0"/>
              </a:rPr>
              <a:t>сохранения так необходимого всем тепла и любви необходимо помнить и беречь семейные ценности, сохранять и приумножать семейные традиции, ритуалы, знать семейные истории и передавать их следующему поколению своего рода.</a:t>
            </a:r>
          </a:p>
        </p:txBody>
      </p:sp>
    </p:spTree>
    <p:extLst>
      <p:ext uri="{BB962C8B-B14F-4D97-AF65-F5344CB8AC3E}">
        <p14:creationId xmlns:p14="http://schemas.microsoft.com/office/powerpoint/2010/main" val="153305965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1601" y="-1"/>
            <a:ext cx="12569371" cy="6966857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35010" y="406400"/>
            <a:ext cx="3454729" cy="5370286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6183084" y="522515"/>
            <a:ext cx="5486402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latin typeface="Segoe Script" panose="030B0504020000000003" pitchFamily="66" charset="0"/>
              </a:rPr>
              <a:t>Издатель книги </a:t>
            </a:r>
          </a:p>
          <a:p>
            <a:r>
              <a:rPr lang="ru-RU" sz="2400" dirty="0">
                <a:latin typeface="Segoe Script" panose="030B0504020000000003" pitchFamily="66" charset="0"/>
              </a:rPr>
              <a:t>В</a:t>
            </a:r>
            <a:r>
              <a:rPr lang="ru-RU" sz="2400" dirty="0" smtClean="0">
                <a:latin typeface="Segoe Script" panose="030B0504020000000003" pitchFamily="66" charset="0"/>
              </a:rPr>
              <a:t>оспитатель первой младшей группы</a:t>
            </a:r>
          </a:p>
          <a:p>
            <a:r>
              <a:rPr lang="ru-RU" sz="2400" dirty="0" smtClean="0">
                <a:latin typeface="Segoe Script" panose="030B0504020000000003" pitchFamily="66" charset="0"/>
              </a:rPr>
              <a:t>МБДОУ д/с № 48</a:t>
            </a:r>
          </a:p>
          <a:p>
            <a:r>
              <a:rPr lang="ru-RU" sz="2400" dirty="0" err="1" smtClean="0">
                <a:latin typeface="Segoe Script" panose="030B0504020000000003" pitchFamily="66" charset="0"/>
              </a:rPr>
              <a:t>Грицак</a:t>
            </a:r>
            <a:r>
              <a:rPr lang="ru-RU" sz="2400" dirty="0" smtClean="0">
                <a:latin typeface="Segoe Script" panose="030B0504020000000003" pitchFamily="66" charset="0"/>
              </a:rPr>
              <a:t> Алина Евгеньевна</a:t>
            </a:r>
          </a:p>
          <a:p>
            <a:r>
              <a:rPr lang="ru-RU" sz="2400" dirty="0" smtClean="0">
                <a:latin typeface="Segoe Script" panose="030B0504020000000003" pitchFamily="66" charset="0"/>
              </a:rPr>
              <a:t>Участие принимали семьи воспитанников</a:t>
            </a:r>
          </a:p>
          <a:p>
            <a:r>
              <a:rPr lang="ru-RU" sz="2400" dirty="0" smtClean="0">
                <a:latin typeface="Segoe Script" panose="030B0504020000000003" pitchFamily="66" charset="0"/>
              </a:rPr>
              <a:t>Нижегородская область</a:t>
            </a:r>
          </a:p>
          <a:p>
            <a:r>
              <a:rPr lang="ru-RU" sz="2400" dirty="0" err="1" smtClean="0">
                <a:latin typeface="Segoe Script" panose="030B0504020000000003" pitchFamily="66" charset="0"/>
              </a:rPr>
              <a:t>Кстовский</a:t>
            </a:r>
            <a:r>
              <a:rPr lang="ru-RU" sz="2400" dirty="0" smtClean="0">
                <a:latin typeface="Segoe Script" panose="030B0504020000000003" pitchFamily="66" charset="0"/>
              </a:rPr>
              <a:t> район</a:t>
            </a:r>
          </a:p>
          <a:p>
            <a:r>
              <a:rPr lang="ru-RU" sz="2400" dirty="0" smtClean="0">
                <a:latin typeface="Segoe Script" panose="030B0504020000000003" pitchFamily="66" charset="0"/>
              </a:rPr>
              <a:t>Д. Новоликеево</a:t>
            </a:r>
          </a:p>
          <a:p>
            <a:r>
              <a:rPr lang="ru-RU" sz="2400" dirty="0" smtClean="0">
                <a:latin typeface="Segoe Script" panose="030B0504020000000003" pitchFamily="66" charset="0"/>
              </a:rPr>
              <a:t>Тел: +79200732620</a:t>
            </a:r>
          </a:p>
          <a:p>
            <a:r>
              <a:rPr lang="en-US" sz="2400" dirty="0" smtClean="0">
                <a:latin typeface="Segoe Script" panose="030B0504020000000003" pitchFamily="66" charset="0"/>
              </a:rPr>
              <a:t>email</a:t>
            </a:r>
            <a:r>
              <a:rPr lang="ru-RU" sz="2400" dirty="0" smtClean="0">
                <a:latin typeface="Segoe Script" panose="030B0504020000000003" pitchFamily="66" charset="0"/>
              </a:rPr>
              <a:t>:</a:t>
            </a:r>
            <a:r>
              <a:rPr lang="en-US" sz="2400" dirty="0" smtClean="0">
                <a:latin typeface="Segoe Script" panose="030B0504020000000003" pitchFamily="66" charset="0"/>
              </a:rPr>
              <a:t> g3699985400@gmail.com</a:t>
            </a:r>
            <a:endParaRPr lang="ru-RU" sz="2400" dirty="0">
              <a:latin typeface="Segoe Script" panose="030B0504020000000003" pitchFamily="66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241597" y="522515"/>
            <a:ext cx="374814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solidFill>
                  <a:srgbClr val="C00000"/>
                </a:solidFill>
                <a:latin typeface="Segoe Script" panose="030B0504020000000003" pitchFamily="66" charset="0"/>
              </a:rPr>
              <a:t>СПАСИБО ЗА ВНИМАНИЕ!</a:t>
            </a:r>
            <a:endParaRPr lang="ru-RU" b="1" dirty="0">
              <a:solidFill>
                <a:srgbClr val="C00000"/>
              </a:solidFill>
              <a:latin typeface="Segoe Script" panose="030B0504020000000003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1539257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 rot="807756">
            <a:off x="5464208" y="1122494"/>
            <a:ext cx="206979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000" b="1" dirty="0" smtClean="0">
                <a:solidFill>
                  <a:srgbClr val="FFC000"/>
                </a:solidFill>
                <a:latin typeface="Segoe Script" panose="030B0504020000000003" pitchFamily="66" charset="0"/>
              </a:rPr>
              <a:t>Книга</a:t>
            </a:r>
            <a:endParaRPr lang="ru-RU" sz="4000" b="1" dirty="0">
              <a:solidFill>
                <a:srgbClr val="FFC000"/>
              </a:solidFill>
              <a:latin typeface="Segoe Script" panose="030B0504020000000003" pitchFamily="66" charset="0"/>
            </a:endParaRPr>
          </a:p>
        </p:txBody>
      </p:sp>
      <p:sp>
        <p:nvSpPr>
          <p:cNvPr id="8" name="TextBox 7"/>
          <p:cNvSpPr txBox="1"/>
          <p:nvPr/>
        </p:nvSpPr>
        <p:spPr>
          <a:xfrm rot="1232183">
            <a:off x="6023428" y="1510882"/>
            <a:ext cx="66765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800" dirty="0" smtClean="0">
                <a:solidFill>
                  <a:srgbClr val="FFC000"/>
                </a:solidFill>
                <a:latin typeface="Monotype Corsiva" panose="03010101010201010101" pitchFamily="66" charset="0"/>
              </a:rPr>
              <a:t>о</a:t>
            </a:r>
            <a:endParaRPr lang="ru-RU" sz="4800" dirty="0">
              <a:solidFill>
                <a:srgbClr val="FFC000"/>
              </a:solidFill>
              <a:latin typeface="Monotype Corsiva" panose="03010101010201010101" pitchFamily="66" charset="0"/>
            </a:endParaRPr>
          </a:p>
        </p:txBody>
      </p:sp>
      <p:sp>
        <p:nvSpPr>
          <p:cNvPr id="9" name="TextBox 8"/>
          <p:cNvSpPr txBox="1"/>
          <p:nvPr/>
        </p:nvSpPr>
        <p:spPr>
          <a:xfrm rot="1028421">
            <a:off x="4741357" y="1867985"/>
            <a:ext cx="2315057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400" b="1" dirty="0" smtClean="0">
                <a:solidFill>
                  <a:srgbClr val="FFC000"/>
                </a:solidFill>
                <a:latin typeface="Monotype Corsiva" panose="03010101010201010101" pitchFamily="66" charset="0"/>
              </a:rPr>
              <a:t>Семейных</a:t>
            </a:r>
            <a:endParaRPr lang="ru-RU" sz="4400" b="1" dirty="0">
              <a:solidFill>
                <a:srgbClr val="FFC000"/>
              </a:solidFill>
              <a:latin typeface="Monotype Corsiva" panose="03010101010201010101" pitchFamily="66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 rot="1075969">
            <a:off x="4120753" y="2364675"/>
            <a:ext cx="2630848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800" b="1" dirty="0" smtClean="0">
                <a:solidFill>
                  <a:srgbClr val="FFC000"/>
                </a:solidFill>
                <a:latin typeface="Monotype Corsiva" panose="03010101010201010101" pitchFamily="66" charset="0"/>
              </a:rPr>
              <a:t>ценностях</a:t>
            </a:r>
            <a:endParaRPr lang="ru-RU" sz="4800" b="1" dirty="0">
              <a:solidFill>
                <a:srgbClr val="FFC000"/>
              </a:solidFill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3128205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127</TotalTime>
  <Words>1513</Words>
  <Application>Microsoft Office PowerPoint</Application>
  <PresentationFormat>Широкоэкранный</PresentationFormat>
  <Paragraphs>102</Paragraphs>
  <Slides>20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20</vt:i4>
      </vt:variant>
    </vt:vector>
  </HeadingPairs>
  <TitlesOfParts>
    <vt:vector size="26" baseType="lpstr">
      <vt:lpstr>Arial</vt:lpstr>
      <vt:lpstr>Calibri</vt:lpstr>
      <vt:lpstr>Calibri Light</vt:lpstr>
      <vt:lpstr>Monotype Corsiva</vt:lpstr>
      <vt:lpstr>Segoe Script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NN</dc:creator>
  <cp:lastModifiedBy>NN</cp:lastModifiedBy>
  <cp:revision>15</cp:revision>
  <dcterms:created xsi:type="dcterms:W3CDTF">2024-10-10T09:56:03Z</dcterms:created>
  <dcterms:modified xsi:type="dcterms:W3CDTF">2024-10-10T12:04:00Z</dcterms:modified>
</cp:coreProperties>
</file>