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61" r:id="rId5"/>
    <p:sldId id="259" r:id="rId6"/>
    <p:sldId id="281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16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3/25/2021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mirznanii.com/images/62/64/8846462.jpe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s://www.kazedu.kz/images/referats/a46/138215/1.jpe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ok-t.ru/studopediaru/baza4/2367315570755.files/image078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s://www.kazedu.kz/images/referats/a46/138215/25.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https://www.kazedu.kz/images/referats/a46/138215/26.png" TargetMode="Externa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http://www.tehnoinfa.ru/images/teorijasistempravlenija/image2045.j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http://konspekta.net/megaobuchalkaru/imgbaza/baza10/3730776669220.files/image014.png" TargetMode="External"/><Relationship Id="rId5" Type="http://schemas.openxmlformats.org/officeDocument/2006/relationships/image" Target="../media/image13.png"/><Relationship Id="rId4" Type="http://schemas.openxmlformats.org/officeDocument/2006/relationships/image" Target="http://konspekta.net/megaobuchalkaru/imgbaza/baza10/3730776669220.files/image013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mirznanii.com/images/91/64/8846491.jpeg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2001"/>
            <a:ext cx="7772400" cy="2362199"/>
          </a:xfrm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00B0F0"/>
                </a:solidFill>
              </a:rPr>
              <a:t>Устойчивость автоматических систем</a:t>
            </a:r>
            <a:endParaRPr lang="ru-RU" sz="4000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http://mirznanii.com/images/62/64/8846462.jpe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286000" y="3657600"/>
            <a:ext cx="4343400" cy="190500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04800" y="30480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Понятие  устойчивости  САУ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76800"/>
          </a:xfrm>
        </p:spPr>
        <p:txBody>
          <a:bodyPr>
            <a:normAutofit fontScale="92500" lnSpcReduction="10000"/>
          </a:bodyPr>
          <a:lstStyle/>
          <a:p>
            <a:endParaRPr lang="ru-RU" b="1" i="1" dirty="0" smtClean="0"/>
          </a:p>
          <a:p>
            <a:r>
              <a:rPr lang="ru-RU" b="1" i="1" dirty="0" smtClean="0"/>
              <a:t>Устойчивость</a:t>
            </a:r>
            <a:r>
              <a:rPr lang="ru-RU" i="1" dirty="0" smtClean="0"/>
              <a:t> </a:t>
            </a:r>
            <a:r>
              <a:rPr lang="ru-RU" dirty="0" smtClean="0"/>
              <a:t>системы автоматического управления является одной из важнейших характеристик системы, т.к. от нее зависит работоспособность системы.</a:t>
            </a:r>
          </a:p>
          <a:p>
            <a:r>
              <a:rPr lang="ru-RU" b="1" i="1" dirty="0" smtClean="0"/>
              <a:t>Устойчивость системы автоматического управления</a:t>
            </a:r>
            <a:r>
              <a:rPr lang="ru-RU" i="1" dirty="0" smtClean="0"/>
              <a:t> </a:t>
            </a:r>
            <a:r>
              <a:rPr lang="ru-RU" dirty="0" smtClean="0"/>
              <a:t>- это свойство системы воз-</a:t>
            </a:r>
          </a:p>
          <a:p>
            <a:pPr>
              <a:buNone/>
            </a:pPr>
            <a:r>
              <a:rPr lang="ru-RU" dirty="0" smtClean="0"/>
              <a:t>    вращаться в исходное состояние равновесия после прекращения воздействия, выведшего систему из состояния первоначального равновесия.</a:t>
            </a:r>
          </a:p>
          <a:p>
            <a:pPr lvl="0"/>
            <a:r>
              <a:rPr lang="ru-RU" b="1" i="1" dirty="0" smtClean="0"/>
              <a:t>Неустойчивая система </a:t>
            </a:r>
            <a:r>
              <a:rPr lang="ru-RU" dirty="0" smtClean="0"/>
              <a:t>–  не возвращается в равновесное состояние из которого она вышла, по какой либо причине, а удаляется от него.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4176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Физическая система шар – опорная поверхность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5715000" cy="415747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15434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 descr="https://www.kazedu.kz/images/referats/a46/138215/1.jpeg"/>
          <p:cNvPicPr>
            <a:picLocks noChangeAspect="1" noChangeArrowheads="1"/>
          </p:cNvPicPr>
          <p:nvPr/>
        </p:nvPicPr>
        <p:blipFill>
          <a:blip r:embed="rId2" r:link="rId3" cstate="print"/>
          <a:srcRect r="82" b="49020"/>
          <a:stretch>
            <a:fillRect/>
          </a:stretch>
        </p:blipFill>
        <p:spPr bwMode="auto">
          <a:xfrm>
            <a:off x="457200" y="1981200"/>
            <a:ext cx="7848600" cy="3048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867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54" name="Picture 10" descr="C:\Users\Ольга\AppData\Local\Microsoft\Windows\INetCache\IE\11TVLRU0\image00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5486400"/>
            <a:ext cx="1905000" cy="1143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-533400"/>
            <a:ext cx="7467600" cy="2514600"/>
          </a:xfrm>
        </p:spPr>
        <p:txBody>
          <a:bodyPr>
            <a:noAutofit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Примеры систем: </a:t>
            </a:r>
            <a:b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 а) 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устойчивой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 б) неустойчивой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85" name="Picture 1" descr="http://ok-t.ru/studopediaru/baza4/2367315570755.files/image078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457200" y="2209800"/>
            <a:ext cx="78486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Уравнение устойчивости 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Устойчивость линейной системы определяется ее характеристиками и не зависит от действующих воздействий.</a:t>
            </a:r>
            <a:br>
              <a:rPr lang="ru-RU" dirty="0" smtClean="0"/>
            </a:br>
            <a:r>
              <a:rPr lang="ru-RU" dirty="0" smtClean="0"/>
              <a:t>В общем случае   уравнение устойчивости имеет вид: </a:t>
            </a:r>
          </a:p>
          <a:p>
            <a:pPr>
              <a:buNone/>
            </a:pPr>
            <a:r>
              <a:rPr lang="ru-RU" b="1" dirty="0" smtClean="0"/>
              <a:t>                         </a:t>
            </a:r>
            <a:r>
              <a:rPr lang="ru-RU" b="1" dirty="0" err="1" smtClean="0"/>
              <a:t>y</a:t>
            </a:r>
            <a:r>
              <a:rPr lang="ru-RU" b="1" dirty="0" smtClean="0"/>
              <a:t>(</a:t>
            </a:r>
            <a:r>
              <a:rPr lang="ru-RU" b="1" dirty="0" err="1" smtClean="0"/>
              <a:t>t</a:t>
            </a:r>
            <a:r>
              <a:rPr lang="ru-RU" b="1" dirty="0" smtClean="0"/>
              <a:t>)= </a:t>
            </a:r>
            <a:r>
              <a:rPr lang="ru-RU" b="1" dirty="0" err="1" smtClean="0"/>
              <a:t>y</a:t>
            </a:r>
            <a:r>
              <a:rPr lang="ru-RU" b="1" baseline="-25000" dirty="0" err="1" smtClean="0"/>
              <a:t>с</a:t>
            </a:r>
            <a:r>
              <a:rPr lang="ru-RU" b="1" dirty="0" smtClean="0"/>
              <a:t>(</a:t>
            </a:r>
            <a:r>
              <a:rPr lang="ru-RU" b="1" dirty="0" err="1" smtClean="0"/>
              <a:t>t</a:t>
            </a:r>
            <a:r>
              <a:rPr lang="ru-RU" b="1" dirty="0" smtClean="0"/>
              <a:t>) + </a:t>
            </a:r>
            <a:r>
              <a:rPr lang="ru-RU" b="1" dirty="0" err="1" smtClean="0"/>
              <a:t>y</a:t>
            </a:r>
            <a:r>
              <a:rPr lang="ru-RU" b="1" baseline="-25000" dirty="0" err="1" smtClean="0"/>
              <a:t>в</a:t>
            </a:r>
            <a:r>
              <a:rPr lang="ru-RU" b="1" dirty="0" smtClean="0"/>
              <a:t>(</a:t>
            </a:r>
            <a:r>
              <a:rPr lang="ru-RU" b="1" dirty="0" err="1" smtClean="0"/>
              <a:t>t</a:t>
            </a:r>
            <a:r>
              <a:rPr lang="ru-RU" b="1" dirty="0" smtClean="0"/>
              <a:t>)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у</a:t>
            </a:r>
            <a:r>
              <a:rPr lang="ru-RU" baseline="-25000" dirty="0" smtClean="0"/>
              <a:t>с</a:t>
            </a:r>
            <a:r>
              <a:rPr lang="ru-RU" dirty="0" smtClean="0"/>
              <a:t>(</a:t>
            </a:r>
            <a:r>
              <a:rPr lang="en-US" dirty="0" smtClean="0"/>
              <a:t>t</a:t>
            </a:r>
            <a:r>
              <a:rPr lang="ru-RU" dirty="0" smtClean="0"/>
              <a:t>)-свободное движение системы то есть когда система выведена из состояния равновесия и предоставлена самой себе; 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у</a:t>
            </a:r>
            <a:r>
              <a:rPr lang="ru-RU" baseline="-25000" dirty="0" err="1" smtClean="0"/>
              <a:t>в</a:t>
            </a:r>
            <a:r>
              <a:rPr lang="ru-RU" dirty="0" smtClean="0"/>
              <a:t>(</a:t>
            </a:r>
            <a:r>
              <a:rPr lang="en-US" dirty="0" smtClean="0"/>
              <a:t>t</a:t>
            </a:r>
            <a:r>
              <a:rPr lang="ru-RU" dirty="0" smtClean="0"/>
              <a:t>)- вынужденное движение зависит от действия внешнего воздействия и свойств системы.</a:t>
            </a:r>
          </a:p>
          <a:p>
            <a:pPr>
              <a:buNone/>
            </a:pPr>
            <a:r>
              <a:rPr lang="ru-RU" dirty="0" smtClean="0"/>
              <a:t> Для устойчивости системы </a:t>
            </a:r>
            <a:r>
              <a:rPr lang="ru-RU" u="sng" dirty="0" smtClean="0"/>
              <a:t>необходимо</a:t>
            </a:r>
            <a:r>
              <a:rPr lang="ru-RU" dirty="0" smtClean="0"/>
              <a:t> , что бы у</a:t>
            </a:r>
            <a:r>
              <a:rPr lang="ru-RU" baseline="-25000" dirty="0" smtClean="0"/>
              <a:t>с</a:t>
            </a:r>
            <a:r>
              <a:rPr lang="ru-RU" dirty="0" smtClean="0"/>
              <a:t> (</a:t>
            </a:r>
            <a:r>
              <a:rPr lang="en-US" dirty="0" smtClean="0"/>
              <a:t>t</a:t>
            </a:r>
            <a:r>
              <a:rPr lang="ru-RU" dirty="0" smtClean="0"/>
              <a:t>) с ростом  времени от начала переходного процесса у(</a:t>
            </a:r>
            <a:r>
              <a:rPr lang="en-US" dirty="0" smtClean="0"/>
              <a:t>t</a:t>
            </a:r>
            <a:r>
              <a:rPr lang="ru-RU" dirty="0" smtClean="0"/>
              <a:t>), стремилась к нулю.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Критерии  устойчивости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Критериями устойчивости называются совокупность процедур и правил, с помощью которых можно установить факт устойчивости САУ без нахождения корней характеристического уравнения.</a:t>
            </a:r>
          </a:p>
          <a:p>
            <a:r>
              <a:rPr lang="ru-RU" dirty="0" smtClean="0"/>
              <a:t>Наиболее применимые в ТАУ: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критерий Гурвица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критерий Михайлова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критерий Найквиста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0"/>
            <a:ext cx="7848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Критерий устойчивости Гурвица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7467600" cy="525780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характеристическое уравнение системы </a:t>
            </a:r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pPr>
              <a:lnSpc>
                <a:spcPts val="1715"/>
              </a:lnSpc>
              <a:spcAft>
                <a:spcPts val="1200"/>
              </a:spcAft>
              <a:buNone/>
            </a:pPr>
            <a:r>
              <a:rPr lang="ru-RU" sz="1800" dirty="0" smtClean="0"/>
              <a:t> </a:t>
            </a:r>
            <a:r>
              <a:rPr lang="ru-RU" sz="1800" dirty="0" smtClean="0"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1800" dirty="0" smtClean="0"/>
              <a:t> </a:t>
            </a:r>
          </a:p>
          <a:p>
            <a:pPr>
              <a:buNone/>
            </a:pPr>
            <a:r>
              <a:rPr lang="ru-RU" sz="1800" dirty="0" smtClean="0"/>
              <a:t>  </a:t>
            </a:r>
            <a:r>
              <a:rPr lang="en-US" sz="1800" dirty="0" err="1" smtClean="0"/>
              <a:t>a</a:t>
            </a:r>
            <a:r>
              <a:rPr lang="en-US" sz="1800" baseline="-25000" dirty="0" err="1" smtClean="0"/>
              <a:t>o</a:t>
            </a:r>
            <a:r>
              <a:rPr lang="ru-RU" sz="1800" dirty="0" smtClean="0"/>
              <a:t>, </a:t>
            </a:r>
            <a:r>
              <a:rPr lang="ru-RU" sz="1800" baseline="-25000" dirty="0" smtClean="0"/>
              <a:t>  </a:t>
            </a:r>
            <a:r>
              <a:rPr lang="en-US" sz="1800" dirty="0" smtClean="0"/>
              <a:t>a</a:t>
            </a:r>
            <a:r>
              <a:rPr lang="ru-RU" sz="1800" baseline="-25000" dirty="0" smtClean="0"/>
              <a:t>1</a:t>
            </a:r>
            <a:r>
              <a:rPr lang="ru-RU" sz="1800" dirty="0" smtClean="0"/>
              <a:t>, </a:t>
            </a:r>
            <a:r>
              <a:rPr lang="en-US" sz="1800" dirty="0" smtClean="0"/>
              <a:t>a</a:t>
            </a:r>
            <a:r>
              <a:rPr lang="ru-RU" sz="1800" baseline="-25000" dirty="0" smtClean="0"/>
              <a:t>2</a:t>
            </a:r>
            <a:r>
              <a:rPr lang="ru-RU" sz="1800" dirty="0" smtClean="0"/>
              <a:t> ….</a:t>
            </a:r>
            <a:r>
              <a:rPr lang="en-US" sz="1800" dirty="0" smtClean="0"/>
              <a:t>a</a:t>
            </a:r>
            <a:r>
              <a:rPr lang="en-US" sz="1800" baseline="-25000" dirty="0" smtClean="0"/>
              <a:t>n </a:t>
            </a:r>
            <a:r>
              <a:rPr lang="ru-RU" sz="1800" dirty="0" smtClean="0"/>
              <a:t>– коэффициенты  характеристического уравнения</a:t>
            </a:r>
          </a:p>
          <a:p>
            <a:pPr>
              <a:buNone/>
            </a:pPr>
            <a:r>
              <a:rPr lang="ru-RU" sz="1800" dirty="0" smtClean="0"/>
              <a:t> определитель Гурвица  n-го порядка:</a:t>
            </a:r>
          </a:p>
          <a:p>
            <a:pPr algn="just">
              <a:buNone/>
            </a:pPr>
            <a:r>
              <a:rPr lang="ru-RU" sz="1800" dirty="0" smtClean="0"/>
              <a:t>по главной диагонали выписывают все коэффициенты от а</a:t>
            </a:r>
            <a:r>
              <a:rPr lang="ru-RU" sz="1800" baseline="-25000" dirty="0" smtClean="0"/>
              <a:t>1</a:t>
            </a:r>
            <a:r>
              <a:rPr lang="ru-RU" sz="1800" dirty="0" smtClean="0"/>
              <a:t> до </a:t>
            </a:r>
            <a:r>
              <a:rPr lang="ru-RU" sz="1800" dirty="0" err="1" smtClean="0"/>
              <a:t>а</a:t>
            </a:r>
            <a:r>
              <a:rPr lang="ru-RU" sz="1800" baseline="-25000" dirty="0" err="1" smtClean="0"/>
              <a:t>n</a:t>
            </a:r>
            <a:r>
              <a:rPr lang="ru-RU" sz="1800" dirty="0" smtClean="0"/>
              <a:t> в порядке возрастания индекса; дополняют столбцы определителя вверх от диагонали коэффициентами с последовательно возрастающими, а вниз – с последовательно убывающими </a:t>
            </a:r>
            <a:r>
              <a:rPr lang="ru-RU" sz="1800" dirty="0" err="1" smtClean="0"/>
              <a:t>индексами;на</a:t>
            </a:r>
            <a:r>
              <a:rPr lang="ru-RU" sz="1800" dirty="0" smtClean="0"/>
              <a:t> место коэффициентов, индексы которых больше </a:t>
            </a:r>
            <a:r>
              <a:rPr lang="ru-RU" sz="1800" dirty="0" err="1" smtClean="0"/>
              <a:t>n</a:t>
            </a:r>
            <a:r>
              <a:rPr lang="ru-RU" sz="1800" dirty="0" smtClean="0"/>
              <a:t> и меньше 0, ставят нули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 descr="https://www.kazedu.kz/images/referats/a46/138215/25.pn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762000" y="1752600"/>
            <a:ext cx="6400800" cy="6096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" descr="https://www.kazedu.kz/images/referats/a46/138215/26.png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3886200" y="4572000"/>
            <a:ext cx="3276600" cy="2057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Определение критерия Гурвица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7772400" cy="60960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для того чтобы САУ была устойчива необходимо и достаточно, чтобы все определители</a:t>
            </a:r>
          </a:p>
          <a:p>
            <a:pPr>
              <a:buNone/>
            </a:pPr>
            <a:r>
              <a:rPr lang="ru-RU" sz="2400" dirty="0" smtClean="0"/>
              <a:t>   Гурвица                были положительными, и </a:t>
            </a:r>
          </a:p>
          <a:p>
            <a:pPr>
              <a:buNone/>
            </a:pPr>
            <a:r>
              <a:rPr lang="ru-RU" sz="2400" dirty="0" smtClean="0"/>
              <a:t>    при этом выполнялось условие  a</a:t>
            </a:r>
            <a:r>
              <a:rPr lang="ru-RU" sz="2400" baseline="-25000" dirty="0" smtClean="0"/>
              <a:t>0</a:t>
            </a:r>
            <a:r>
              <a:rPr lang="ru-RU" sz="2400" dirty="0" smtClean="0"/>
              <a:t>&gt;0.</a:t>
            </a:r>
          </a:p>
          <a:p>
            <a:r>
              <a:rPr lang="ru-RU" sz="2400" dirty="0" smtClean="0"/>
              <a:t> Уравнение </a:t>
            </a:r>
            <a:r>
              <a:rPr lang="ru-RU" sz="2400" b="1" dirty="0" smtClean="0"/>
              <a:t>1  порядка:</a:t>
            </a:r>
            <a:r>
              <a:rPr lang="en-US" sz="2400" b="1" dirty="0" smtClean="0"/>
              <a:t>    </a:t>
            </a:r>
            <a:r>
              <a:rPr lang="ru-RU" sz="2400" b="1" dirty="0" smtClean="0"/>
              <a:t> </a:t>
            </a:r>
            <a:r>
              <a:rPr lang="en-US" sz="2400" dirty="0" err="1" smtClean="0"/>
              <a:t>a</a:t>
            </a:r>
            <a:r>
              <a:rPr lang="en-US" sz="2400" baseline="-25000" dirty="0" err="1" smtClean="0"/>
              <a:t>o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p +  a</a:t>
            </a:r>
            <a:r>
              <a:rPr lang="ru-RU" sz="2400" baseline="-25000" dirty="0" smtClean="0"/>
              <a:t>1 </a:t>
            </a:r>
            <a:r>
              <a:rPr lang="en-US" sz="2400" dirty="0" smtClean="0"/>
              <a:t>=  0</a:t>
            </a:r>
            <a:r>
              <a:rPr lang="ru-RU" sz="2400" dirty="0" smtClean="0"/>
              <a:t> ,коэффициенты должны быть </a:t>
            </a:r>
            <a:r>
              <a:rPr lang="en-US" sz="2400" dirty="0" smtClean="0"/>
              <a:t> </a:t>
            </a:r>
            <a:r>
              <a:rPr lang="ru-RU" sz="2400" dirty="0" smtClean="0"/>
              <a:t>положительными</a:t>
            </a:r>
            <a:r>
              <a:rPr lang="en-US" sz="2400" dirty="0" smtClean="0"/>
              <a:t> </a:t>
            </a:r>
            <a:r>
              <a:rPr lang="ru-RU" sz="2400" dirty="0" smtClean="0"/>
              <a:t>:</a:t>
            </a:r>
            <a:r>
              <a:rPr lang="en-US" sz="2400" dirty="0" smtClean="0"/>
              <a:t>     </a:t>
            </a:r>
            <a:r>
              <a:rPr lang="en-US" sz="2400" dirty="0" err="1" smtClean="0"/>
              <a:t>a</a:t>
            </a:r>
            <a:r>
              <a:rPr lang="en-US" sz="2400" baseline="-25000" dirty="0" err="1" smtClean="0"/>
              <a:t>o</a:t>
            </a:r>
            <a:r>
              <a:rPr lang="en-US" sz="2400" baseline="-25000" dirty="0" smtClean="0"/>
              <a:t>  </a:t>
            </a:r>
            <a:r>
              <a:rPr lang="en-US" sz="2400" dirty="0" smtClean="0"/>
              <a:t>&gt;  0</a:t>
            </a:r>
            <a:r>
              <a:rPr lang="ru-RU" sz="2400" dirty="0" smtClean="0"/>
              <a:t>,  </a:t>
            </a:r>
            <a:r>
              <a:rPr lang="en-US" sz="2400" dirty="0" smtClean="0"/>
              <a:t>∆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 a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&gt;  0</a:t>
            </a:r>
            <a:endParaRPr lang="ru-RU" sz="2400" dirty="0" smtClean="0"/>
          </a:p>
          <a:p>
            <a:r>
              <a:rPr lang="ru-RU" sz="2400" dirty="0" smtClean="0"/>
              <a:t>Уравнение </a:t>
            </a:r>
            <a:r>
              <a:rPr lang="ru-RU" sz="2400" b="1" dirty="0" smtClean="0"/>
              <a:t>2 порядка: </a:t>
            </a:r>
            <a:r>
              <a:rPr lang="en-US" sz="2400" dirty="0" err="1" smtClean="0"/>
              <a:t>a</a:t>
            </a:r>
            <a:r>
              <a:rPr lang="en-US" sz="2400" baseline="-25000" dirty="0" err="1" smtClean="0"/>
              <a:t>o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p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+  a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p + a</a:t>
            </a:r>
            <a:r>
              <a:rPr lang="en-US" sz="2400" baseline="-25000" dirty="0" smtClean="0"/>
              <a:t>2     </a:t>
            </a:r>
            <a:r>
              <a:rPr lang="en-US" sz="2400" dirty="0" smtClean="0"/>
              <a:t>=  0</a:t>
            </a:r>
            <a:r>
              <a:rPr lang="ru-RU" sz="2400" dirty="0" smtClean="0"/>
              <a:t>, коэффициенты должны быть положительными</a:t>
            </a:r>
          </a:p>
          <a:p>
            <a:pPr>
              <a:buNone/>
            </a:pPr>
            <a:r>
              <a:rPr lang="ru-RU" sz="2400" b="1" dirty="0" smtClean="0"/>
              <a:t>       </a:t>
            </a:r>
            <a:r>
              <a:rPr lang="en-US" sz="2400" dirty="0" err="1" smtClean="0"/>
              <a:t>a</a:t>
            </a:r>
            <a:r>
              <a:rPr lang="en-US" sz="2400" baseline="-25000" dirty="0" err="1" smtClean="0"/>
              <a:t>o</a:t>
            </a:r>
            <a:r>
              <a:rPr lang="en-US" sz="2400" baseline="-25000" dirty="0" smtClean="0"/>
              <a:t>  </a:t>
            </a:r>
            <a:r>
              <a:rPr lang="en-US" sz="2400" dirty="0" smtClean="0"/>
              <a:t>&gt;  0,  ∆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 a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&gt;  0,  a</a:t>
            </a:r>
            <a:r>
              <a:rPr lang="en-US" sz="2400" baseline="-25000" dirty="0" smtClean="0"/>
              <a:t>2 </a:t>
            </a:r>
            <a:r>
              <a:rPr lang="en-US" sz="2400" dirty="0" smtClean="0"/>
              <a:t>&gt;  0</a:t>
            </a:r>
            <a:endParaRPr lang="ru-RU" sz="2400" dirty="0" smtClean="0"/>
          </a:p>
          <a:p>
            <a:pPr>
              <a:buFont typeface="Courier New" pitchFamily="49" charset="0"/>
              <a:buChar char="o"/>
            </a:pPr>
            <a:r>
              <a:rPr lang="ru-RU" sz="2400" dirty="0" smtClean="0"/>
              <a:t> Уравнение</a:t>
            </a:r>
            <a:r>
              <a:rPr lang="ru-RU" sz="2400" b="1" dirty="0" smtClean="0"/>
              <a:t> 3 порядка: </a:t>
            </a:r>
            <a:r>
              <a:rPr lang="en-US" sz="2400" dirty="0" err="1" smtClean="0"/>
              <a:t>a</a:t>
            </a:r>
            <a:r>
              <a:rPr lang="en-US" sz="2400" baseline="-25000" dirty="0" err="1" smtClean="0"/>
              <a:t>o</a:t>
            </a:r>
            <a:r>
              <a:rPr lang="en-US" sz="2400" baseline="-25000" dirty="0" smtClean="0"/>
              <a:t> </a:t>
            </a:r>
            <a:r>
              <a:rPr lang="en-US" sz="2400" dirty="0" smtClean="0"/>
              <a:t>p</a:t>
            </a:r>
            <a:r>
              <a:rPr lang="ru-RU" sz="2400" baseline="30000" dirty="0" smtClean="0"/>
              <a:t>3</a:t>
            </a:r>
            <a:r>
              <a:rPr lang="ru-RU" sz="2400" dirty="0" smtClean="0"/>
              <a:t> +  </a:t>
            </a:r>
            <a:r>
              <a:rPr lang="en-US" sz="2400" dirty="0" smtClean="0"/>
              <a:t>a</a:t>
            </a:r>
            <a:r>
              <a:rPr lang="ru-RU" sz="2400" baseline="-25000" dirty="0" smtClean="0"/>
              <a:t>1</a:t>
            </a:r>
            <a:r>
              <a:rPr lang="en-US" sz="2400" dirty="0" smtClean="0"/>
              <a:t>p</a:t>
            </a:r>
            <a:r>
              <a:rPr lang="ru-RU" sz="2400" baseline="30000" dirty="0" smtClean="0"/>
              <a:t>2</a:t>
            </a:r>
            <a:r>
              <a:rPr lang="ru-RU" sz="2400" dirty="0" smtClean="0"/>
              <a:t> + </a:t>
            </a:r>
            <a:r>
              <a:rPr lang="en-US" sz="2400" dirty="0" smtClean="0"/>
              <a:t>a</a:t>
            </a:r>
            <a:r>
              <a:rPr lang="ru-RU" sz="2400" baseline="-25000" dirty="0" smtClean="0"/>
              <a:t>2</a:t>
            </a:r>
            <a:r>
              <a:rPr lang="en-US" sz="2400" dirty="0" smtClean="0"/>
              <a:t>p</a:t>
            </a:r>
            <a:r>
              <a:rPr lang="ru-RU" sz="2400" dirty="0" smtClean="0"/>
              <a:t> + </a:t>
            </a:r>
            <a:r>
              <a:rPr lang="en-US" sz="2400" dirty="0" smtClean="0"/>
              <a:t>a</a:t>
            </a:r>
            <a:r>
              <a:rPr lang="ru-RU" sz="2400" baseline="-25000" dirty="0" smtClean="0"/>
              <a:t>3    </a:t>
            </a:r>
            <a:r>
              <a:rPr lang="ru-RU" sz="2400" dirty="0" smtClean="0"/>
              <a:t>= 0 , коэффициенты  и определитель 2 порядка должны быть положительными: </a:t>
            </a:r>
            <a:r>
              <a:rPr lang="en-US" sz="2400" dirty="0" err="1" smtClean="0"/>
              <a:t>a</a:t>
            </a:r>
            <a:r>
              <a:rPr lang="en-US" sz="2400" baseline="-25000" dirty="0" err="1" smtClean="0"/>
              <a:t>o</a:t>
            </a:r>
            <a:r>
              <a:rPr lang="en-US" sz="2400" baseline="-25000" dirty="0" smtClean="0"/>
              <a:t>  </a:t>
            </a:r>
            <a:r>
              <a:rPr lang="en-US" sz="2400" dirty="0" smtClean="0"/>
              <a:t>&gt;  0,  ∆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=  a</a:t>
            </a:r>
            <a:r>
              <a:rPr lang="en-US" sz="2400" baseline="-25000" dirty="0" smtClean="0"/>
              <a:t>1  </a:t>
            </a:r>
            <a:r>
              <a:rPr lang="en-US" sz="2400" dirty="0" smtClean="0"/>
              <a:t>&gt;  0,  a</a:t>
            </a:r>
            <a:r>
              <a:rPr lang="en-US" sz="2400" baseline="-25000" dirty="0" smtClean="0"/>
              <a:t>2 </a:t>
            </a:r>
            <a:r>
              <a:rPr lang="en-US" sz="2400" dirty="0" smtClean="0"/>
              <a:t>&gt;</a:t>
            </a:r>
            <a:r>
              <a:rPr lang="ru-RU" sz="2400" dirty="0" smtClean="0"/>
              <a:t>0</a:t>
            </a:r>
            <a:r>
              <a:rPr lang="en-US" sz="2400" dirty="0" smtClean="0"/>
              <a:t>  0</a:t>
            </a:r>
            <a:r>
              <a:rPr lang="ru-RU" sz="2400" dirty="0" smtClean="0"/>
              <a:t>, </a:t>
            </a:r>
            <a:r>
              <a:rPr lang="en-US" sz="2400" dirty="0" smtClean="0"/>
              <a:t>a</a:t>
            </a:r>
            <a:r>
              <a:rPr lang="ru-RU" sz="2400" baseline="-25000" dirty="0" smtClean="0"/>
              <a:t>3</a:t>
            </a:r>
            <a:r>
              <a:rPr lang="en-US" sz="2400" baseline="-25000" dirty="0" smtClean="0"/>
              <a:t>  </a:t>
            </a:r>
            <a:r>
              <a:rPr lang="en-US" sz="2400" dirty="0" smtClean="0"/>
              <a:t>&gt;</a:t>
            </a:r>
            <a:r>
              <a:rPr lang="ru-RU" sz="2400" dirty="0" smtClean="0"/>
              <a:t>0</a:t>
            </a:r>
            <a:r>
              <a:rPr lang="en-US" sz="2400" dirty="0" smtClean="0"/>
              <a:t>  0</a:t>
            </a:r>
            <a:endParaRPr lang="ru-RU" sz="24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21506" name="Picture 2" descr="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1600200"/>
            <a:ext cx="12954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2860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http://www.tehnoinfa.ru/images/teorijasistempravlenija/image2045.jpg"/>
          <p:cNvPicPr>
            <a:picLocks noChangeAspect="1" noChangeArrowheads="1"/>
          </p:cNvPicPr>
          <p:nvPr/>
        </p:nvPicPr>
        <p:blipFill>
          <a:blip r:embed="rId3" r:link="rId4" cstate="print">
            <a:grayscl/>
          </a:blip>
          <a:srcRect l="42525"/>
          <a:stretch>
            <a:fillRect/>
          </a:stretch>
        </p:blipFill>
        <p:spPr bwMode="auto">
          <a:xfrm>
            <a:off x="762000" y="6019800"/>
            <a:ext cx="2895600" cy="83820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219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467600" cy="94456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Критерий устойчивости Михайлова</a:t>
            </a:r>
            <a:r>
              <a:rPr lang="ru-RU" sz="3200" b="1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95400"/>
            <a:ext cx="7696200" cy="5562600"/>
          </a:xfrm>
        </p:spPr>
        <p:txBody>
          <a:bodyPr/>
          <a:lstStyle/>
          <a:p>
            <a:r>
              <a:rPr lang="en-US" dirty="0" smtClean="0"/>
              <a:t>D(</a:t>
            </a:r>
            <a:r>
              <a:rPr lang="en-US" dirty="0" err="1" smtClean="0"/>
              <a:t>jω</a:t>
            </a:r>
            <a:r>
              <a:rPr lang="en-US" dirty="0" smtClean="0"/>
              <a:t>) = a</a:t>
            </a:r>
            <a:r>
              <a:rPr lang="en-US" baseline="-25000" dirty="0" smtClean="0"/>
              <a:t>n </a:t>
            </a:r>
            <a:r>
              <a:rPr lang="en-US" dirty="0" smtClean="0"/>
              <a:t>(</a:t>
            </a:r>
            <a:r>
              <a:rPr lang="en-US" dirty="0" err="1" smtClean="0"/>
              <a:t>jω</a:t>
            </a:r>
            <a:r>
              <a:rPr lang="en-US" dirty="0" smtClean="0"/>
              <a:t>) </a:t>
            </a:r>
            <a:r>
              <a:rPr lang="en-US" baseline="30000" dirty="0" smtClean="0"/>
              <a:t>n </a:t>
            </a:r>
            <a:r>
              <a:rPr lang="en-US" dirty="0" smtClean="0"/>
              <a:t>+ a</a:t>
            </a:r>
            <a:r>
              <a:rPr lang="en-US" baseline="-25000" dirty="0" smtClean="0"/>
              <a:t>n -1</a:t>
            </a:r>
            <a:r>
              <a:rPr lang="en-US" dirty="0" smtClean="0"/>
              <a:t>(</a:t>
            </a:r>
            <a:r>
              <a:rPr lang="en-US" dirty="0" err="1" smtClean="0"/>
              <a:t>jω</a:t>
            </a:r>
            <a:r>
              <a:rPr lang="en-US" dirty="0" smtClean="0"/>
              <a:t>) </a:t>
            </a:r>
            <a:r>
              <a:rPr lang="en-US" baseline="30000" dirty="0" smtClean="0"/>
              <a:t>n-1 </a:t>
            </a:r>
            <a:r>
              <a:rPr lang="en-US" dirty="0" smtClean="0"/>
              <a:t>+ a</a:t>
            </a:r>
            <a:r>
              <a:rPr lang="en-US" baseline="-25000" dirty="0" smtClean="0"/>
              <a:t>n -2</a:t>
            </a:r>
            <a:r>
              <a:rPr lang="en-US" dirty="0" smtClean="0"/>
              <a:t>(</a:t>
            </a:r>
            <a:r>
              <a:rPr lang="en-US" dirty="0" err="1" smtClean="0"/>
              <a:t>jω</a:t>
            </a:r>
            <a:r>
              <a:rPr lang="en-US" dirty="0" smtClean="0"/>
              <a:t>) </a:t>
            </a:r>
            <a:r>
              <a:rPr lang="en-US" baseline="30000" dirty="0" smtClean="0"/>
              <a:t>n-2 </a:t>
            </a:r>
            <a:r>
              <a:rPr lang="en-US" dirty="0" smtClean="0"/>
              <a:t>+ … </a:t>
            </a:r>
            <a:r>
              <a:rPr lang="ru-RU" dirty="0" smtClean="0"/>
              <a:t>+ 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en-US" dirty="0" smtClean="0"/>
              <a:t>a</a:t>
            </a:r>
            <a:r>
              <a:rPr lang="ru-RU" baseline="-25000" dirty="0" smtClean="0"/>
              <a:t>2 </a:t>
            </a:r>
            <a:r>
              <a:rPr lang="en-US" dirty="0" smtClean="0"/>
              <a:t>(</a:t>
            </a:r>
            <a:r>
              <a:rPr lang="en-US" dirty="0" err="1" smtClean="0"/>
              <a:t>jω</a:t>
            </a:r>
            <a:r>
              <a:rPr lang="en-US" dirty="0" smtClean="0"/>
              <a:t>) </a:t>
            </a:r>
            <a:r>
              <a:rPr lang="ru-RU" baseline="30000" dirty="0" smtClean="0"/>
              <a:t>2 </a:t>
            </a:r>
            <a:r>
              <a:rPr lang="ru-RU" dirty="0" smtClean="0"/>
              <a:t>+ </a:t>
            </a:r>
            <a:r>
              <a:rPr lang="en-US" dirty="0" smtClean="0"/>
              <a:t>a</a:t>
            </a:r>
            <a:r>
              <a:rPr lang="ru-RU" baseline="-25000" dirty="0" smtClean="0"/>
              <a:t>1 </a:t>
            </a:r>
            <a:r>
              <a:rPr lang="en-US" dirty="0" smtClean="0"/>
              <a:t>(</a:t>
            </a:r>
            <a:r>
              <a:rPr lang="en-US" dirty="0" err="1" smtClean="0"/>
              <a:t>jω</a:t>
            </a:r>
            <a:r>
              <a:rPr lang="en-US" dirty="0" smtClean="0"/>
              <a:t>) </a:t>
            </a:r>
            <a:r>
              <a:rPr lang="ru-RU" dirty="0" smtClean="0"/>
              <a:t>+ </a:t>
            </a:r>
            <a:r>
              <a:rPr lang="en-US" dirty="0" smtClean="0"/>
              <a:t>a</a:t>
            </a:r>
            <a:r>
              <a:rPr lang="ru-RU" baseline="-25000" dirty="0" smtClean="0"/>
              <a:t>0  </a:t>
            </a:r>
            <a:r>
              <a:rPr lang="en-US" sz="2800" baseline="-25000" dirty="0" smtClean="0"/>
              <a:t> </a:t>
            </a:r>
            <a:r>
              <a:rPr lang="en-US" sz="2800" dirty="0" smtClean="0"/>
              <a:t> - </a:t>
            </a:r>
            <a:r>
              <a:rPr lang="ru-RU" sz="2800" dirty="0" smtClean="0"/>
              <a:t>годограф вектора</a:t>
            </a:r>
            <a:endParaRPr lang="ru-RU" dirty="0" smtClean="0"/>
          </a:p>
          <a:p>
            <a:r>
              <a:rPr lang="ru-RU" dirty="0" smtClean="0"/>
              <a:t>рис. </a:t>
            </a:r>
            <a:r>
              <a:rPr lang="en-US" dirty="0" smtClean="0"/>
              <a:t> </a:t>
            </a:r>
            <a:r>
              <a:rPr lang="ru-RU" dirty="0" smtClean="0"/>
              <a:t>САУ устойчивая</a:t>
            </a:r>
          </a:p>
          <a:p>
            <a:endParaRPr lang="ru-RU" dirty="0"/>
          </a:p>
        </p:txBody>
      </p:sp>
      <p:pic>
        <p:nvPicPr>
          <p:cNvPr id="1026" name="Picture 2" descr="img-4LDGZV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609600" y="2743200"/>
            <a:ext cx="4495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Определение критерия Михайлова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/>
              <a:t>Определение критерия</a:t>
            </a:r>
            <a:r>
              <a:rPr lang="ru-RU" dirty="0" smtClean="0"/>
              <a:t>: </a:t>
            </a:r>
          </a:p>
          <a:p>
            <a:pPr>
              <a:buNone/>
            </a:pPr>
            <a:r>
              <a:rPr lang="ru-RU" dirty="0" smtClean="0"/>
              <a:t>    Для устойчивости системы  </a:t>
            </a:r>
            <a:r>
              <a:rPr lang="en-US" dirty="0" smtClean="0"/>
              <a:t>n</a:t>
            </a:r>
            <a:r>
              <a:rPr lang="ru-RU" dirty="0" smtClean="0"/>
              <a:t>-го порядка годограф вектора </a:t>
            </a:r>
            <a:r>
              <a:rPr lang="en-US" dirty="0" smtClean="0"/>
              <a:t>D</a:t>
            </a:r>
            <a:r>
              <a:rPr lang="ru-RU" dirty="0" smtClean="0"/>
              <a:t>(</a:t>
            </a:r>
            <a:r>
              <a:rPr lang="en-US" dirty="0" smtClean="0"/>
              <a:t>j w</a:t>
            </a:r>
            <a:r>
              <a:rPr lang="ru-RU" dirty="0" smtClean="0"/>
              <a:t>) при повороте против часовой стрелки должен пройти </a:t>
            </a:r>
            <a:r>
              <a:rPr lang="en-US" dirty="0" smtClean="0"/>
              <a:t>n</a:t>
            </a:r>
            <a:r>
              <a:rPr lang="ru-RU" dirty="0" smtClean="0"/>
              <a:t> квадрантов, начиная из точки, лежащей на положительной полуоси и нигде не обратится в нуль. При несоблюдении одного из условий система неустойчивая.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</a:rPr>
              <a:t>Критерий устойчивости  Найквиста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Определение:</a:t>
            </a:r>
          </a:p>
          <a:p>
            <a:pPr>
              <a:buNone/>
            </a:pPr>
            <a:r>
              <a:rPr lang="ru-RU" dirty="0" smtClean="0"/>
              <a:t>   Если разомкнутая система устойчива, то для устойчивости замкнутой системы необходимо достаточно, чтобы </a:t>
            </a:r>
            <a:r>
              <a:rPr lang="ru-RU" dirty="0" err="1" smtClean="0"/>
              <a:t>амплитудно-фазо-частотная</a:t>
            </a:r>
            <a:r>
              <a:rPr lang="ru-RU" dirty="0" smtClean="0"/>
              <a:t> характеристика (АФЧХ) разомкнутой системы не охватывала точку с координатами [-1, j0].</a:t>
            </a:r>
          </a:p>
          <a:p>
            <a:r>
              <a:rPr lang="ru-RU" dirty="0" smtClean="0"/>
              <a:t>Передаточная функция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После этого, задавая различные значения   в диапазоне от 0 до      , строят годограф W    . По ней судят об устойчивости системы.</a:t>
            </a:r>
          </a:p>
          <a:p>
            <a:endParaRPr lang="ru-RU" dirty="0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30000"/>
          </a:blip>
          <a:srcRect/>
          <a:stretch>
            <a:fillRect/>
          </a:stretch>
        </p:blipFill>
        <p:spPr bwMode="auto">
          <a:xfrm>
            <a:off x="838200" y="4114800"/>
            <a:ext cx="4572000" cy="914400"/>
          </a:xfrm>
          <a:prstGeom prst="rect">
            <a:avLst/>
          </a:prstGeom>
          <a:noFill/>
        </p:spPr>
      </p:pic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93" name="Picture 21" descr="http://konspekta.net/megaobuchalkaru/imgbaza/baza10/3730776669220.files/image013.png"/>
          <p:cNvPicPr>
            <a:picLocks noChangeAspect="1" noChangeArrowheads="1"/>
          </p:cNvPicPr>
          <p:nvPr/>
        </p:nvPicPr>
        <p:blipFill>
          <a:blip r:embed="rId3" r:link="rId4" cstate="print">
            <a:lum bright="-10000" contrast="-30000"/>
          </a:blip>
          <a:srcRect/>
          <a:stretch>
            <a:fillRect/>
          </a:stretch>
        </p:blipFill>
        <p:spPr bwMode="auto">
          <a:xfrm>
            <a:off x="3505200" y="5334000"/>
            <a:ext cx="228600" cy="314325"/>
          </a:xfrm>
          <a:prstGeom prst="rect">
            <a:avLst/>
          </a:prstGeom>
          <a:noFill/>
        </p:spPr>
      </p:pic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96" name="Picture 24" descr="http://konspekta.net/megaobuchalkaru/imgbaza/baza10/3730776669220.files/image014.png"/>
          <p:cNvPicPr>
            <a:picLocks noChangeAspect="1" noChangeArrowheads="1"/>
          </p:cNvPicPr>
          <p:nvPr/>
        </p:nvPicPr>
        <p:blipFill>
          <a:blip r:embed="rId5" r:link="rId6" cstate="print">
            <a:lum bright="-20000" contrast="-20000"/>
          </a:blip>
          <a:srcRect/>
          <a:stretch>
            <a:fillRect/>
          </a:stretch>
        </p:blipFill>
        <p:spPr bwMode="auto">
          <a:xfrm>
            <a:off x="6781800" y="5410200"/>
            <a:ext cx="400050" cy="285750"/>
          </a:xfrm>
          <a:prstGeom prst="rect">
            <a:avLst/>
          </a:prstGeom>
          <a:noFill/>
        </p:spPr>
      </p:pic>
      <p:sp>
        <p:nvSpPr>
          <p:cNvPr id="3098" name="Rectangle 26"/>
          <p:cNvSpPr>
            <a:spLocks noChangeArrowheads="1"/>
          </p:cNvSpPr>
          <p:nvPr/>
        </p:nvSpPr>
        <p:spPr bwMode="auto">
          <a:xfrm>
            <a:off x="0" y="170334"/>
            <a:ext cx="21672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АФЧХ   разомкнутой   системы 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05000"/>
            <a:ext cx="7467600" cy="45689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440072_html_m4b45473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09800"/>
            <a:ext cx="6858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C:\Users\Ольга\AppData\Local\Microsoft\Windows\INetCache\IE\9N62A5ZQ\image06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98277" y="4191000"/>
            <a:ext cx="3516923" cy="228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0010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качество переходных процессов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838200"/>
            <a:ext cx="8001000" cy="586740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Качество переходного процесса определяется по графику изменения выходной величины во времени при подаче в систему скачкообразного  (ступенчатого) возмущения    1-.</a:t>
            </a:r>
          </a:p>
          <a:p>
            <a:r>
              <a:rPr lang="ru-RU" sz="2000" dirty="0" smtClean="0"/>
              <a:t>Под качеством регулирования понимают свойство системы автоматического регулирования поддерживать с достаточными точностью и быстродействием заданный закон изменения регулируемого параметра</a:t>
            </a:r>
            <a:endParaRPr lang="ru-RU" sz="20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43934"/>
            <a:ext cx="457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Picture 1" descr="http://mirznanii.com/images/91/64/8846491.jpeg"/>
          <p:cNvPicPr>
            <a:picLocks noChangeAspect="1" noChangeArrowheads="1"/>
          </p:cNvPicPr>
          <p:nvPr/>
        </p:nvPicPr>
        <p:blipFill>
          <a:blip r:embed="rId2" r:link="rId3" cstate="print">
            <a:grayscl/>
          </a:blip>
          <a:srcRect/>
          <a:stretch>
            <a:fillRect/>
          </a:stretch>
        </p:blipFill>
        <p:spPr bwMode="auto">
          <a:xfrm>
            <a:off x="914400" y="3124200"/>
            <a:ext cx="6858000" cy="35814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057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0"/>
            <a:ext cx="8001000" cy="8382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Показатели переходного процесса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990600"/>
            <a:ext cx="7924800" cy="5715000"/>
          </a:xfrm>
        </p:spPr>
        <p:txBody>
          <a:bodyPr>
            <a:normAutofit lnSpcReduction="10000"/>
          </a:bodyPr>
          <a:lstStyle/>
          <a:p>
            <a:r>
              <a:rPr lang="ru-RU" sz="2000" b="1" dirty="0" smtClean="0"/>
              <a:t>Время регулирования </a:t>
            </a:r>
            <a:r>
              <a:rPr lang="ru-RU" sz="2000" b="1" dirty="0" err="1" smtClean="0"/>
              <a:t>tр=</a:t>
            </a:r>
            <a:r>
              <a:rPr lang="en-US" sz="2000" b="1" dirty="0" smtClean="0"/>
              <a:t>t</a:t>
            </a:r>
            <a:r>
              <a:rPr lang="ru-RU" sz="2000" b="1" baseline="-25000" dirty="0" err="1" smtClean="0"/>
              <a:t>пп</a:t>
            </a:r>
            <a:r>
              <a:rPr lang="ru-RU" sz="2000" b="1" baseline="-25000" dirty="0" smtClean="0"/>
              <a:t> </a:t>
            </a:r>
            <a:r>
              <a:rPr lang="ru-RU" sz="2000" dirty="0" smtClean="0"/>
              <a:t>  – это интервал времени с момента подачи ступенчатого входного сигнала до момента окончания переходного процесса.</a:t>
            </a:r>
          </a:p>
          <a:p>
            <a:r>
              <a:rPr lang="ru-RU" sz="2000" b="1" dirty="0" smtClean="0"/>
              <a:t>Время установления </a:t>
            </a:r>
            <a:r>
              <a:rPr lang="ru-RU" sz="2000" b="1" dirty="0" err="1" smtClean="0"/>
              <a:t>tу</a:t>
            </a:r>
            <a:r>
              <a:rPr lang="ru-RU" sz="2000" dirty="0" smtClean="0"/>
              <a:t>   - это  промежуток времени, за который управляемая величина в первый раз достигает своего установившегося значения, характеризует скорость процесса управления.</a:t>
            </a:r>
          </a:p>
          <a:p>
            <a:r>
              <a:rPr lang="ru-RU" sz="2000" b="1" dirty="0" smtClean="0"/>
              <a:t>Перерегулирование </a:t>
            </a:r>
            <a:r>
              <a:rPr lang="ru-RU" sz="2000" b="1" dirty="0" err="1" smtClean="0"/>
              <a:t>σ </a:t>
            </a:r>
            <a:r>
              <a:rPr lang="ru-RU" sz="2000" b="1" dirty="0" smtClean="0"/>
              <a:t>(%)</a:t>
            </a:r>
            <a:r>
              <a:rPr lang="ru-RU" sz="2000" dirty="0" smtClean="0"/>
              <a:t>  - максимальное отклонение управляемой величины  у </a:t>
            </a:r>
            <a:r>
              <a:rPr lang="en-US" sz="2000" baseline="-25000" dirty="0" smtClean="0"/>
              <a:t>max</a:t>
            </a:r>
            <a:r>
              <a:rPr lang="ru-RU" sz="2000" baseline="-25000" dirty="0" smtClean="0"/>
              <a:t>  </a:t>
            </a:r>
            <a:r>
              <a:rPr lang="ru-RU" sz="2000" dirty="0" smtClean="0"/>
              <a:t> от заданного значения, выраженной в  %. Для большинства систем перерегулирование ограничено: </a:t>
            </a:r>
            <a:r>
              <a:rPr lang="ru-RU" sz="2000" dirty="0" err="1" smtClean="0"/>
              <a:t>σ </a:t>
            </a:r>
            <a:r>
              <a:rPr lang="ru-RU" sz="2000" dirty="0" smtClean="0"/>
              <a:t>≤ (10 … 30) %.</a:t>
            </a:r>
          </a:p>
          <a:p>
            <a:r>
              <a:rPr lang="ru-RU" sz="2000" b="1" dirty="0" smtClean="0"/>
              <a:t>Установившаяся ошибка </a:t>
            </a:r>
            <a:r>
              <a:rPr lang="ru-RU" sz="2000" dirty="0" smtClean="0"/>
              <a:t> характеризует точность регулирования в установившемся режиме –  это разность  между заданным </a:t>
            </a:r>
            <a:r>
              <a:rPr lang="ru-RU" sz="2000" dirty="0" err="1" smtClean="0"/>
              <a:t>у</a:t>
            </a:r>
            <a:r>
              <a:rPr lang="ru-RU" sz="2000" baseline="-25000" dirty="0" err="1" smtClean="0"/>
              <a:t>зад</a:t>
            </a:r>
            <a:r>
              <a:rPr lang="ru-RU" sz="2000" baseline="-25000" dirty="0" smtClean="0"/>
              <a:t> </a:t>
            </a:r>
            <a:r>
              <a:rPr lang="ru-RU" sz="2000" dirty="0" smtClean="0"/>
              <a:t> и установившимся (фактическим) </a:t>
            </a:r>
            <a:r>
              <a:rPr lang="ru-RU" sz="2000" dirty="0" err="1" smtClean="0"/>
              <a:t>у</a:t>
            </a:r>
            <a:r>
              <a:rPr lang="ru-RU" sz="2000" baseline="-25000" dirty="0" err="1" smtClean="0"/>
              <a:t>уст</a:t>
            </a:r>
            <a:r>
              <a:rPr lang="ru-RU" sz="2000" dirty="0" smtClean="0"/>
              <a:t> значениями регулируемого параметра при номинальной нагрузке. </a:t>
            </a:r>
          </a:p>
          <a:p>
            <a:r>
              <a:rPr lang="ru-RU" sz="2000" b="1" dirty="0" err="1" smtClean="0"/>
              <a:t>Колебательность</a:t>
            </a:r>
            <a:r>
              <a:rPr lang="ru-RU" sz="2000" b="1" dirty="0" smtClean="0"/>
              <a:t> процесса </a:t>
            </a:r>
            <a:r>
              <a:rPr lang="ru-RU" sz="2000" dirty="0" smtClean="0"/>
              <a:t>- определяется числом колебаний </a:t>
            </a:r>
            <a:r>
              <a:rPr lang="en-US" sz="2000" dirty="0" smtClean="0"/>
              <a:t>n</a:t>
            </a:r>
            <a:r>
              <a:rPr lang="ru-RU" sz="2000" dirty="0" smtClean="0"/>
              <a:t> регулируемого параметра за время переходного процесса. Обычно число колебаний </a:t>
            </a:r>
            <a:r>
              <a:rPr lang="en-US" sz="2000" dirty="0" smtClean="0"/>
              <a:t>n</a:t>
            </a:r>
            <a:r>
              <a:rPr lang="ru-RU" sz="2000" dirty="0" smtClean="0"/>
              <a:t> = 1,5 … 3.</a:t>
            </a:r>
          </a:p>
          <a:p>
            <a:endParaRPr lang="ru-RU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4519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материала</a:t>
            </a:r>
            <a:b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Проверить  устойчивость по рисункам, используя критерии.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19200"/>
            <a:ext cx="7848600" cy="5254752"/>
          </a:xfrm>
        </p:spPr>
        <p:txBody>
          <a:bodyPr/>
          <a:lstStyle/>
          <a:p>
            <a:pPr lvl="0"/>
            <a:r>
              <a:rPr lang="ru-RU" b="1" dirty="0" smtClean="0"/>
              <a:t>  </a:t>
            </a:r>
            <a:r>
              <a:rPr lang="ru-RU" b="1" dirty="0" smtClean="0"/>
              <a:t>№1  -система устойчивая по критерию Михайлова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2051" name="Freeform 3"/>
          <p:cNvSpPr>
            <a:spLocks/>
          </p:cNvSpPr>
          <p:nvPr/>
        </p:nvSpPr>
        <p:spPr bwMode="auto">
          <a:xfrm>
            <a:off x="1828800" y="2667000"/>
            <a:ext cx="3036888" cy="2590800"/>
          </a:xfrm>
          <a:custGeom>
            <a:avLst/>
            <a:gdLst/>
            <a:ahLst/>
            <a:cxnLst>
              <a:cxn ang="0">
                <a:pos x="4770" y="2220"/>
              </a:cxn>
              <a:cxn ang="0">
                <a:pos x="4740" y="1425"/>
              </a:cxn>
              <a:cxn ang="0">
                <a:pos x="4515" y="795"/>
              </a:cxn>
              <a:cxn ang="0">
                <a:pos x="3240" y="120"/>
              </a:cxn>
              <a:cxn ang="0">
                <a:pos x="2460" y="75"/>
              </a:cxn>
              <a:cxn ang="0">
                <a:pos x="1905" y="105"/>
              </a:cxn>
              <a:cxn ang="0">
                <a:pos x="1665" y="165"/>
              </a:cxn>
              <a:cxn ang="0">
                <a:pos x="1275" y="315"/>
              </a:cxn>
              <a:cxn ang="0">
                <a:pos x="930" y="480"/>
              </a:cxn>
              <a:cxn ang="0">
                <a:pos x="330" y="1065"/>
              </a:cxn>
              <a:cxn ang="0">
                <a:pos x="75" y="1560"/>
              </a:cxn>
              <a:cxn ang="0">
                <a:pos x="30" y="2025"/>
              </a:cxn>
              <a:cxn ang="0">
                <a:pos x="90" y="2520"/>
              </a:cxn>
              <a:cxn ang="0">
                <a:pos x="150" y="2670"/>
              </a:cxn>
              <a:cxn ang="0">
                <a:pos x="210" y="2940"/>
              </a:cxn>
              <a:cxn ang="0">
                <a:pos x="330" y="3120"/>
              </a:cxn>
              <a:cxn ang="0">
                <a:pos x="495" y="3270"/>
              </a:cxn>
              <a:cxn ang="0">
                <a:pos x="3300" y="4080"/>
              </a:cxn>
            </a:cxnLst>
            <a:rect l="0" t="0" r="r" b="b"/>
            <a:pathLst>
              <a:path w="4782" h="4080">
                <a:moveTo>
                  <a:pt x="4770" y="2220"/>
                </a:moveTo>
                <a:cubicBezTo>
                  <a:pt x="4776" y="1941"/>
                  <a:pt x="4782" y="1662"/>
                  <a:pt x="4740" y="1425"/>
                </a:cubicBezTo>
                <a:cubicBezTo>
                  <a:pt x="4698" y="1188"/>
                  <a:pt x="4765" y="1012"/>
                  <a:pt x="4515" y="795"/>
                </a:cubicBezTo>
                <a:cubicBezTo>
                  <a:pt x="4265" y="578"/>
                  <a:pt x="3583" y="240"/>
                  <a:pt x="3240" y="120"/>
                </a:cubicBezTo>
                <a:cubicBezTo>
                  <a:pt x="2897" y="0"/>
                  <a:pt x="2682" y="77"/>
                  <a:pt x="2460" y="75"/>
                </a:cubicBezTo>
                <a:cubicBezTo>
                  <a:pt x="2238" y="73"/>
                  <a:pt x="2037" y="90"/>
                  <a:pt x="1905" y="105"/>
                </a:cubicBezTo>
                <a:cubicBezTo>
                  <a:pt x="1773" y="120"/>
                  <a:pt x="1770" y="130"/>
                  <a:pt x="1665" y="165"/>
                </a:cubicBezTo>
                <a:cubicBezTo>
                  <a:pt x="1560" y="200"/>
                  <a:pt x="1397" y="262"/>
                  <a:pt x="1275" y="315"/>
                </a:cubicBezTo>
                <a:cubicBezTo>
                  <a:pt x="1153" y="368"/>
                  <a:pt x="1087" y="355"/>
                  <a:pt x="930" y="480"/>
                </a:cubicBezTo>
                <a:cubicBezTo>
                  <a:pt x="773" y="605"/>
                  <a:pt x="473" y="885"/>
                  <a:pt x="330" y="1065"/>
                </a:cubicBezTo>
                <a:cubicBezTo>
                  <a:pt x="187" y="1245"/>
                  <a:pt x="125" y="1400"/>
                  <a:pt x="75" y="1560"/>
                </a:cubicBezTo>
                <a:cubicBezTo>
                  <a:pt x="25" y="1720"/>
                  <a:pt x="27" y="1865"/>
                  <a:pt x="30" y="2025"/>
                </a:cubicBezTo>
                <a:cubicBezTo>
                  <a:pt x="33" y="2185"/>
                  <a:pt x="70" y="2413"/>
                  <a:pt x="90" y="2520"/>
                </a:cubicBezTo>
                <a:cubicBezTo>
                  <a:pt x="110" y="2627"/>
                  <a:pt x="130" y="2600"/>
                  <a:pt x="150" y="2670"/>
                </a:cubicBezTo>
                <a:cubicBezTo>
                  <a:pt x="170" y="2740"/>
                  <a:pt x="180" y="2865"/>
                  <a:pt x="210" y="2940"/>
                </a:cubicBezTo>
                <a:cubicBezTo>
                  <a:pt x="240" y="3015"/>
                  <a:pt x="283" y="3065"/>
                  <a:pt x="330" y="3120"/>
                </a:cubicBezTo>
                <a:cubicBezTo>
                  <a:pt x="377" y="3175"/>
                  <a:pt x="0" y="3110"/>
                  <a:pt x="495" y="3270"/>
                </a:cubicBezTo>
                <a:cubicBezTo>
                  <a:pt x="990" y="3430"/>
                  <a:pt x="2833" y="3945"/>
                  <a:pt x="3300" y="4080"/>
                </a:cubicBezTo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" name="AutoShape 1"/>
          <p:cNvSpPr>
            <a:spLocks noChangeShapeType="1"/>
          </p:cNvSpPr>
          <p:nvPr/>
        </p:nvSpPr>
        <p:spPr bwMode="auto">
          <a:xfrm>
            <a:off x="3657600" y="5181600"/>
            <a:ext cx="400050" cy="1238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24135"/>
            <a:ext cx="81534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-37531" y="819835"/>
            <a:ext cx="68788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29400" algn="l"/>
              </a:tabLst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6294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295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56" name="AutoShape 8"/>
          <p:cNvCxnSpPr>
            <a:cxnSpLocks noChangeShapeType="1"/>
          </p:cNvCxnSpPr>
          <p:nvPr/>
        </p:nvCxnSpPr>
        <p:spPr bwMode="auto">
          <a:xfrm flipH="1" flipV="1">
            <a:off x="3352800" y="1619250"/>
            <a:ext cx="9525" cy="52387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2057" name="AutoShape 9"/>
          <p:cNvCxnSpPr>
            <a:cxnSpLocks noChangeShapeType="1"/>
          </p:cNvCxnSpPr>
          <p:nvPr/>
        </p:nvCxnSpPr>
        <p:spPr bwMode="auto">
          <a:xfrm flipV="1">
            <a:off x="609600" y="4038600"/>
            <a:ext cx="6534150" cy="285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3" name="Прямоугольник 12"/>
          <p:cNvSpPr/>
          <p:nvPr/>
        </p:nvSpPr>
        <p:spPr>
          <a:xfrm>
            <a:off x="2971800" y="1676400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№</a:t>
            </a:r>
            <a:r>
              <a:rPr lang="ru-RU" b="1" dirty="0" smtClean="0"/>
              <a:t>2 – система неустойчивая  по критерию Михайлова</a:t>
            </a:r>
            <a:endParaRPr lang="ru-RU" b="1" dirty="0"/>
          </a:p>
        </p:txBody>
      </p:sp>
      <p:cxnSp>
        <p:nvCxnSpPr>
          <p:cNvPr id="29698" name="AutoShape 2"/>
          <p:cNvCxnSpPr>
            <a:cxnSpLocks noChangeShapeType="1"/>
          </p:cNvCxnSpPr>
          <p:nvPr/>
        </p:nvCxnSpPr>
        <p:spPr bwMode="auto">
          <a:xfrm flipH="1" flipV="1">
            <a:off x="3657600" y="2362200"/>
            <a:ext cx="76200" cy="426719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29699" name="AutoShape 3"/>
          <p:cNvCxnSpPr>
            <a:cxnSpLocks noChangeShapeType="1"/>
          </p:cNvCxnSpPr>
          <p:nvPr/>
        </p:nvCxnSpPr>
        <p:spPr bwMode="auto">
          <a:xfrm flipV="1">
            <a:off x="685800" y="4953000"/>
            <a:ext cx="6734175" cy="666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29700" name="Freeform 4"/>
          <p:cNvSpPr>
            <a:spLocks/>
          </p:cNvSpPr>
          <p:nvPr/>
        </p:nvSpPr>
        <p:spPr bwMode="auto">
          <a:xfrm>
            <a:off x="1676400" y="2362200"/>
            <a:ext cx="3660775" cy="2638425"/>
          </a:xfrm>
          <a:custGeom>
            <a:avLst/>
            <a:gdLst/>
            <a:ahLst/>
            <a:cxnLst>
              <a:cxn ang="0">
                <a:pos x="5765" y="4155"/>
              </a:cxn>
              <a:cxn ang="0">
                <a:pos x="4925" y="1875"/>
              </a:cxn>
              <a:cxn ang="0">
                <a:pos x="4835" y="1830"/>
              </a:cxn>
              <a:cxn ang="0">
                <a:pos x="695" y="1860"/>
              </a:cxn>
              <a:cxn ang="0">
                <a:pos x="665" y="1950"/>
              </a:cxn>
              <a:cxn ang="0">
                <a:pos x="605" y="2235"/>
              </a:cxn>
              <a:cxn ang="0">
                <a:pos x="2360" y="2370"/>
              </a:cxn>
              <a:cxn ang="0">
                <a:pos x="2345" y="2205"/>
              </a:cxn>
              <a:cxn ang="0">
                <a:pos x="3800" y="645"/>
              </a:cxn>
              <a:cxn ang="0">
                <a:pos x="4595" y="405"/>
              </a:cxn>
              <a:cxn ang="0">
                <a:pos x="5465" y="105"/>
              </a:cxn>
              <a:cxn ang="0">
                <a:pos x="5705" y="0"/>
              </a:cxn>
            </a:cxnLst>
            <a:rect l="0" t="0" r="r" b="b"/>
            <a:pathLst>
              <a:path w="5765" h="4155">
                <a:moveTo>
                  <a:pt x="5765" y="4155"/>
                </a:moveTo>
                <a:cubicBezTo>
                  <a:pt x="5422" y="3208"/>
                  <a:pt x="5080" y="2262"/>
                  <a:pt x="4925" y="1875"/>
                </a:cubicBezTo>
                <a:cubicBezTo>
                  <a:pt x="4770" y="1488"/>
                  <a:pt x="5540" y="1832"/>
                  <a:pt x="4835" y="1830"/>
                </a:cubicBezTo>
                <a:cubicBezTo>
                  <a:pt x="4130" y="1828"/>
                  <a:pt x="1390" y="1840"/>
                  <a:pt x="695" y="1860"/>
                </a:cubicBezTo>
                <a:cubicBezTo>
                  <a:pt x="0" y="1880"/>
                  <a:pt x="680" y="1888"/>
                  <a:pt x="665" y="1950"/>
                </a:cubicBezTo>
                <a:cubicBezTo>
                  <a:pt x="650" y="2012"/>
                  <a:pt x="323" y="2165"/>
                  <a:pt x="605" y="2235"/>
                </a:cubicBezTo>
                <a:cubicBezTo>
                  <a:pt x="887" y="2305"/>
                  <a:pt x="2070" y="2375"/>
                  <a:pt x="2360" y="2370"/>
                </a:cubicBezTo>
                <a:cubicBezTo>
                  <a:pt x="2650" y="2365"/>
                  <a:pt x="2105" y="2492"/>
                  <a:pt x="2345" y="2205"/>
                </a:cubicBezTo>
                <a:cubicBezTo>
                  <a:pt x="2585" y="1918"/>
                  <a:pt x="3425" y="945"/>
                  <a:pt x="3800" y="645"/>
                </a:cubicBezTo>
                <a:cubicBezTo>
                  <a:pt x="4175" y="345"/>
                  <a:pt x="4318" y="495"/>
                  <a:pt x="4595" y="405"/>
                </a:cubicBezTo>
                <a:cubicBezTo>
                  <a:pt x="4872" y="315"/>
                  <a:pt x="5280" y="172"/>
                  <a:pt x="5465" y="105"/>
                </a:cubicBezTo>
                <a:cubicBezTo>
                  <a:pt x="5650" y="38"/>
                  <a:pt x="5677" y="19"/>
                  <a:pt x="5705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29701" name="AutoShape 5"/>
          <p:cNvCxnSpPr>
            <a:cxnSpLocks noChangeShapeType="1"/>
          </p:cNvCxnSpPr>
          <p:nvPr/>
        </p:nvCxnSpPr>
        <p:spPr bwMode="auto">
          <a:xfrm flipV="1">
            <a:off x="5105400" y="2362200"/>
            <a:ext cx="257175" cy="857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9" name="Прямоугольник 8"/>
          <p:cNvSpPr/>
          <p:nvPr/>
        </p:nvSpPr>
        <p:spPr>
          <a:xfrm>
            <a:off x="3200400" y="2514600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у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b="1" dirty="0" smtClean="0"/>
              <a:t>№3  -система устойчивая по критерию Найквиста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                                  </a:t>
            </a:r>
            <a:r>
              <a:rPr lang="ru-RU" b="1" dirty="0" smtClean="0"/>
              <a:t>у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                  -1,</a:t>
            </a:r>
            <a:r>
              <a:rPr lang="en-US" b="1" dirty="0" smtClean="0"/>
              <a:t>j0</a:t>
            </a:r>
            <a:endParaRPr lang="ru-RU" b="1" dirty="0"/>
          </a:p>
        </p:txBody>
      </p:sp>
      <p:cxnSp>
        <p:nvCxnSpPr>
          <p:cNvPr id="30722" name="AutoShape 2"/>
          <p:cNvCxnSpPr>
            <a:cxnSpLocks noChangeShapeType="1"/>
          </p:cNvCxnSpPr>
          <p:nvPr/>
        </p:nvCxnSpPr>
        <p:spPr bwMode="auto">
          <a:xfrm flipH="1" flipV="1">
            <a:off x="3581400" y="2438400"/>
            <a:ext cx="28575" cy="38100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0723" name="AutoShape 3"/>
          <p:cNvCxnSpPr>
            <a:cxnSpLocks noChangeShapeType="1"/>
          </p:cNvCxnSpPr>
          <p:nvPr/>
        </p:nvCxnSpPr>
        <p:spPr bwMode="auto">
          <a:xfrm>
            <a:off x="838200" y="4343400"/>
            <a:ext cx="597217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0724" name="AutoShape 4"/>
          <p:cNvCxnSpPr>
            <a:cxnSpLocks noChangeShapeType="1"/>
          </p:cNvCxnSpPr>
          <p:nvPr/>
        </p:nvCxnSpPr>
        <p:spPr bwMode="auto">
          <a:xfrm>
            <a:off x="2590800" y="4267200"/>
            <a:ext cx="0" cy="85725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sp>
        <p:nvSpPr>
          <p:cNvPr id="1026" name="Freeform 2"/>
          <p:cNvSpPr>
            <a:spLocks/>
          </p:cNvSpPr>
          <p:nvPr/>
        </p:nvSpPr>
        <p:spPr bwMode="auto">
          <a:xfrm>
            <a:off x="2819400" y="3733800"/>
            <a:ext cx="2244725" cy="1790700"/>
          </a:xfrm>
          <a:custGeom>
            <a:avLst/>
            <a:gdLst/>
            <a:ahLst/>
            <a:cxnLst>
              <a:cxn ang="0">
                <a:pos x="3370" y="914"/>
              </a:cxn>
              <a:cxn ang="0">
                <a:pos x="3235" y="2005"/>
              </a:cxn>
              <a:cxn ang="0">
                <a:pos x="1570" y="2785"/>
              </a:cxn>
              <a:cxn ang="0">
                <a:pos x="490" y="2215"/>
              </a:cxn>
              <a:cxn ang="0">
                <a:pos x="25" y="475"/>
              </a:cxn>
              <a:cxn ang="0">
                <a:pos x="640" y="55"/>
              </a:cxn>
              <a:cxn ang="0">
                <a:pos x="745" y="145"/>
              </a:cxn>
              <a:cxn ang="0">
                <a:pos x="1300" y="914"/>
              </a:cxn>
            </a:cxnLst>
            <a:rect l="0" t="0" r="r" b="b"/>
            <a:pathLst>
              <a:path w="3535" h="2820">
                <a:moveTo>
                  <a:pt x="3370" y="914"/>
                </a:moveTo>
                <a:cubicBezTo>
                  <a:pt x="3452" y="1303"/>
                  <a:pt x="3535" y="1693"/>
                  <a:pt x="3235" y="2005"/>
                </a:cubicBezTo>
                <a:cubicBezTo>
                  <a:pt x="2935" y="2317"/>
                  <a:pt x="2027" y="2750"/>
                  <a:pt x="1570" y="2785"/>
                </a:cubicBezTo>
                <a:cubicBezTo>
                  <a:pt x="1113" y="2820"/>
                  <a:pt x="747" y="2600"/>
                  <a:pt x="490" y="2215"/>
                </a:cubicBezTo>
                <a:cubicBezTo>
                  <a:pt x="233" y="1830"/>
                  <a:pt x="0" y="835"/>
                  <a:pt x="25" y="475"/>
                </a:cubicBezTo>
                <a:cubicBezTo>
                  <a:pt x="50" y="115"/>
                  <a:pt x="520" y="110"/>
                  <a:pt x="640" y="55"/>
                </a:cubicBezTo>
                <a:cubicBezTo>
                  <a:pt x="760" y="0"/>
                  <a:pt x="635" y="2"/>
                  <a:pt x="745" y="145"/>
                </a:cubicBezTo>
                <a:cubicBezTo>
                  <a:pt x="855" y="288"/>
                  <a:pt x="1208" y="786"/>
                  <a:pt x="1300" y="914"/>
                </a:cubicBez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b="1" dirty="0" smtClean="0"/>
              <a:t>№4  -система  устойчивая по критерию  Михайлова</a:t>
            </a:r>
            <a:endParaRPr lang="en-US" b="1" dirty="0" smtClean="0"/>
          </a:p>
          <a:p>
            <a:pPr>
              <a:buNone/>
            </a:pPr>
            <a:r>
              <a:rPr lang="ru-RU" dirty="0" smtClean="0"/>
              <a:t>                                     у</a:t>
            </a:r>
            <a:endParaRPr lang="ru-RU" dirty="0"/>
          </a:p>
        </p:txBody>
      </p:sp>
      <p:cxnSp>
        <p:nvCxnSpPr>
          <p:cNvPr id="31746" name="AutoShape 2"/>
          <p:cNvCxnSpPr>
            <a:cxnSpLocks noChangeShapeType="1"/>
          </p:cNvCxnSpPr>
          <p:nvPr/>
        </p:nvCxnSpPr>
        <p:spPr bwMode="auto">
          <a:xfrm flipH="1" flipV="1">
            <a:off x="3810000" y="2438400"/>
            <a:ext cx="76200" cy="39624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1747" name="AutoShape 3"/>
          <p:cNvCxnSpPr>
            <a:cxnSpLocks noChangeShapeType="1"/>
          </p:cNvCxnSpPr>
          <p:nvPr/>
        </p:nvCxnSpPr>
        <p:spPr bwMode="auto">
          <a:xfrm flipV="1">
            <a:off x="762000" y="4495800"/>
            <a:ext cx="6153150" cy="190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31748" name="Freeform 4"/>
          <p:cNvSpPr>
            <a:spLocks/>
          </p:cNvSpPr>
          <p:nvPr/>
        </p:nvSpPr>
        <p:spPr bwMode="auto">
          <a:xfrm>
            <a:off x="1143000" y="2667000"/>
            <a:ext cx="4224337" cy="1804987"/>
          </a:xfrm>
          <a:custGeom>
            <a:avLst/>
            <a:gdLst/>
            <a:ahLst/>
            <a:cxnLst>
              <a:cxn ang="0">
                <a:pos x="6607" y="2842"/>
              </a:cxn>
              <a:cxn ang="0">
                <a:pos x="6607" y="2377"/>
              </a:cxn>
              <a:cxn ang="0">
                <a:pos x="6337" y="1582"/>
              </a:cxn>
              <a:cxn ang="0">
                <a:pos x="5347" y="937"/>
              </a:cxn>
              <a:cxn ang="0">
                <a:pos x="4402" y="652"/>
              </a:cxn>
              <a:cxn ang="0">
                <a:pos x="3067" y="442"/>
              </a:cxn>
              <a:cxn ang="0">
                <a:pos x="2407" y="367"/>
              </a:cxn>
              <a:cxn ang="0">
                <a:pos x="1642" y="262"/>
              </a:cxn>
              <a:cxn ang="0">
                <a:pos x="247" y="37"/>
              </a:cxn>
              <a:cxn ang="0">
                <a:pos x="157" y="37"/>
              </a:cxn>
            </a:cxnLst>
            <a:rect l="0" t="0" r="r" b="b"/>
            <a:pathLst>
              <a:path w="6652" h="2842">
                <a:moveTo>
                  <a:pt x="6607" y="2842"/>
                </a:moveTo>
                <a:cubicBezTo>
                  <a:pt x="6629" y="2714"/>
                  <a:pt x="6652" y="2587"/>
                  <a:pt x="6607" y="2377"/>
                </a:cubicBezTo>
                <a:cubicBezTo>
                  <a:pt x="6562" y="2167"/>
                  <a:pt x="6547" y="1822"/>
                  <a:pt x="6337" y="1582"/>
                </a:cubicBezTo>
                <a:cubicBezTo>
                  <a:pt x="6127" y="1342"/>
                  <a:pt x="5669" y="1092"/>
                  <a:pt x="5347" y="937"/>
                </a:cubicBezTo>
                <a:cubicBezTo>
                  <a:pt x="5025" y="782"/>
                  <a:pt x="4782" y="734"/>
                  <a:pt x="4402" y="652"/>
                </a:cubicBezTo>
                <a:cubicBezTo>
                  <a:pt x="4022" y="570"/>
                  <a:pt x="3399" y="489"/>
                  <a:pt x="3067" y="442"/>
                </a:cubicBezTo>
                <a:cubicBezTo>
                  <a:pt x="2735" y="395"/>
                  <a:pt x="2644" y="397"/>
                  <a:pt x="2407" y="367"/>
                </a:cubicBezTo>
                <a:cubicBezTo>
                  <a:pt x="2170" y="337"/>
                  <a:pt x="2002" y="317"/>
                  <a:pt x="1642" y="262"/>
                </a:cubicBezTo>
                <a:cubicBezTo>
                  <a:pt x="1282" y="207"/>
                  <a:pt x="494" y="74"/>
                  <a:pt x="247" y="37"/>
                </a:cubicBezTo>
                <a:cubicBezTo>
                  <a:pt x="0" y="0"/>
                  <a:pt x="78" y="18"/>
                  <a:pt x="157" y="37"/>
                </a:cubicBez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 </a:t>
            </a:r>
            <a:r>
              <a:rPr lang="ru-RU" b="1" dirty="0" smtClean="0"/>
              <a:t>№1  -система устойчивая по критерию Найквиста </a:t>
            </a:r>
          </a:p>
          <a:p>
            <a:pPr>
              <a:buNone/>
            </a:pPr>
            <a:r>
              <a:rPr lang="ru-RU" dirty="0" smtClean="0"/>
              <a:t>                                      у</a:t>
            </a:r>
            <a:endParaRPr lang="ru-RU" dirty="0"/>
          </a:p>
        </p:txBody>
      </p:sp>
      <p:cxnSp>
        <p:nvCxnSpPr>
          <p:cNvPr id="32770" name="AutoShape 2"/>
          <p:cNvCxnSpPr>
            <a:cxnSpLocks noChangeShapeType="1"/>
          </p:cNvCxnSpPr>
          <p:nvPr/>
        </p:nvCxnSpPr>
        <p:spPr bwMode="auto">
          <a:xfrm flipH="1" flipV="1">
            <a:off x="3733800" y="2362200"/>
            <a:ext cx="19050" cy="40195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2771" name="AutoShape 3"/>
          <p:cNvCxnSpPr>
            <a:cxnSpLocks noChangeShapeType="1"/>
          </p:cNvCxnSpPr>
          <p:nvPr/>
        </p:nvCxnSpPr>
        <p:spPr bwMode="auto">
          <a:xfrm>
            <a:off x="1143000" y="4419600"/>
            <a:ext cx="6086475" cy="285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2773" name="AutoShape 5"/>
          <p:cNvCxnSpPr>
            <a:cxnSpLocks noChangeShapeType="1"/>
          </p:cNvCxnSpPr>
          <p:nvPr/>
        </p:nvCxnSpPr>
        <p:spPr bwMode="auto">
          <a:xfrm>
            <a:off x="2590800" y="4267200"/>
            <a:ext cx="0" cy="15240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sp>
        <p:nvSpPr>
          <p:cNvPr id="8" name="Прямоугольник 7"/>
          <p:cNvSpPr/>
          <p:nvPr/>
        </p:nvSpPr>
        <p:spPr>
          <a:xfrm>
            <a:off x="2286000" y="4572000"/>
            <a:ext cx="6206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-1,</a:t>
            </a:r>
            <a:r>
              <a:rPr lang="en-US" b="1" dirty="0" smtClean="0"/>
              <a:t>j0</a:t>
            </a:r>
            <a:endParaRPr lang="ru-RU" dirty="0"/>
          </a:p>
        </p:txBody>
      </p:sp>
      <p:sp>
        <p:nvSpPr>
          <p:cNvPr id="2051" name="Freeform 3"/>
          <p:cNvSpPr>
            <a:spLocks/>
          </p:cNvSpPr>
          <p:nvPr/>
        </p:nvSpPr>
        <p:spPr bwMode="auto">
          <a:xfrm>
            <a:off x="2895600" y="3733800"/>
            <a:ext cx="2770187" cy="1625600"/>
          </a:xfrm>
          <a:custGeom>
            <a:avLst/>
            <a:gdLst/>
            <a:ahLst/>
            <a:cxnLst>
              <a:cxn ang="0">
                <a:pos x="4363" y="1180"/>
              </a:cxn>
              <a:cxn ang="0">
                <a:pos x="4243" y="1521"/>
              </a:cxn>
              <a:cxn ang="0">
                <a:pos x="3853" y="2046"/>
              </a:cxn>
              <a:cxn ang="0">
                <a:pos x="2983" y="2406"/>
              </a:cxn>
              <a:cxn ang="0">
                <a:pos x="1663" y="2496"/>
              </a:cxn>
              <a:cxn ang="0">
                <a:pos x="748" y="2016"/>
              </a:cxn>
              <a:cxn ang="0">
                <a:pos x="583" y="1881"/>
              </a:cxn>
              <a:cxn ang="0">
                <a:pos x="208" y="1135"/>
              </a:cxn>
              <a:cxn ang="0">
                <a:pos x="103" y="156"/>
              </a:cxn>
              <a:cxn ang="0">
                <a:pos x="823" y="201"/>
              </a:cxn>
              <a:cxn ang="0">
                <a:pos x="1243" y="846"/>
              </a:cxn>
              <a:cxn ang="0">
                <a:pos x="1348" y="1135"/>
              </a:cxn>
            </a:cxnLst>
            <a:rect l="0" t="0" r="r" b="b"/>
            <a:pathLst>
              <a:path w="4363" h="2561">
                <a:moveTo>
                  <a:pt x="4363" y="1180"/>
                </a:moveTo>
                <a:cubicBezTo>
                  <a:pt x="4345" y="1278"/>
                  <a:pt x="4328" y="1377"/>
                  <a:pt x="4243" y="1521"/>
                </a:cubicBezTo>
                <a:cubicBezTo>
                  <a:pt x="4158" y="1665"/>
                  <a:pt x="4063" y="1899"/>
                  <a:pt x="3853" y="2046"/>
                </a:cubicBezTo>
                <a:cubicBezTo>
                  <a:pt x="3643" y="2193"/>
                  <a:pt x="3348" y="2331"/>
                  <a:pt x="2983" y="2406"/>
                </a:cubicBezTo>
                <a:cubicBezTo>
                  <a:pt x="2618" y="2481"/>
                  <a:pt x="2035" y="2561"/>
                  <a:pt x="1663" y="2496"/>
                </a:cubicBezTo>
                <a:cubicBezTo>
                  <a:pt x="1291" y="2431"/>
                  <a:pt x="928" y="2118"/>
                  <a:pt x="748" y="2016"/>
                </a:cubicBezTo>
                <a:cubicBezTo>
                  <a:pt x="568" y="1914"/>
                  <a:pt x="673" y="2028"/>
                  <a:pt x="583" y="1881"/>
                </a:cubicBezTo>
                <a:cubicBezTo>
                  <a:pt x="493" y="1734"/>
                  <a:pt x="288" y="1422"/>
                  <a:pt x="208" y="1135"/>
                </a:cubicBezTo>
                <a:cubicBezTo>
                  <a:pt x="128" y="848"/>
                  <a:pt x="0" y="312"/>
                  <a:pt x="103" y="156"/>
                </a:cubicBezTo>
                <a:cubicBezTo>
                  <a:pt x="206" y="0"/>
                  <a:pt x="633" y="86"/>
                  <a:pt x="823" y="201"/>
                </a:cubicBezTo>
                <a:cubicBezTo>
                  <a:pt x="1013" y="316"/>
                  <a:pt x="1156" y="690"/>
                  <a:pt x="1243" y="846"/>
                </a:cubicBezTo>
                <a:cubicBezTo>
                  <a:pt x="1330" y="1002"/>
                  <a:pt x="1331" y="1087"/>
                  <a:pt x="1348" y="1135"/>
                </a:cubicBez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600200"/>
            <a:ext cx="7467600" cy="4873752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b="1" dirty="0" smtClean="0"/>
              <a:t>№2–система неустойчивая  по критерию Михайлова </a:t>
            </a:r>
          </a:p>
          <a:p>
            <a:pPr>
              <a:buNone/>
            </a:pPr>
            <a:r>
              <a:rPr lang="ru-RU" dirty="0" smtClean="0"/>
              <a:t>                                    у</a:t>
            </a:r>
            <a:endParaRPr lang="ru-RU" dirty="0"/>
          </a:p>
        </p:txBody>
      </p:sp>
      <p:cxnSp>
        <p:nvCxnSpPr>
          <p:cNvPr id="33794" name="AutoShape 2"/>
          <p:cNvCxnSpPr>
            <a:cxnSpLocks noChangeShapeType="1"/>
          </p:cNvCxnSpPr>
          <p:nvPr/>
        </p:nvCxnSpPr>
        <p:spPr bwMode="auto">
          <a:xfrm flipH="1" flipV="1">
            <a:off x="3886200" y="2514600"/>
            <a:ext cx="85725" cy="39052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3795" name="AutoShape 3"/>
          <p:cNvCxnSpPr>
            <a:cxnSpLocks noChangeShapeType="1"/>
          </p:cNvCxnSpPr>
          <p:nvPr/>
        </p:nvCxnSpPr>
        <p:spPr bwMode="auto">
          <a:xfrm>
            <a:off x="838200" y="4648200"/>
            <a:ext cx="6000750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33796" name="Freeform 4"/>
          <p:cNvSpPr>
            <a:spLocks/>
          </p:cNvSpPr>
          <p:nvPr/>
        </p:nvSpPr>
        <p:spPr bwMode="auto">
          <a:xfrm>
            <a:off x="3048000" y="3276600"/>
            <a:ext cx="2333625" cy="2654300"/>
          </a:xfrm>
          <a:custGeom>
            <a:avLst/>
            <a:gdLst/>
            <a:ahLst/>
            <a:cxnLst>
              <a:cxn ang="0">
                <a:pos x="3485" y="2155"/>
              </a:cxn>
              <a:cxn ang="0">
                <a:pos x="3365" y="1375"/>
              </a:cxn>
              <a:cxn ang="0">
                <a:pos x="1625" y="145"/>
              </a:cxn>
              <a:cxn ang="0">
                <a:pos x="200" y="505"/>
              </a:cxn>
              <a:cxn ang="0">
                <a:pos x="425" y="1315"/>
              </a:cxn>
              <a:cxn ang="0">
                <a:pos x="1895" y="2005"/>
              </a:cxn>
              <a:cxn ang="0">
                <a:pos x="2660" y="3055"/>
              </a:cxn>
              <a:cxn ang="0">
                <a:pos x="2690" y="3520"/>
              </a:cxn>
              <a:cxn ang="0">
                <a:pos x="2720" y="4180"/>
              </a:cxn>
            </a:cxnLst>
            <a:rect l="0" t="0" r="r" b="b"/>
            <a:pathLst>
              <a:path w="3675" h="4180">
                <a:moveTo>
                  <a:pt x="3485" y="2155"/>
                </a:moveTo>
                <a:cubicBezTo>
                  <a:pt x="3580" y="1932"/>
                  <a:pt x="3675" y="1710"/>
                  <a:pt x="3365" y="1375"/>
                </a:cubicBezTo>
                <a:cubicBezTo>
                  <a:pt x="3055" y="1040"/>
                  <a:pt x="2152" y="290"/>
                  <a:pt x="1625" y="145"/>
                </a:cubicBezTo>
                <a:cubicBezTo>
                  <a:pt x="1098" y="0"/>
                  <a:pt x="400" y="310"/>
                  <a:pt x="200" y="505"/>
                </a:cubicBezTo>
                <a:cubicBezTo>
                  <a:pt x="0" y="700"/>
                  <a:pt x="143" y="1065"/>
                  <a:pt x="425" y="1315"/>
                </a:cubicBezTo>
                <a:cubicBezTo>
                  <a:pt x="707" y="1565"/>
                  <a:pt x="1522" y="1715"/>
                  <a:pt x="1895" y="2005"/>
                </a:cubicBezTo>
                <a:cubicBezTo>
                  <a:pt x="2268" y="2295"/>
                  <a:pt x="2528" y="2803"/>
                  <a:pt x="2660" y="3055"/>
                </a:cubicBezTo>
                <a:cubicBezTo>
                  <a:pt x="2792" y="3307"/>
                  <a:pt x="2680" y="3333"/>
                  <a:pt x="2690" y="3520"/>
                </a:cubicBezTo>
                <a:cubicBezTo>
                  <a:pt x="2700" y="3707"/>
                  <a:pt x="2710" y="3943"/>
                  <a:pt x="2720" y="4180"/>
                </a:cubicBez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3797" name="AutoShape 5"/>
          <p:cNvCxnSpPr>
            <a:cxnSpLocks noChangeShapeType="1"/>
          </p:cNvCxnSpPr>
          <p:nvPr/>
        </p:nvCxnSpPr>
        <p:spPr bwMode="auto">
          <a:xfrm>
            <a:off x="4800600" y="5791200"/>
            <a:ext cx="9525" cy="20002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b="1" dirty="0" smtClean="0"/>
              <a:t>№3– система неустойчивая по критерию Найквиста </a:t>
            </a:r>
          </a:p>
          <a:p>
            <a:pPr>
              <a:buNone/>
            </a:pPr>
            <a:r>
              <a:rPr lang="ru-RU" dirty="0" smtClean="0"/>
              <a:t>                                            у</a:t>
            </a:r>
            <a:endParaRPr lang="ru-RU" dirty="0"/>
          </a:p>
        </p:txBody>
      </p:sp>
      <p:cxnSp>
        <p:nvCxnSpPr>
          <p:cNvPr id="34818" name="AutoShape 2"/>
          <p:cNvCxnSpPr>
            <a:cxnSpLocks noChangeShapeType="1"/>
          </p:cNvCxnSpPr>
          <p:nvPr/>
        </p:nvCxnSpPr>
        <p:spPr bwMode="auto">
          <a:xfrm flipH="1" flipV="1">
            <a:off x="4419600" y="2286000"/>
            <a:ext cx="76200" cy="414337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34819" name="AutoShape 3"/>
          <p:cNvCxnSpPr>
            <a:cxnSpLocks noChangeShapeType="1"/>
          </p:cNvCxnSpPr>
          <p:nvPr/>
        </p:nvCxnSpPr>
        <p:spPr bwMode="auto">
          <a:xfrm flipV="1">
            <a:off x="1219200" y="4419600"/>
            <a:ext cx="5943600" cy="285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34820" name="Freeform 4"/>
          <p:cNvSpPr>
            <a:spLocks/>
          </p:cNvSpPr>
          <p:nvPr/>
        </p:nvSpPr>
        <p:spPr bwMode="auto">
          <a:xfrm>
            <a:off x="2286000" y="3048000"/>
            <a:ext cx="3376612" cy="3124200"/>
          </a:xfrm>
          <a:custGeom>
            <a:avLst/>
            <a:gdLst/>
            <a:ahLst/>
            <a:cxnLst>
              <a:cxn ang="0">
                <a:pos x="5317" y="2220"/>
              </a:cxn>
              <a:cxn ang="0">
                <a:pos x="5197" y="1590"/>
              </a:cxn>
              <a:cxn ang="0">
                <a:pos x="4927" y="960"/>
              </a:cxn>
              <a:cxn ang="0">
                <a:pos x="4012" y="180"/>
              </a:cxn>
              <a:cxn ang="0">
                <a:pos x="2437" y="45"/>
              </a:cxn>
              <a:cxn ang="0">
                <a:pos x="1162" y="450"/>
              </a:cxn>
              <a:cxn ang="0">
                <a:pos x="442" y="1395"/>
              </a:cxn>
              <a:cxn ang="0">
                <a:pos x="82" y="2910"/>
              </a:cxn>
              <a:cxn ang="0">
                <a:pos x="7" y="3195"/>
              </a:cxn>
              <a:cxn ang="0">
                <a:pos x="127" y="4185"/>
              </a:cxn>
              <a:cxn ang="0">
                <a:pos x="652" y="4725"/>
              </a:cxn>
              <a:cxn ang="0">
                <a:pos x="892" y="4920"/>
              </a:cxn>
            </a:cxnLst>
            <a:rect l="0" t="0" r="r" b="b"/>
            <a:pathLst>
              <a:path w="5317" h="4920">
                <a:moveTo>
                  <a:pt x="5317" y="2220"/>
                </a:moveTo>
                <a:cubicBezTo>
                  <a:pt x="5289" y="2010"/>
                  <a:pt x="5262" y="1800"/>
                  <a:pt x="5197" y="1590"/>
                </a:cubicBezTo>
                <a:cubicBezTo>
                  <a:pt x="5132" y="1380"/>
                  <a:pt x="5124" y="1195"/>
                  <a:pt x="4927" y="960"/>
                </a:cubicBezTo>
                <a:cubicBezTo>
                  <a:pt x="4730" y="725"/>
                  <a:pt x="4427" y="332"/>
                  <a:pt x="4012" y="180"/>
                </a:cubicBezTo>
                <a:cubicBezTo>
                  <a:pt x="3597" y="28"/>
                  <a:pt x="2912" y="0"/>
                  <a:pt x="2437" y="45"/>
                </a:cubicBezTo>
                <a:cubicBezTo>
                  <a:pt x="1962" y="90"/>
                  <a:pt x="1495" y="225"/>
                  <a:pt x="1162" y="450"/>
                </a:cubicBezTo>
                <a:cubicBezTo>
                  <a:pt x="829" y="675"/>
                  <a:pt x="622" y="985"/>
                  <a:pt x="442" y="1395"/>
                </a:cubicBezTo>
                <a:cubicBezTo>
                  <a:pt x="262" y="1805"/>
                  <a:pt x="154" y="2610"/>
                  <a:pt x="82" y="2910"/>
                </a:cubicBezTo>
                <a:cubicBezTo>
                  <a:pt x="10" y="3210"/>
                  <a:pt x="0" y="2983"/>
                  <a:pt x="7" y="3195"/>
                </a:cubicBezTo>
                <a:cubicBezTo>
                  <a:pt x="14" y="3407"/>
                  <a:pt x="20" y="3930"/>
                  <a:pt x="127" y="4185"/>
                </a:cubicBezTo>
                <a:cubicBezTo>
                  <a:pt x="234" y="4440"/>
                  <a:pt x="524" y="4603"/>
                  <a:pt x="652" y="4725"/>
                </a:cubicBezTo>
                <a:cubicBezTo>
                  <a:pt x="780" y="4847"/>
                  <a:pt x="852" y="4890"/>
                  <a:pt x="892" y="4920"/>
                </a:cubicBez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4821" name="AutoShape 5"/>
          <p:cNvCxnSpPr>
            <a:cxnSpLocks noChangeShapeType="1"/>
          </p:cNvCxnSpPr>
          <p:nvPr/>
        </p:nvCxnSpPr>
        <p:spPr bwMode="auto">
          <a:xfrm flipV="1">
            <a:off x="3581400" y="4343400"/>
            <a:ext cx="0" cy="152400"/>
          </a:xfrm>
          <a:prstGeom prst="straightConnector1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</p:cxnSp>
      <p:sp>
        <p:nvSpPr>
          <p:cNvPr id="14" name="Прямоугольник 13"/>
          <p:cNvSpPr/>
          <p:nvPr/>
        </p:nvSpPr>
        <p:spPr>
          <a:xfrm>
            <a:off x="3200400" y="4648200"/>
            <a:ext cx="7296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/>
              <a:t>-1,</a:t>
            </a:r>
            <a:r>
              <a:rPr lang="en-US" sz="2000" b="1" dirty="0" smtClean="0"/>
              <a:t>j0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Закрепление материала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№</a:t>
            </a:r>
            <a:r>
              <a:rPr lang="ru-RU" b="1" dirty="0" smtClean="0"/>
              <a:t>4– система  устойчивая по критерию  Михайлова</a:t>
            </a:r>
          </a:p>
          <a:p>
            <a:pPr>
              <a:buNone/>
            </a:pPr>
            <a:r>
              <a:rPr lang="ru-RU" b="1" dirty="0" smtClean="0"/>
              <a:t>                                                 у</a:t>
            </a:r>
            <a:endParaRPr lang="ru-RU" dirty="0" smtClean="0"/>
          </a:p>
          <a:p>
            <a:endParaRPr lang="ru-RU" b="1" dirty="0" smtClean="0"/>
          </a:p>
          <a:p>
            <a:endParaRPr lang="ru-RU" dirty="0"/>
          </a:p>
        </p:txBody>
      </p:sp>
      <p:cxnSp>
        <p:nvCxnSpPr>
          <p:cNvPr id="4" name="AutoShape 2"/>
          <p:cNvCxnSpPr>
            <a:cxnSpLocks noChangeShapeType="1"/>
          </p:cNvCxnSpPr>
          <p:nvPr/>
        </p:nvCxnSpPr>
        <p:spPr bwMode="auto">
          <a:xfrm flipH="1" flipV="1">
            <a:off x="4419600" y="2286000"/>
            <a:ext cx="76200" cy="414337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6" name="AutoShape 3"/>
          <p:cNvCxnSpPr>
            <a:cxnSpLocks noChangeShapeType="1"/>
          </p:cNvCxnSpPr>
          <p:nvPr/>
        </p:nvCxnSpPr>
        <p:spPr bwMode="auto">
          <a:xfrm flipV="1">
            <a:off x="1371600" y="4419600"/>
            <a:ext cx="5943600" cy="285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35842" name="Freeform 2"/>
          <p:cNvSpPr>
            <a:spLocks/>
          </p:cNvSpPr>
          <p:nvPr/>
        </p:nvSpPr>
        <p:spPr bwMode="auto">
          <a:xfrm>
            <a:off x="2514600" y="2895600"/>
            <a:ext cx="3286125" cy="2343150"/>
          </a:xfrm>
          <a:custGeom>
            <a:avLst/>
            <a:gdLst/>
            <a:ahLst/>
            <a:cxnLst>
              <a:cxn ang="0">
                <a:pos x="5100" y="2470"/>
              </a:cxn>
              <a:cxn ang="0">
                <a:pos x="5115" y="1780"/>
              </a:cxn>
              <a:cxn ang="0">
                <a:pos x="4950" y="940"/>
              </a:cxn>
              <a:cxn ang="0">
                <a:pos x="3765" y="130"/>
              </a:cxn>
              <a:cxn ang="0">
                <a:pos x="2445" y="160"/>
              </a:cxn>
              <a:cxn ang="0">
                <a:pos x="1380" y="640"/>
              </a:cxn>
              <a:cxn ang="0">
                <a:pos x="840" y="1540"/>
              </a:cxn>
              <a:cxn ang="0">
                <a:pos x="375" y="2695"/>
              </a:cxn>
              <a:cxn ang="0">
                <a:pos x="60" y="3535"/>
              </a:cxn>
              <a:cxn ang="0">
                <a:pos x="15" y="3625"/>
              </a:cxn>
            </a:cxnLst>
            <a:rect l="0" t="0" r="r" b="b"/>
            <a:pathLst>
              <a:path w="5175" h="3690">
                <a:moveTo>
                  <a:pt x="5100" y="2470"/>
                </a:moveTo>
                <a:cubicBezTo>
                  <a:pt x="5120" y="2252"/>
                  <a:pt x="5140" y="2035"/>
                  <a:pt x="5115" y="1780"/>
                </a:cubicBezTo>
                <a:cubicBezTo>
                  <a:pt x="5090" y="1525"/>
                  <a:pt x="5175" y="1215"/>
                  <a:pt x="4950" y="940"/>
                </a:cubicBezTo>
                <a:cubicBezTo>
                  <a:pt x="4725" y="665"/>
                  <a:pt x="4182" y="260"/>
                  <a:pt x="3765" y="130"/>
                </a:cubicBezTo>
                <a:cubicBezTo>
                  <a:pt x="3348" y="0"/>
                  <a:pt x="2842" y="75"/>
                  <a:pt x="2445" y="160"/>
                </a:cubicBezTo>
                <a:cubicBezTo>
                  <a:pt x="2048" y="245"/>
                  <a:pt x="1647" y="410"/>
                  <a:pt x="1380" y="640"/>
                </a:cubicBezTo>
                <a:cubicBezTo>
                  <a:pt x="1113" y="870"/>
                  <a:pt x="1007" y="1198"/>
                  <a:pt x="840" y="1540"/>
                </a:cubicBezTo>
                <a:cubicBezTo>
                  <a:pt x="673" y="1882"/>
                  <a:pt x="505" y="2362"/>
                  <a:pt x="375" y="2695"/>
                </a:cubicBezTo>
                <a:cubicBezTo>
                  <a:pt x="245" y="3028"/>
                  <a:pt x="120" y="3380"/>
                  <a:pt x="60" y="3535"/>
                </a:cubicBezTo>
                <a:cubicBezTo>
                  <a:pt x="0" y="3690"/>
                  <a:pt x="20" y="3598"/>
                  <a:pt x="15" y="3625"/>
                </a:cubicBezTo>
              </a:path>
            </a:pathLst>
          </a:custGeom>
          <a:noFill/>
          <a:ln w="19050" cmpd="sng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5843" name="AutoShape 3"/>
          <p:cNvCxnSpPr>
            <a:cxnSpLocks noChangeShapeType="1"/>
          </p:cNvCxnSpPr>
          <p:nvPr/>
        </p:nvCxnSpPr>
        <p:spPr bwMode="auto">
          <a:xfrm flipH="1">
            <a:off x="2514600" y="4876800"/>
            <a:ext cx="123825" cy="346075"/>
          </a:xfrm>
          <a:prstGeom prst="straightConnector1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accent6">
                    <a:lumMod val="75000"/>
                  </a:schemeClr>
                </a:solidFill>
              </a:rPr>
              <a:t>The  end</a:t>
            </a: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600200"/>
            <a:ext cx="7696200" cy="4873752"/>
          </a:xfrm>
          <a:solidFill>
            <a:schemeClr val="bg2">
              <a:lumMod val="5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ru-RU" b="1" dirty="0" smtClean="0">
              <a:ln/>
              <a:solidFill>
                <a:schemeClr val="accent3"/>
              </a:solidFill>
            </a:endParaRPr>
          </a:p>
          <a:p>
            <a:pPr algn="ctr"/>
            <a:endParaRPr lang="ru-RU" b="1" dirty="0" smtClean="0">
              <a:ln/>
              <a:solidFill>
                <a:schemeClr val="accent3"/>
              </a:solidFill>
            </a:endParaRPr>
          </a:p>
          <a:p>
            <a:pPr algn="ctr"/>
            <a:r>
              <a:rPr lang="ru-RU" sz="4000" b="1" dirty="0" smtClean="0">
                <a:ln/>
                <a:solidFill>
                  <a:schemeClr val="accent6">
                    <a:lumMod val="75000"/>
                  </a:schemeClr>
                </a:solidFill>
              </a:rPr>
              <a:t>Всем спасибо за урок</a:t>
            </a:r>
          </a:p>
          <a:p>
            <a:pPr algn="ctr"/>
            <a:endParaRPr lang="en-US" b="1" dirty="0" smtClean="0">
              <a:ln/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en-US" b="1" dirty="0" smtClean="0">
              <a:ln/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en-US" b="1" dirty="0" smtClean="0">
              <a:ln/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en-US" sz="3600" b="1" dirty="0" smtClean="0">
                <a:ln/>
                <a:solidFill>
                  <a:schemeClr val="accent6">
                    <a:lumMod val="75000"/>
                  </a:schemeClr>
                </a:solidFill>
              </a:rPr>
              <a:t>Good bye</a:t>
            </a:r>
            <a:endParaRPr lang="ru-RU" sz="3600" b="1" dirty="0">
              <a:ln/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888</TotalTime>
  <Words>531</Words>
  <Application>Microsoft Office PowerPoint</Application>
  <PresentationFormat>Экран (4:3)</PresentationFormat>
  <Paragraphs>115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Изящная</vt:lpstr>
      <vt:lpstr>Устойчивость автоматических систем</vt:lpstr>
      <vt:lpstr>Понятие  устойчивости  САУ</vt:lpstr>
      <vt:lpstr>        Физическая система шар – опорная поверхность</vt:lpstr>
      <vt:lpstr> Примеры систем:   а) устойчивой  б) неустойчивой</vt:lpstr>
      <vt:lpstr>Уравнение устойчивости </vt:lpstr>
      <vt:lpstr>Критерии  устойчивости</vt:lpstr>
      <vt:lpstr>     Критерий устойчивости Гурвица</vt:lpstr>
      <vt:lpstr>Определение критерия Гурвица</vt:lpstr>
      <vt:lpstr>Критерий устойчивости Михайлова </vt:lpstr>
      <vt:lpstr>Определение критерия Михайлова</vt:lpstr>
      <vt:lpstr>Критерий устойчивости  Найквиста</vt:lpstr>
      <vt:lpstr>АФЧХ   разомкнутой   системы </vt:lpstr>
      <vt:lpstr>качество переходных процессов</vt:lpstr>
      <vt:lpstr>Показатели переходного процесса</vt:lpstr>
      <vt:lpstr>Закрепление материала Проверить  устойчивость по рисункам, используя критерии.</vt:lpstr>
      <vt:lpstr>Закрепление материала</vt:lpstr>
      <vt:lpstr>Закрепление материала</vt:lpstr>
      <vt:lpstr>Закрепление материала</vt:lpstr>
      <vt:lpstr>Закрепление материала</vt:lpstr>
      <vt:lpstr>Закрепление материала</vt:lpstr>
      <vt:lpstr>Закрепление материала</vt:lpstr>
      <vt:lpstr>Закрепление материала</vt:lpstr>
      <vt:lpstr>The  end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Устойчивость автоматических систем</dc:title>
  <dc:creator>Ольга</dc:creator>
  <cp:lastModifiedBy>Ольга Пивненко</cp:lastModifiedBy>
  <cp:revision>93</cp:revision>
  <dcterms:created xsi:type="dcterms:W3CDTF">2006-08-16T00:00:00Z</dcterms:created>
  <dcterms:modified xsi:type="dcterms:W3CDTF">2021-03-25T13:20:21Z</dcterms:modified>
</cp:coreProperties>
</file>