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1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117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580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848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555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3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213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790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41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350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41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206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450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6488" y="1559185"/>
            <a:ext cx="10515600" cy="3155315"/>
          </a:xfrm>
        </p:spPr>
        <p:txBody>
          <a:bodyPr/>
          <a:lstStyle/>
          <a:p>
            <a:pPr algn="ctr"/>
            <a:r>
              <a:rPr lang="ru-RU" dirty="0" smtClean="0"/>
              <a:t>ТРЕНАЖЁР </a:t>
            </a:r>
            <a:r>
              <a:rPr lang="ru-RU" dirty="0" smtClean="0"/>
              <a:t>№2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 ТЕМЕ «ОКСИДЫ» </a:t>
            </a:r>
            <a:br>
              <a:rPr lang="ru-RU" dirty="0" smtClean="0"/>
            </a:br>
            <a:r>
              <a:rPr lang="ru-RU" dirty="0" smtClean="0"/>
              <a:t>для 8 класса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088" y="5730163"/>
            <a:ext cx="6644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УМК: Химия, 8 класс/ Габриелян О.С., изд-во «Дрофа», 2019г.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088" y="5360831"/>
            <a:ext cx="4213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ФИО учителя: Окунева Ольга Алексеевна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088" y="4991499"/>
            <a:ext cx="37392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МБОУ «Байкитская средняя школа»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888" y="299699"/>
            <a:ext cx="3788429" cy="21691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8458" y="3468517"/>
            <a:ext cx="4196230" cy="31382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0253" y="2885378"/>
            <a:ext cx="1658100" cy="173678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3322" y="4359117"/>
            <a:ext cx="748302" cy="52609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9096" y="299699"/>
            <a:ext cx="2093976" cy="2315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256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16219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Задание 1.</a:t>
            </a:r>
            <a:r>
              <a:rPr lang="ru-RU" dirty="0"/>
              <a:t> Выберите из списка вещества, которые являются оксидами:</a:t>
            </a:r>
            <a:br>
              <a:rPr lang="ru-RU" dirty="0"/>
            </a:br>
            <a:r>
              <a:rPr lang="ru-RU" dirty="0" err="1"/>
              <a:t>MgO</a:t>
            </a:r>
            <a:r>
              <a:rPr lang="ru-RU" dirty="0"/>
              <a:t>,</a:t>
            </a:r>
            <a:br>
              <a:rPr lang="ru-RU" dirty="0"/>
            </a:br>
            <a:r>
              <a:rPr lang="ru-RU" dirty="0"/>
              <a:t>KOH,</a:t>
            </a:r>
            <a:br>
              <a:rPr lang="ru-RU" dirty="0"/>
            </a:br>
            <a:r>
              <a:rPr lang="ru-RU" dirty="0"/>
              <a:t>N</a:t>
            </a:r>
            <a:r>
              <a:rPr lang="ru-RU" baseline="-25000" dirty="0"/>
              <a:t>2</a:t>
            </a:r>
            <a:r>
              <a:rPr lang="ru-RU" dirty="0"/>
              <a:t>​O</a:t>
            </a:r>
            <a:r>
              <a:rPr lang="ru-RU" baseline="-25000" dirty="0"/>
              <a:t>5</a:t>
            </a:r>
            <a:r>
              <a:rPr lang="ru-RU" dirty="0"/>
              <a:t>​,</a:t>
            </a:r>
            <a:br>
              <a:rPr lang="ru-RU" dirty="0"/>
            </a:br>
            <a:r>
              <a:rPr lang="ru-RU" dirty="0"/>
              <a:t>H</a:t>
            </a:r>
            <a:r>
              <a:rPr lang="ru-RU" baseline="-25000" dirty="0"/>
              <a:t>3</a:t>
            </a:r>
            <a:r>
              <a:rPr lang="ru-RU" dirty="0"/>
              <a:t>​PO</a:t>
            </a:r>
            <a:r>
              <a:rPr lang="ru-RU" baseline="-25000" dirty="0"/>
              <a:t>4</a:t>
            </a:r>
            <a:r>
              <a:rPr lang="ru-RU" dirty="0"/>
              <a:t>​,</a:t>
            </a:r>
            <a:br>
              <a:rPr lang="ru-RU" dirty="0"/>
            </a:br>
            <a:r>
              <a:rPr lang="ru-RU" dirty="0"/>
              <a:t>Fe</a:t>
            </a:r>
            <a:r>
              <a:rPr lang="ru-RU" baseline="-25000" dirty="0"/>
              <a:t>2</a:t>
            </a:r>
            <a:r>
              <a:rPr lang="ru-RU" dirty="0"/>
              <a:t>​O</a:t>
            </a:r>
            <a:r>
              <a:rPr lang="ru-RU" baseline="-25000" dirty="0"/>
              <a:t>3</a:t>
            </a:r>
            <a:r>
              <a:rPr lang="ru-RU" dirty="0"/>
              <a:t>​,</a:t>
            </a:r>
            <a:br>
              <a:rPr lang="ru-RU" dirty="0"/>
            </a:br>
            <a:r>
              <a:rPr lang="ru-RU" dirty="0"/>
              <a:t>CO,</a:t>
            </a:r>
            <a:br>
              <a:rPr lang="ru-RU" dirty="0"/>
            </a:br>
            <a:r>
              <a:rPr lang="ru-RU" dirty="0"/>
              <a:t>H</a:t>
            </a:r>
            <a:r>
              <a:rPr lang="ru-RU" baseline="-25000" dirty="0"/>
              <a:t>2</a:t>
            </a:r>
            <a:r>
              <a:rPr lang="ru-RU" dirty="0"/>
              <a:t>​S.</a:t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524"/>
          <a:stretch/>
        </p:blipFill>
        <p:spPr>
          <a:xfrm>
            <a:off x="4544188" y="1840420"/>
            <a:ext cx="5319140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069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5384" y="478828"/>
            <a:ext cx="1076858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Задание </a:t>
            </a:r>
            <a:r>
              <a:rPr lang="ru-RU" sz="4400" b="1" dirty="0" smtClean="0"/>
              <a:t>2. </a:t>
            </a:r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Распределите 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оксиды на группы: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 основные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: ______;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 кислотные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: ______;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 амфотерные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: ______.</a:t>
            </a:r>
            <a:endParaRPr lang="ru-RU" sz="4400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0896" y="3992803"/>
            <a:ext cx="117683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000000"/>
                </a:solidFill>
                <a:latin typeface="YS Geo"/>
              </a:rPr>
              <a:t>Список: </a:t>
            </a:r>
            <a:r>
              <a:rPr lang="en-US" sz="4000" dirty="0" err="1">
                <a:solidFill>
                  <a:srgbClr val="000000"/>
                </a:solidFill>
                <a:latin typeface="KaTeX_Main"/>
              </a:rPr>
              <a:t>BaO</a:t>
            </a:r>
            <a:r>
              <a:rPr lang="en-US" sz="40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SiO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40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Cr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​O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40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CO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40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4000" dirty="0" err="1">
                <a:solidFill>
                  <a:srgbClr val="000000"/>
                </a:solidFill>
                <a:latin typeface="KaTeX_Main"/>
              </a:rPr>
              <a:t>ZnO</a:t>
            </a:r>
            <a:r>
              <a:rPr lang="en-US" sz="40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Li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​O</a:t>
            </a:r>
            <a:r>
              <a:rPr lang="en-US" sz="40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Cl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2​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O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7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40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4000" dirty="0" err="1">
                <a:solidFill>
                  <a:srgbClr val="000000"/>
                </a:solidFill>
                <a:latin typeface="KaTeX_Main"/>
              </a:rPr>
              <a:t>PbO</a:t>
            </a:r>
            <a:r>
              <a:rPr lang="en-US" sz="4000" dirty="0">
                <a:solidFill>
                  <a:srgbClr val="000000"/>
                </a:solidFill>
                <a:latin typeface="YS Geo"/>
              </a:rPr>
              <a:t>.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1942" y="5477637"/>
            <a:ext cx="800100" cy="8953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8392" y="1320908"/>
            <a:ext cx="3980688" cy="2635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845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9936" y="346794"/>
            <a:ext cx="979017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Задание </a:t>
            </a:r>
            <a:r>
              <a:rPr lang="ru-RU" sz="4400" b="1" dirty="0" smtClean="0"/>
              <a:t>3. </a:t>
            </a:r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Напишите 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формулы оксидов по их тривиальным названиям:</a:t>
            </a:r>
          </a:p>
          <a:p>
            <a:pPr>
              <a:buFont typeface="+mj-lt"/>
              <a:buAutoNum type="arabicPeriod"/>
            </a:pPr>
            <a:r>
              <a:rPr lang="ru-RU" sz="4400" dirty="0">
                <a:solidFill>
                  <a:srgbClr val="000000"/>
                </a:solidFill>
                <a:latin typeface="YS Geo"/>
              </a:rPr>
              <a:t>Угарный газ.</a:t>
            </a:r>
          </a:p>
          <a:p>
            <a:pPr>
              <a:buFont typeface="+mj-lt"/>
              <a:buAutoNum type="arabicPeriod"/>
            </a:pPr>
            <a:r>
              <a:rPr lang="ru-RU" sz="4400" dirty="0">
                <a:solidFill>
                  <a:srgbClr val="000000"/>
                </a:solidFill>
                <a:latin typeface="YS Geo"/>
              </a:rPr>
              <a:t>Углекислый газ.</a:t>
            </a:r>
          </a:p>
          <a:p>
            <a:pPr>
              <a:buFont typeface="+mj-lt"/>
              <a:buAutoNum type="arabicPeriod"/>
            </a:pPr>
            <a:r>
              <a:rPr lang="ru-RU" sz="4400" dirty="0">
                <a:solidFill>
                  <a:srgbClr val="000000"/>
                </a:solidFill>
                <a:latin typeface="YS Geo"/>
              </a:rPr>
              <a:t>Сернистый газ.</a:t>
            </a:r>
          </a:p>
          <a:p>
            <a:pPr>
              <a:buFont typeface="+mj-lt"/>
              <a:buAutoNum type="arabicPeriod"/>
            </a:pPr>
            <a:r>
              <a:rPr lang="ru-RU" sz="4400" dirty="0">
                <a:solidFill>
                  <a:srgbClr val="000000"/>
                </a:solidFill>
                <a:latin typeface="YS Geo"/>
              </a:rPr>
              <a:t>Железная окалина.</a:t>
            </a:r>
          </a:p>
          <a:p>
            <a:pPr>
              <a:buFont typeface="+mj-lt"/>
              <a:buAutoNum type="arabicPeriod"/>
            </a:pPr>
            <a:r>
              <a:rPr lang="ru-RU" sz="4400" dirty="0">
                <a:solidFill>
                  <a:srgbClr val="000000"/>
                </a:solidFill>
                <a:latin typeface="YS Geo"/>
              </a:rPr>
              <a:t>Известь (негашёная).</a:t>
            </a:r>
            <a:endParaRPr lang="ru-RU" sz="4400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8544" y="1178243"/>
            <a:ext cx="5973455" cy="418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734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0520" y="429090"/>
            <a:ext cx="1017422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/>
              <a:t>Задание </a:t>
            </a:r>
            <a:r>
              <a:rPr lang="ru-RU" sz="4000" b="1" dirty="0" smtClean="0"/>
              <a:t>4. </a:t>
            </a:r>
            <a:r>
              <a:rPr lang="ru-RU" sz="4000" dirty="0" smtClean="0">
                <a:solidFill>
                  <a:srgbClr val="000000"/>
                </a:solidFill>
                <a:latin typeface="YS Geo"/>
              </a:rPr>
              <a:t>Допишите 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уравнения реакций (если реакция не идёт, укажите это):</a:t>
            </a:r>
          </a:p>
          <a:p>
            <a:pPr>
              <a:buFont typeface="+mj-lt"/>
              <a:buAutoNum type="arabicPeriod"/>
            </a:pPr>
            <a:r>
              <a:rPr lang="en-US" sz="4000" dirty="0">
                <a:solidFill>
                  <a:srgbClr val="000000"/>
                </a:solidFill>
                <a:latin typeface="KaTeX_Main"/>
              </a:rPr>
              <a:t>Na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​O+H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​O→</a:t>
            </a:r>
            <a:endParaRPr lang="en-US" sz="4000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sz="4000" dirty="0">
                <a:solidFill>
                  <a:srgbClr val="000000"/>
                </a:solidFill>
                <a:latin typeface="KaTeX_Main"/>
              </a:rPr>
              <a:t>P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​O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5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​+H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​O→</a:t>
            </a:r>
            <a:endParaRPr lang="en-US" sz="4000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sz="4000" dirty="0" err="1">
                <a:solidFill>
                  <a:srgbClr val="000000"/>
                </a:solidFill>
                <a:latin typeface="KaTeX_Main"/>
              </a:rPr>
              <a:t>ZnO+HCl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→</a:t>
            </a:r>
            <a:endParaRPr lang="en-US" sz="4000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sz="4000" dirty="0">
                <a:solidFill>
                  <a:srgbClr val="000000"/>
                </a:solidFill>
                <a:latin typeface="KaTeX_Main"/>
              </a:rPr>
              <a:t>SO</a:t>
            </a:r>
            <a:r>
              <a:rPr lang="en-US" sz="40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​+KOH→</a:t>
            </a:r>
            <a:endParaRPr lang="en-US" sz="4000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sz="4000" dirty="0" err="1">
                <a:solidFill>
                  <a:srgbClr val="000000"/>
                </a:solidFill>
                <a:latin typeface="KaTeX_Main"/>
              </a:rPr>
              <a:t>BeO+NaOH</a:t>
            </a:r>
            <a:r>
              <a:rPr lang="en-US" sz="4000" dirty="0">
                <a:solidFill>
                  <a:srgbClr val="000000"/>
                </a:solidFill>
                <a:latin typeface="KaTeX_Main"/>
              </a:rPr>
              <a:t>→</a:t>
            </a:r>
            <a:r>
              <a:rPr lang="en-US" sz="4000" dirty="0">
                <a:solidFill>
                  <a:srgbClr val="000000"/>
                </a:solidFill>
                <a:latin typeface="YS Geo"/>
              </a:rPr>
              <a:t> (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при сплавлении)</a:t>
            </a:r>
            <a:endParaRPr lang="ru-RU" sz="4000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5801" y="1762483"/>
            <a:ext cx="4914686" cy="241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001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5656" y="335203"/>
            <a:ext cx="112989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Задание </a:t>
            </a:r>
            <a:r>
              <a:rPr lang="ru-RU" sz="4400" b="1" dirty="0" smtClean="0"/>
              <a:t>5. </a:t>
            </a:r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Вычислите 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массовую долю кислорода в оксиде алюминия (</a:t>
            </a:r>
            <a:r>
              <a:rPr lang="ru-RU" sz="4400" dirty="0">
                <a:solidFill>
                  <a:srgbClr val="000000"/>
                </a:solidFill>
                <a:latin typeface="KaTeX_Main"/>
              </a:rPr>
              <a:t>Al</a:t>
            </a:r>
            <a:r>
              <a:rPr lang="ru-RU" sz="4400" baseline="-25000" dirty="0">
                <a:solidFill>
                  <a:srgbClr val="000000"/>
                </a:solidFill>
                <a:latin typeface="KaTeX_Main"/>
              </a:rPr>
              <a:t>2​</a:t>
            </a:r>
            <a:r>
              <a:rPr lang="ru-RU" sz="4400" dirty="0">
                <a:solidFill>
                  <a:srgbClr val="000000"/>
                </a:solidFill>
                <a:latin typeface="KaTeX_Main"/>
              </a:rPr>
              <a:t>O</a:t>
            </a:r>
            <a:r>
              <a:rPr lang="ru-RU" sz="44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ru-RU" sz="44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).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79" y="2142649"/>
            <a:ext cx="5839587" cy="43766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2288177"/>
            <a:ext cx="5548883" cy="402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20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141464" cy="61284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Ответы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7640" y="695141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YS Geo"/>
              </a:rPr>
              <a:t>Задание 1:</a:t>
            </a:r>
            <a:r>
              <a:rPr lang="ru-RU" dirty="0">
                <a:solidFill>
                  <a:srgbClr val="000000"/>
                </a:solidFill>
                <a:latin typeface="YS Geo"/>
              </a:rPr>
              <a:t> </a:t>
            </a:r>
            <a:r>
              <a:rPr lang="en-US" dirty="0" err="1">
                <a:solidFill>
                  <a:srgbClr val="000000"/>
                </a:solidFill>
                <a:latin typeface="KaTeX_Main"/>
              </a:rPr>
              <a:t>MgO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dirty="0">
                <a:solidFill>
                  <a:srgbClr val="000000"/>
                </a:solidFill>
                <a:latin typeface="KaTeX_Main"/>
              </a:rPr>
              <a:t>N2​O5​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dirty="0">
                <a:solidFill>
                  <a:srgbClr val="000000"/>
                </a:solidFill>
                <a:latin typeface="KaTeX_Main"/>
              </a:rPr>
              <a:t>Fe2​O3​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dirty="0">
                <a:solidFill>
                  <a:srgbClr val="000000"/>
                </a:solidFill>
                <a:latin typeface="KaTeX_Main"/>
              </a:rPr>
              <a:t>CO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  <a:latin typeface="YS Geo"/>
              </a:rPr>
              <a:t>Задание 2:</a:t>
            </a:r>
            <a:endParaRPr lang="ru-RU" dirty="0">
              <a:solidFill>
                <a:srgbClr val="000000"/>
              </a:solidFill>
              <a:latin typeface="YS Geo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YS Geo"/>
              </a:rPr>
              <a:t>основные: </a:t>
            </a:r>
            <a:r>
              <a:rPr lang="en-US" dirty="0" err="1">
                <a:solidFill>
                  <a:srgbClr val="000000"/>
                </a:solidFill>
                <a:latin typeface="KaTeX_Main"/>
              </a:rPr>
              <a:t>BaO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dirty="0">
                <a:solidFill>
                  <a:srgbClr val="000000"/>
                </a:solidFill>
                <a:latin typeface="KaTeX_Main"/>
              </a:rPr>
              <a:t>Li2​O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YS Geo"/>
              </a:rPr>
              <a:t>кислотные: </a:t>
            </a:r>
            <a:r>
              <a:rPr lang="en-US" dirty="0">
                <a:solidFill>
                  <a:srgbClr val="000000"/>
                </a:solidFill>
                <a:latin typeface="KaTeX_Main"/>
              </a:rPr>
              <a:t>SiO2​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dirty="0">
                <a:solidFill>
                  <a:srgbClr val="000000"/>
                </a:solidFill>
                <a:latin typeface="KaTeX_Main"/>
              </a:rPr>
              <a:t>CO2​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dirty="0">
                <a:solidFill>
                  <a:srgbClr val="000000"/>
                </a:solidFill>
                <a:latin typeface="KaTeX_Main"/>
              </a:rPr>
              <a:t>Cl2​O7​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YS Geo"/>
              </a:rPr>
              <a:t>амфотерные: </a:t>
            </a:r>
            <a:r>
              <a:rPr lang="en-US" dirty="0">
                <a:solidFill>
                  <a:srgbClr val="000000"/>
                </a:solidFill>
                <a:latin typeface="KaTeX_Main"/>
              </a:rPr>
              <a:t>Cr2​O3​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dirty="0" err="1">
                <a:solidFill>
                  <a:srgbClr val="000000"/>
                </a:solidFill>
                <a:latin typeface="KaTeX_Main"/>
              </a:rPr>
              <a:t>ZnO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dirty="0" err="1">
                <a:solidFill>
                  <a:srgbClr val="000000"/>
                </a:solidFill>
                <a:latin typeface="KaTeX_Main"/>
              </a:rPr>
              <a:t>PbO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  <a:latin typeface="YS Geo"/>
              </a:rPr>
              <a:t>Задание 3:</a:t>
            </a:r>
            <a:endParaRPr lang="ru-RU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KaTeX_Main"/>
              </a:rPr>
              <a:t>CO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KaTeX_Main"/>
              </a:rPr>
              <a:t>CO2​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KaTeX_Main"/>
              </a:rPr>
              <a:t>SO2​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KaTeX_Main"/>
              </a:rPr>
              <a:t>Fe3​O4​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  <a:latin typeface="KaTeX_Main"/>
              </a:rPr>
              <a:t>CaO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  <a:latin typeface="YS Geo"/>
              </a:rPr>
              <a:t>Задание 4:</a:t>
            </a:r>
            <a:endParaRPr lang="ru-RU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KaTeX_Main"/>
              </a:rPr>
              <a:t>Na2​O+H2​O=2NaOH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KaTeX_Main"/>
              </a:rPr>
              <a:t>P2​O5​+3H2​O=2H3​PO4​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KaTeX_Main"/>
              </a:rPr>
              <a:t>ZnO+2HCl=ZnCl2​+H2​O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KaTeX_Main"/>
              </a:rPr>
              <a:t>SO2​+2KOH=K2​SO3​+H2​O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KaTeX_Main"/>
              </a:rPr>
              <a:t>BeO+2NaOH=Na2​BeO2​+H2​O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  <a:latin typeface="YS Geo"/>
              </a:rPr>
              <a:t>Задание 5:</a:t>
            </a:r>
            <a:endParaRPr lang="ru-RU" dirty="0">
              <a:solidFill>
                <a:srgbClr val="000000"/>
              </a:solidFill>
              <a:latin typeface="YS Geo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i="1" dirty="0">
                <a:solidFill>
                  <a:srgbClr val="000000"/>
                </a:solidFill>
                <a:latin typeface="KaTeX_Math"/>
              </a:rPr>
              <a:t>M</a:t>
            </a:r>
            <a:r>
              <a:rPr lang="en-US" dirty="0">
                <a:solidFill>
                  <a:srgbClr val="000000"/>
                </a:solidFill>
                <a:latin typeface="KaTeX_Main"/>
              </a:rPr>
              <a:t>(Al2​O3​)=2⋅27+3⋅16=102 </a:t>
            </a:r>
            <a:r>
              <a:rPr lang="ru-RU" dirty="0">
                <a:solidFill>
                  <a:srgbClr val="000000"/>
                </a:solidFill>
                <a:latin typeface="KaTeX_Main"/>
              </a:rPr>
              <a:t>г/моль</a:t>
            </a:r>
            <a:r>
              <a:rPr lang="ru-RU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i="1" dirty="0">
                <a:solidFill>
                  <a:srgbClr val="000000"/>
                </a:solidFill>
                <a:latin typeface="KaTeX_Math"/>
              </a:rPr>
              <a:t>w</a:t>
            </a:r>
            <a:r>
              <a:rPr lang="en-US" dirty="0">
                <a:solidFill>
                  <a:srgbClr val="000000"/>
                </a:solidFill>
                <a:latin typeface="KaTeX_Main"/>
              </a:rPr>
              <a:t>(O)=1023⋅16​≈0,47</a:t>
            </a:r>
            <a:r>
              <a:rPr lang="en-US" dirty="0">
                <a:solidFill>
                  <a:srgbClr val="000000"/>
                </a:solidFill>
                <a:latin typeface="YS Geo"/>
              </a:rPr>
              <a:t>, </a:t>
            </a:r>
            <a:r>
              <a:rPr lang="ru-RU" dirty="0">
                <a:solidFill>
                  <a:srgbClr val="000000"/>
                </a:solidFill>
                <a:latin typeface="YS Geo"/>
              </a:rPr>
              <a:t>или </a:t>
            </a:r>
            <a:r>
              <a:rPr lang="ru-RU" dirty="0">
                <a:solidFill>
                  <a:srgbClr val="000000"/>
                </a:solidFill>
                <a:latin typeface="KaTeX_Main"/>
              </a:rPr>
              <a:t>47%</a:t>
            </a:r>
            <a:r>
              <a:rPr lang="ru-RU" dirty="0">
                <a:solidFill>
                  <a:srgbClr val="000000"/>
                </a:solidFill>
                <a:latin typeface="YS Geo"/>
              </a:rPr>
              <a:t>.</a:t>
            </a:r>
            <a:endParaRPr lang="ru-RU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8727" y="1029462"/>
            <a:ext cx="6372225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994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400</Words>
  <Application>Microsoft Office PowerPoint</Application>
  <PresentationFormat>Широкоэкранный</PresentationFormat>
  <Paragraphs>44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KaTeX_Main</vt:lpstr>
      <vt:lpstr>KaTeX_Math</vt:lpstr>
      <vt:lpstr>Times New Roman</vt:lpstr>
      <vt:lpstr>YS Geo</vt:lpstr>
      <vt:lpstr>Тема Office</vt:lpstr>
      <vt:lpstr>ТРЕНАЖЁР №2  ПО ТЕМЕ «ОКСИДЫ»  для 8 класса</vt:lpstr>
      <vt:lpstr>Задание 1. Выберите из списка вещества, которые являются оксидами: MgO, KOH, N2​O5​, H3​PO4​, Fe2​O3​, CO, H2​S. </vt:lpstr>
      <vt:lpstr>Презентация PowerPoint</vt:lpstr>
      <vt:lpstr>Презентация PowerPoint</vt:lpstr>
      <vt:lpstr>Презентация PowerPoint</vt:lpstr>
      <vt:lpstr>Презентация PowerPoint</vt:lpstr>
      <vt:lpstr>Ответы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ФИО учителя: Окунева Ольга Алексеевна Класс: 8  УМК: Химия, 8 класс/ Габриелян О.С., изд-во «Дрофа», 2019г.  Предмет: химия Тема: Оксиды Тип урока: урок общеметодологической направленности. Место и роль урока в изучаемой теме: изучение нового. Цель: сформировать знания о взаимосвязи объёма газа и его количества; научить вычислять количество вещества по объёму газа и молярному объёму, используя единицы измерения молярного объёма газов. </dc:title>
  <dc:creator>student 2103</dc:creator>
  <cp:lastModifiedBy>student 2103</cp:lastModifiedBy>
  <cp:revision>15</cp:revision>
  <dcterms:created xsi:type="dcterms:W3CDTF">2026-03-26T04:25:22Z</dcterms:created>
  <dcterms:modified xsi:type="dcterms:W3CDTF">2026-03-26T05:50:24Z</dcterms:modified>
</cp:coreProperties>
</file>