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24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8" r:id="rId8"/>
    <p:sldId id="269" r:id="rId9"/>
    <p:sldId id="261" r:id="rId10"/>
    <p:sldId id="262" r:id="rId11"/>
    <p:sldId id="263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itvinchuk\Desktop\&#1050;&#1054;&#1053;&#1050;&#1059;&#1056;&#1057;%20&#1048;&#1053;&#1054;&#1042;&#1040;&#1062;\&#1053;&#1086;&#1074;&#1072;&#1103;%20&#1087;&#1072;&#1087;&#1082;&#1072;\&#1051;&#1080;&#1089;&#1090;%20Microsoft%20Exce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itvinchuk\Desktop\&#1050;&#1054;&#1053;&#1050;&#1059;&#1056;&#1057;%20&#1048;&#1053;&#1054;&#1042;&#1040;&#1062;\&#1053;&#1086;&#1074;&#1072;&#1103;%20&#1087;&#1072;&#1087;&#1082;&#1072;\&#1051;&#1080;&#1089;&#1090;%20Microsoft%20Excel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itvinchuk\Desktop\&#1050;&#1054;&#1053;&#1050;&#1059;&#1056;&#1057;%20&#1048;&#1053;&#1054;&#1042;&#1040;&#1062;\&#1053;&#1086;&#1074;&#1072;&#1103;%20&#1087;&#1072;&#1087;&#1082;&#1072;\&#1051;&#1080;&#1089;&#1090;%20Microsoft%20Excel%20-%20&#1082;&#1086;&#1087;&#1080;&#1103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/>
              <a:t>Удовлетворённость</a:t>
            </a:r>
            <a:r>
              <a:rPr lang="ru-RU" baseline="0"/>
              <a:t> родителей ВР в классе</a:t>
            </a:r>
            <a:endParaRPr lang="ru-R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2019 - 2020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Лист1!$B$1:$E$1</c:f>
              <c:numCache>
                <c:formatCode>0%</c:formatCode>
                <c:ptCount val="4"/>
                <c:pt idx="0">
                  <c:v>0.97</c:v>
                </c:pt>
                <c:pt idx="1">
                  <c:v>0.98</c:v>
                </c:pt>
                <c:pt idx="2">
                  <c:v>0.99</c:v>
                </c:pt>
                <c:pt idx="3">
                  <c:v>1</c:v>
                </c:pt>
              </c:numCache>
            </c:numRef>
          </c:cat>
          <c:val>
            <c:numRef>
              <c:f>Лист1!$B$2:$E$2</c:f>
              <c:numCache>
                <c:formatCode>General</c:formatCode>
                <c:ptCount val="4"/>
                <c:pt idx="3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93-4BC4-9C37-4D9D489A79A8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2020 - 2021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Лист1!$B$1:$E$1</c:f>
              <c:numCache>
                <c:formatCode>0%</c:formatCode>
                <c:ptCount val="4"/>
                <c:pt idx="0">
                  <c:v>0.97</c:v>
                </c:pt>
                <c:pt idx="1">
                  <c:v>0.98</c:v>
                </c:pt>
                <c:pt idx="2">
                  <c:v>0.99</c:v>
                </c:pt>
                <c:pt idx="3">
                  <c:v>1</c:v>
                </c:pt>
              </c:numCache>
            </c:numRef>
          </c:cat>
          <c:val>
            <c:numRef>
              <c:f>Лист1!$B$3:$E$3</c:f>
              <c:numCache>
                <c:formatCode>General</c:formatCode>
                <c:ptCount val="4"/>
                <c:pt idx="3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93-4BC4-9C37-4D9D489A79A8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2021 - 2022 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numRef>
              <c:f>Лист1!$B$1:$E$1</c:f>
              <c:numCache>
                <c:formatCode>0%</c:formatCode>
                <c:ptCount val="4"/>
                <c:pt idx="0">
                  <c:v>0.97</c:v>
                </c:pt>
                <c:pt idx="1">
                  <c:v>0.98</c:v>
                </c:pt>
                <c:pt idx="2">
                  <c:v>0.99</c:v>
                </c:pt>
                <c:pt idx="3">
                  <c:v>1</c:v>
                </c:pt>
              </c:numCache>
            </c:numRef>
          </c:cat>
          <c:val>
            <c:numRef>
              <c:f>Лист1!$B$4:$E$4</c:f>
              <c:numCache>
                <c:formatCode>General</c:formatCode>
                <c:ptCount val="4"/>
                <c:pt idx="3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B93-4BC4-9C37-4D9D489A79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8865408"/>
        <c:axId val="93020544"/>
      </c:barChart>
      <c:catAx>
        <c:axId val="8886540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3020544"/>
        <c:crosses val="autoZero"/>
        <c:auto val="1"/>
        <c:lblAlgn val="ctr"/>
        <c:lblOffset val="100"/>
        <c:noMultiLvlLbl val="0"/>
      </c:catAx>
      <c:valAx>
        <c:axId val="93020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8865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/>
              <a:t>Входная диагностика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В каком году был основан город гай?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Лист1!$B$2:$H$2</c:f>
              <c:numCache>
                <c:formatCode>General</c:formatCode>
                <c:ptCount val="7"/>
                <c:pt idx="3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E2-4A2E-A7A2-A45C4A63BE81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Какие достопримечательности города ты знаешь?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Лист1!$B$3:$H$3</c:f>
              <c:numCache>
                <c:formatCode>General</c:formatCode>
                <c:ptCount val="7"/>
                <c:pt idx="4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E2-4A2E-A7A2-A45C4A63BE81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Какие предприятия есть в твоём городе?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Лист1!$B$4:$H$4</c:f>
              <c:numCache>
                <c:formatCode>General</c:formatCode>
                <c:ptCount val="7"/>
                <c:pt idx="2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EE2-4A2E-A7A2-A45C4A63BE81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Каких почётных граждан нашего города ты знаешь?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Лист1!$B$5:$H$5</c:f>
              <c:numCache>
                <c:formatCode>General</c:formatCode>
                <c:ptCount val="7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EE2-4A2E-A7A2-A45C4A63BE81}"/>
            </c:ext>
          </c:extLst>
        </c:ser>
        <c:ser>
          <c:idx val="4"/>
          <c:order val="4"/>
          <c:tx>
            <c:strRef>
              <c:f>Лист1!$A$6</c:f>
              <c:strCache>
                <c:ptCount val="1"/>
                <c:pt idx="0">
                  <c:v>Какие профессии популярны в нашем городе?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Лист1!$B$6:$H$6</c:f>
              <c:numCache>
                <c:formatCode>General</c:formatCode>
                <c:ptCount val="7"/>
                <c:pt idx="3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EE2-4A2E-A7A2-A45C4A63BE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95249536"/>
        <c:axId val="95251072"/>
      </c:barChart>
      <c:catAx>
        <c:axId val="95249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5251072"/>
        <c:crosses val="autoZero"/>
        <c:auto val="1"/>
        <c:lblAlgn val="ctr"/>
        <c:lblOffset val="100"/>
        <c:noMultiLvlLbl val="0"/>
      </c:catAx>
      <c:valAx>
        <c:axId val="95251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52495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ru-RU"/>
              <a:t>Итоговая диагностика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В каком году был основан город гай?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Лист1!$B$2:$H$2</c:f>
              <c:numCache>
                <c:formatCode>General</c:formatCode>
                <c:ptCount val="7"/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30-49A3-84C7-F9A44C7B9EEA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Какие достопримечательности города ты знаешь?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Лист1!$B$3:$H$3</c:f>
              <c:numCache>
                <c:formatCode>General</c:formatCode>
                <c:ptCount val="7"/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30-49A3-84C7-F9A44C7B9EEA}"/>
            </c:ext>
          </c:extLst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Какие предприятия есть в твоём городе?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Лист1!$B$4:$H$4</c:f>
              <c:numCache>
                <c:formatCode>General</c:formatCode>
                <c:ptCount val="7"/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B30-49A3-84C7-F9A44C7B9EEA}"/>
            </c:ext>
          </c:extLst>
        </c:ser>
        <c:ser>
          <c:idx val="3"/>
          <c:order val="3"/>
          <c:tx>
            <c:strRef>
              <c:f>Лист1!$A$5</c:f>
              <c:strCache>
                <c:ptCount val="1"/>
                <c:pt idx="0">
                  <c:v>Каких почётных граждан нашего города ты знаешь?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Лист1!$B$5:$H$5</c:f>
              <c:numCache>
                <c:formatCode>General</c:formatCode>
                <c:ptCount val="7"/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B30-49A3-84C7-F9A44C7B9EEA}"/>
            </c:ext>
          </c:extLst>
        </c:ser>
        <c:ser>
          <c:idx val="4"/>
          <c:order val="4"/>
          <c:tx>
            <c:strRef>
              <c:f>Лист1!$A$6</c:f>
              <c:strCache>
                <c:ptCount val="1"/>
                <c:pt idx="0">
                  <c:v>Какие профессии популярны в нашем городе?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hade val="51000"/>
                    <a:satMod val="130000"/>
                  </a:schemeClr>
                </a:gs>
                <a:gs pos="80000">
                  <a:schemeClr val="accent5">
                    <a:shade val="93000"/>
                    <a:satMod val="130000"/>
                  </a:schemeClr>
                </a:gs>
                <a:gs pos="100000">
                  <a:schemeClr val="accent5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Лист1!$B$1:$H$1</c:f>
              <c:strCache>
                <c:ptCount val="7"/>
                <c:pt idx="0">
                  <c:v>30 - 40 %</c:v>
                </c:pt>
                <c:pt idx="1">
                  <c:v>40 - 50 %</c:v>
                </c:pt>
                <c:pt idx="2">
                  <c:v>50 - 60 %</c:v>
                </c:pt>
                <c:pt idx="3">
                  <c:v>60 - 70 %</c:v>
                </c:pt>
                <c:pt idx="4">
                  <c:v>70 - 80 %</c:v>
                </c:pt>
                <c:pt idx="5">
                  <c:v>80 - 90 %</c:v>
                </c:pt>
                <c:pt idx="6">
                  <c:v>90 - 100 %</c:v>
                </c:pt>
              </c:strCache>
            </c:strRef>
          </c:cat>
          <c:val>
            <c:numRef>
              <c:f>Лист1!$B$6:$H$6</c:f>
              <c:numCache>
                <c:formatCode>General</c:formatCode>
                <c:ptCount val="7"/>
                <c:pt idx="6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B30-49A3-84C7-F9A44C7B9E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89361792"/>
        <c:axId val="89367680"/>
      </c:barChart>
      <c:catAx>
        <c:axId val="89361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9367680"/>
        <c:crosses val="autoZero"/>
        <c:auto val="1"/>
        <c:lblAlgn val="ctr"/>
        <c:lblOffset val="100"/>
        <c:noMultiLvlLbl val="0"/>
      </c:catAx>
      <c:valAx>
        <c:axId val="89367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9361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570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15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37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541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246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53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356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690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61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467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941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625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75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743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0818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935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31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EB2CD-48BA-4DA6-AD5E-F81BD332C598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0D9696-E4F0-435A-853B-C570CE5C43B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597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25" r:id="rId1"/>
    <p:sldLayoutId id="2147484426" r:id="rId2"/>
    <p:sldLayoutId id="2147484427" r:id="rId3"/>
    <p:sldLayoutId id="2147484428" r:id="rId4"/>
    <p:sldLayoutId id="2147484429" r:id="rId5"/>
    <p:sldLayoutId id="2147484430" r:id="rId6"/>
    <p:sldLayoutId id="2147484431" r:id="rId7"/>
    <p:sldLayoutId id="2147484432" r:id="rId8"/>
    <p:sldLayoutId id="2147484433" r:id="rId9"/>
    <p:sldLayoutId id="2147484434" r:id="rId10"/>
    <p:sldLayoutId id="2147484435" r:id="rId11"/>
    <p:sldLayoutId id="2147484436" r:id="rId12"/>
    <p:sldLayoutId id="2147484437" r:id="rId13"/>
    <p:sldLayoutId id="2147484438" r:id="rId14"/>
    <p:sldLayoutId id="2147484439" r:id="rId15"/>
    <p:sldLayoutId id="2147484440" r:id="rId16"/>
    <p:sldLayoutId id="2147484441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orenkraeved.ru/biblioteka/goroda-i-sjola-orenburgskoj-oblasti/gaj/1715-mednorudnyj-gaj-zhemchuzhina-urala.html" TargetMode="External"/><Relationship Id="rId3" Type="http://schemas.openxmlformats.org/officeDocument/2006/relationships/hyperlink" Target="http://www.science56.ru/goroda/68-gorod-gaj.html" TargetMode="External"/><Relationship Id="rId7" Type="http://schemas.openxmlformats.org/officeDocument/2006/relationships/hyperlink" Target="http://orenkraeved.ru/biblioteka/goroda-i-sjola-orenburgskoj-oblasti/gaj/1717-i-vyros-v-stepi-gorod.html" TargetMode="External"/><Relationship Id="rId2" Type="http://schemas.openxmlformats.org/officeDocument/2006/relationships/hyperlink" Target="https://nashural.ru/mesta/orenburgskaya-oblast/tysyachnyj-gorod-rossii-istoriya-poyavleniya-goroda-gaj-orenburgskaya-oblas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sportal.ru/user/212933/page/proektnaya-deyatelnost-v-nachalnoy-shkole" TargetMode="External"/><Relationship Id="rId5" Type="http://schemas.openxmlformats.org/officeDocument/2006/relationships/hyperlink" Target="https://vgae.ru/print:gornyackie_gorizonty.html" TargetMode="External"/><Relationship Id="rId10" Type="http://schemas.openxmlformats.org/officeDocument/2006/relationships/hyperlink" Target="https://infourok.ru/prakticheskoe-posobie-dlya-uchiteley-nachalnihklassov-organizaciya-proektnoy-deyatelnosti-mladshih-ocenka-shkolnikov-iskat-3934869.html" TargetMode="External"/><Relationship Id="rId4" Type="http://schemas.openxmlformats.org/officeDocument/2006/relationships/hyperlink" Target="http://orenkraeved.ru/images/biblioteka/geologiya/pervootkrivateli_mestorozhdenii_vost_oren/pervootkrivateli_mestorozhdenii_vost_oren.pdf" TargetMode="External"/><Relationship Id="rId9" Type="http://schemas.openxmlformats.org/officeDocument/2006/relationships/hyperlink" Target="https://kmpo.ranepa.ru/obrazovanie/nauchno-metodicheskaya-rabota/metodicheskie-materialy/doc/uchebniki/doc/&#1055;&#1088;&#1086;&#1077;&#1082;&#1090;&#1085;&#1072;&#1103;%20&#1076;&#1077;&#1103;&#1090;&#1077;&#1083;&#1100;&#1085;&#1086;&#1089;&#1090;&#1100;%20&#1074;%20&#1086;&#1073;&#1088;&#1072;&#1079;&#1086;&#1074;&#1072;&#1085;&#1080;&#1080;%20&#1071;&#1082;&#1086;&#1074;&#1083;&#1077;&#1074;&#1072;%20&#1053;.&#1060;.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116B52-BC96-4942-8C5C-3C6FC1D950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0" y="770251"/>
            <a:ext cx="9448800" cy="1825096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ВСЕРОССИЙСКИЙ </a:t>
            </a:r>
            <a:r>
              <a:rPr lang="ru-RU" sz="3200" dirty="0" smtClean="0"/>
              <a:t>педагогический КОНКУРС «Современное воспитание </a:t>
            </a:r>
            <a:r>
              <a:rPr lang="ru-RU" sz="3200" smtClean="0"/>
              <a:t>подрастающего поколения»</a:t>
            </a:r>
            <a:endParaRPr lang="ru-RU" sz="32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E3F8102-444F-43B8-B5DC-7B1734AE4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22612" y="2595347"/>
            <a:ext cx="8689976" cy="536510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«Инновационная модель воспитания младших школьников, через проектную деятельность»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11878C-8067-4755-B7E4-5B7F74C66180}"/>
              </a:ext>
            </a:extLst>
          </p:cNvPr>
          <p:cNvSpPr txBox="1"/>
          <p:nvPr/>
        </p:nvSpPr>
        <p:spPr>
          <a:xfrm>
            <a:off x="1894997" y="3727945"/>
            <a:ext cx="57053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Оренбургская </a:t>
            </a:r>
            <a:r>
              <a:rPr lang="ru-RU" sz="1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город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Гай</a:t>
            </a:r>
          </a:p>
          <a:p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общеобразовательное учреждение «Средняя общеобразовательная школа № 3»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Ул. Коммунистическая 5 (462633</a:t>
            </a: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«Б» класс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обучающихся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Чумакова Екатерина Сергеевна</a:t>
            </a:r>
          </a:p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+7 (986) 776 07 31, </a:t>
            </a:r>
            <a:r>
              <a:rPr 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chumakovateacher@mail.ru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779" y="940836"/>
            <a:ext cx="10364451" cy="1596177"/>
          </a:xfrm>
        </p:spPr>
        <p:txBody>
          <a:bodyPr/>
          <a:lstStyle/>
          <a:p>
            <a:r>
              <a:rPr lang="ru-RU" dirty="0"/>
              <a:t>Модель воспитывающей культурной среды</a:t>
            </a:r>
          </a:p>
        </p:txBody>
      </p:sp>
      <p:sp>
        <p:nvSpPr>
          <p:cNvPr id="4" name="Прямоугольник 1">
            <a:extLst>
              <a:ext uri="{FF2B5EF4-FFF2-40B4-BE49-F238E27FC236}">
                <a16:creationId xmlns:a16="http://schemas.microsoft.com/office/drawing/2014/main" id="{1BA0663C-A5AD-4F64-92D1-5927EAD5C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6223" y="2695283"/>
            <a:ext cx="974725" cy="34607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3">
            <a:extLst>
              <a:ext uri="{FF2B5EF4-FFF2-40B4-BE49-F238E27FC236}">
                <a16:creationId xmlns:a16="http://schemas.microsoft.com/office/drawing/2014/main" id="{819E7C8A-DB72-4537-876E-90E39DC51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6223" y="3324966"/>
            <a:ext cx="974725" cy="34607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Прямоугольник 4">
            <a:extLst>
              <a:ext uri="{FF2B5EF4-FFF2-40B4-BE49-F238E27FC236}">
                <a16:creationId xmlns:a16="http://schemas.microsoft.com/office/drawing/2014/main" id="{BAB13BBD-F5E2-4633-88EA-CA5B71F05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22678" y="3943131"/>
            <a:ext cx="1801812" cy="46183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реализации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Прямоугольник 5">
            <a:extLst>
              <a:ext uri="{FF2B5EF4-FFF2-40B4-BE49-F238E27FC236}">
                <a16:creationId xmlns:a16="http://schemas.microsoft.com/office/drawing/2014/main" id="{9D421990-932B-4107-A8C1-A8389A6566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5933" y="4703520"/>
            <a:ext cx="1992313" cy="34607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Подготовительный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3317402-7D9A-4DA5-8653-2121774F2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6536" y="4703520"/>
            <a:ext cx="1992312" cy="34607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Основной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A3B73E2-2B00-44BD-86B7-8051D29976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9997" y="4694472"/>
            <a:ext cx="1992313" cy="355120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Заключительный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522D6D4-C7CB-437F-ACEC-C09BD81B5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6120" y="5366134"/>
            <a:ext cx="1992312" cy="346075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Вывод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F8EC4E45-E401-430B-BE04-E429344B31D9}"/>
              </a:ext>
            </a:extLst>
          </p:cNvPr>
          <p:cNvSpPr/>
          <p:nvPr/>
        </p:nvSpPr>
        <p:spPr>
          <a:xfrm>
            <a:off x="5636272" y="3100690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2" name="Стрелка: вниз 11">
            <a:extLst>
              <a:ext uri="{FF2B5EF4-FFF2-40B4-BE49-F238E27FC236}">
                <a16:creationId xmlns:a16="http://schemas.microsoft.com/office/drawing/2014/main" id="{8FD7790A-5F14-41FF-8063-E892874CA6F8}"/>
              </a:ext>
            </a:extLst>
          </p:cNvPr>
          <p:cNvSpPr/>
          <p:nvPr/>
        </p:nvSpPr>
        <p:spPr>
          <a:xfrm>
            <a:off x="5636272" y="3730592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3" name="Стрелка: вниз 12">
            <a:extLst>
              <a:ext uri="{FF2B5EF4-FFF2-40B4-BE49-F238E27FC236}">
                <a16:creationId xmlns:a16="http://schemas.microsoft.com/office/drawing/2014/main" id="{68C31E9E-B50E-4BFA-926D-7D5267D1772A}"/>
              </a:ext>
            </a:extLst>
          </p:cNvPr>
          <p:cNvSpPr/>
          <p:nvPr/>
        </p:nvSpPr>
        <p:spPr>
          <a:xfrm>
            <a:off x="5665380" y="4509936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4" name="Стрелка: вниз 13">
            <a:extLst>
              <a:ext uri="{FF2B5EF4-FFF2-40B4-BE49-F238E27FC236}">
                <a16:creationId xmlns:a16="http://schemas.microsoft.com/office/drawing/2014/main" id="{C693057C-303D-4E94-88B4-5310FB80EA93}"/>
              </a:ext>
            </a:extLst>
          </p:cNvPr>
          <p:cNvSpPr/>
          <p:nvPr/>
        </p:nvSpPr>
        <p:spPr>
          <a:xfrm rot="18990140">
            <a:off x="6807110" y="4519461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5" name="Стрелка: вниз 14">
            <a:extLst>
              <a:ext uri="{FF2B5EF4-FFF2-40B4-BE49-F238E27FC236}">
                <a16:creationId xmlns:a16="http://schemas.microsoft.com/office/drawing/2014/main" id="{BA51AAEE-522B-4B9B-BF13-399CC841750E}"/>
              </a:ext>
            </a:extLst>
          </p:cNvPr>
          <p:cNvSpPr/>
          <p:nvPr/>
        </p:nvSpPr>
        <p:spPr>
          <a:xfrm rot="2393885">
            <a:off x="4486185" y="4505491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6" name="Стрелка: вниз 15">
            <a:extLst>
              <a:ext uri="{FF2B5EF4-FFF2-40B4-BE49-F238E27FC236}">
                <a16:creationId xmlns:a16="http://schemas.microsoft.com/office/drawing/2014/main" id="{4FE6BDF8-8672-47DB-8D5B-0D780570A1ED}"/>
              </a:ext>
            </a:extLst>
          </p:cNvPr>
          <p:cNvSpPr/>
          <p:nvPr/>
        </p:nvSpPr>
        <p:spPr>
          <a:xfrm>
            <a:off x="5665380" y="5142396"/>
            <a:ext cx="174625" cy="150495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6B1D5F87-67B4-4007-A5C0-5F97B60D2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5402" y="312004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Rectangle 17">
            <a:extLst>
              <a:ext uri="{FF2B5EF4-FFF2-40B4-BE49-F238E27FC236}">
                <a16:creationId xmlns:a16="http://schemas.microsoft.com/office/drawing/2014/main" id="{B83DD71C-8260-480E-BB6C-1A56F3283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5402" y="357724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5A6F0B-E981-418E-89DF-A45D1BB854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5402" y="357724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91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2995" y="1009848"/>
            <a:ext cx="9299005" cy="1602169"/>
          </a:xfrm>
        </p:spPr>
        <p:txBody>
          <a:bodyPr>
            <a:noAutofit/>
          </a:bodyPr>
          <a:lstStyle/>
          <a:p>
            <a:pPr algn="l"/>
            <a:r>
              <a:rPr lang="ru-RU" sz="2400" b="1" i="1" dirty="0" smtClean="0"/>
              <a:t>Цель модели: </a:t>
            </a:r>
            <a:r>
              <a:rPr lang="ru-RU" sz="2400" dirty="0"/>
              <a:t>с помощью воспитательной инновационной практики, расширить знания обучающихся младшего школьного возраста, о культуре и истории города Гай.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76269" y="2226569"/>
            <a:ext cx="9299004" cy="4922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 algn="l"/>
            <a:r>
              <a:rPr lang="ru-RU" sz="2400" b="1" i="1" dirty="0" smtClean="0"/>
              <a:t>задачи модели: </a:t>
            </a:r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2400" dirty="0" smtClean="0"/>
              <a:t>Организовать </a:t>
            </a:r>
            <a:r>
              <a:rPr lang="ru-RU" sz="2400" dirty="0"/>
              <a:t>совместную деятельность детей и родителей в изучении культуры и истории города </a:t>
            </a:r>
            <a:r>
              <a:rPr lang="ru-RU" sz="2400" dirty="0" smtClean="0"/>
              <a:t>Гай;</a:t>
            </a:r>
            <a:endParaRPr lang="ru-RU" sz="2400" dirty="0"/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2400" dirty="0"/>
              <a:t>Внедрить технологию «Проектной деятельности» с обучающимися младшего школьного возраста для воспитания </a:t>
            </a:r>
            <a:r>
              <a:rPr lang="ru-RU" sz="2400" dirty="0" smtClean="0"/>
              <a:t>профориентации;</a:t>
            </a:r>
            <a:endParaRPr lang="ru-RU" sz="2400" dirty="0"/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2400" dirty="0"/>
              <a:t>Создать условия для освоения инновационных практик </a:t>
            </a:r>
            <a:r>
              <a:rPr lang="ru-RU" sz="2400" dirty="0" smtClean="0"/>
              <a:t>в создании </a:t>
            </a:r>
            <a:r>
              <a:rPr lang="ru-RU" sz="2400" dirty="0"/>
              <a:t>воспитывающей культурной </a:t>
            </a:r>
            <a:r>
              <a:rPr lang="ru-RU" sz="2400" dirty="0" smtClean="0"/>
              <a:t>среды;</a:t>
            </a:r>
            <a:endParaRPr lang="ru-RU" sz="2400" dirty="0"/>
          </a:p>
          <a:p>
            <a:pPr marL="342900" lvl="0" indent="-342900" algn="l">
              <a:buFont typeface="Wingdings" panose="05000000000000000000" pitchFamily="2" charset="2"/>
              <a:buChar char="ü"/>
            </a:pPr>
            <a:r>
              <a:rPr lang="ru-RU" sz="2400" dirty="0"/>
              <a:t>Обеспечить методическое оформление инноваций. </a:t>
            </a:r>
          </a:p>
        </p:txBody>
      </p:sp>
    </p:spTree>
    <p:extLst>
      <p:ext uri="{BB962C8B-B14F-4D97-AF65-F5344CB8AC3E}">
        <p14:creationId xmlns:p14="http://schemas.microsoft.com/office/powerpoint/2010/main" val="220048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283" y="626704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Принципы формирования воспитывающей культурной среды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1282" y="1943520"/>
            <a:ext cx="10364452" cy="5495276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1800" b="1" dirty="0"/>
              <a:t>Принцип </a:t>
            </a:r>
            <a:r>
              <a:rPr lang="ru-RU" sz="1800" b="1" dirty="0" err="1"/>
              <a:t>региональности</a:t>
            </a:r>
            <a:r>
              <a:rPr lang="ru-RU" sz="1800" b="1" dirty="0"/>
              <a:t> </a:t>
            </a:r>
            <a:r>
              <a:rPr lang="ru-RU" sz="1800" dirty="0"/>
              <a:t>— </a:t>
            </a:r>
            <a:r>
              <a:rPr lang="ru-RU" sz="1800" dirty="0" smtClean="0"/>
              <a:t>учёт </a:t>
            </a:r>
            <a:r>
              <a:rPr lang="ru-RU" sz="1800" dirty="0"/>
              <a:t>сложившейся социокультурной среды, географического пространства, культурного наследия, ближайшего окружения, семьи.</a:t>
            </a:r>
          </a:p>
          <a:p>
            <a:pPr marL="457200" indent="-457200">
              <a:buAutoNum type="arabicPeriod"/>
            </a:pPr>
            <a:r>
              <a:rPr lang="ru-RU" sz="1800" b="1" dirty="0"/>
              <a:t>Принцип поддержки социализации и </a:t>
            </a:r>
            <a:r>
              <a:rPr lang="ru-RU" sz="1800" b="1" dirty="0" err="1"/>
              <a:t>инкультурации</a:t>
            </a:r>
            <a:r>
              <a:rPr lang="ru-RU" sz="1800" b="1" dirty="0"/>
              <a:t> обучающихся </a:t>
            </a:r>
            <a:r>
              <a:rPr lang="ru-RU" sz="1800" dirty="0"/>
              <a:t>— заключается в помощи адаптации и ориентирования в окружающем социальном и культурном пространстве, стимулирования осмысления культурно-исторических ценностей, формирование способности к </a:t>
            </a:r>
            <a:r>
              <a:rPr lang="ru-RU" sz="1800" dirty="0" err="1"/>
              <a:t>культуротворчеству</a:t>
            </a:r>
            <a:r>
              <a:rPr lang="ru-RU" sz="1800" dirty="0"/>
              <a:t>.</a:t>
            </a:r>
          </a:p>
          <a:p>
            <a:pPr marL="457200" indent="-457200">
              <a:buAutoNum type="arabicPeriod"/>
            </a:pPr>
            <a:r>
              <a:rPr lang="ru-RU" sz="1800" b="1" dirty="0"/>
              <a:t>Принцип субъект </a:t>
            </a:r>
            <a:r>
              <a:rPr lang="ru-RU" sz="1800" dirty="0"/>
              <a:t>—</a:t>
            </a:r>
            <a:r>
              <a:rPr lang="ru-RU" sz="1800" b="1" dirty="0"/>
              <a:t> </a:t>
            </a:r>
            <a:r>
              <a:rPr lang="ru-RU" sz="1800" dirty="0" smtClean="0"/>
              <a:t>субъектное  </a:t>
            </a:r>
            <a:r>
              <a:rPr lang="ru-RU" sz="1800" dirty="0"/>
              <a:t>взаимодействия участников воспитательного процесса, реализуется через взаимопомощь, сотворчество, диалог преподавателя, обучающегося и родителей. </a:t>
            </a:r>
          </a:p>
          <a:p>
            <a:pPr marL="457200" indent="-457200">
              <a:buAutoNum type="arabicPeriod"/>
            </a:pPr>
            <a:r>
              <a:rPr lang="ru-RU" sz="1800" b="1" dirty="0"/>
              <a:t>Принцип </a:t>
            </a:r>
            <a:r>
              <a:rPr lang="ru-RU" sz="1800" b="1" dirty="0" err="1"/>
              <a:t>здоровьесбережения</a:t>
            </a:r>
            <a:r>
              <a:rPr lang="ru-RU" sz="1800" b="1" dirty="0"/>
              <a:t> </a:t>
            </a:r>
            <a:r>
              <a:rPr lang="ru-RU" sz="1800" dirty="0"/>
              <a:t>— информационное научное содержание образования, пространственно-предметное окружение должно соответствовать психологическому, физическому, интеллектуальному состоянию обучающихся.</a:t>
            </a:r>
          </a:p>
          <a:p>
            <a:pPr marL="457200" indent="-457200">
              <a:buAutoNum type="arabicPeriod"/>
            </a:pPr>
            <a:r>
              <a:rPr lang="ru-RU" sz="1800" b="1" dirty="0"/>
              <a:t>Принцип соответствия информации с возрастом обучающихся </a:t>
            </a:r>
            <a:r>
              <a:rPr lang="ru-RU" sz="1800" dirty="0"/>
              <a:t>— каждому возрастному этапу соответствует характерное для этого периода психическое новообразование и ведущее направление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23969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9414" y="363110"/>
            <a:ext cx="10364451" cy="1596177"/>
          </a:xfrm>
        </p:spPr>
        <p:txBody>
          <a:bodyPr>
            <a:normAutofit/>
          </a:bodyPr>
          <a:lstStyle/>
          <a:p>
            <a:r>
              <a:rPr lang="ru-RU" sz="3600" dirty="0"/>
              <a:t>Функционирование модели – описание и фото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6445" y="2049812"/>
            <a:ext cx="4323243" cy="81549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Срок реализации программы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– 3 класс «Б»  (2020 – 2021 уч. гг.)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55438" y="4636376"/>
            <a:ext cx="6808519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Подготовительный этап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Основной этап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III.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 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329" y="1296277"/>
            <a:ext cx="4184074" cy="313805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7" t="-1" r="7442" b="-1074"/>
          <a:stretch/>
        </p:blipFill>
        <p:spPr>
          <a:xfrm>
            <a:off x="6838206" y="3187313"/>
            <a:ext cx="4704610" cy="3116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6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0148" y="1762257"/>
            <a:ext cx="10364452" cy="882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Выступление учащихся с проектами </a:t>
            </a:r>
            <a:r>
              <a:rPr lang="ru-RU" dirty="0"/>
              <a:t>«МОЙ ПАПА – ШАХТЁР» </a:t>
            </a:r>
          </a:p>
          <a:p>
            <a:pPr marL="0" indent="0" algn="ctr">
              <a:buNone/>
            </a:pPr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в</a:t>
            </a:r>
            <a:r>
              <a:rPr lang="ru-RU" dirty="0" smtClean="0"/>
              <a:t>неурочном </a:t>
            </a:r>
            <a:r>
              <a:rPr lang="ru-RU" dirty="0"/>
              <a:t>занятии «Проектная деятельность» 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3EA7061-89F5-402B-8DF7-B55304F55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957" y="2855866"/>
            <a:ext cx="5160730" cy="38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C41A98FE-C701-41C7-862A-3C86EC63A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855866"/>
            <a:ext cx="5160730" cy="38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7752" y="166080"/>
            <a:ext cx="7479250" cy="1596177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Предметно – пространственная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среда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420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>
            <a:extLst>
              <a:ext uri="{FF2B5EF4-FFF2-40B4-BE49-F238E27FC236}">
                <a16:creationId xmlns:a16="http://schemas.microsoft.com/office/drawing/2014/main" id="{74A746EB-8370-4716-BED0-A9CDCD912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29" y="2474261"/>
            <a:ext cx="5580683" cy="418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Изображение выглядит как внешний, небо, дерево&#10;&#10;Автоматически созданное описание">
            <a:extLst>
              <a:ext uri="{FF2B5EF4-FFF2-40B4-BE49-F238E27FC236}">
                <a16:creationId xmlns:a16="http://schemas.microsoft.com/office/drawing/2014/main" id="{600D798C-E01B-4B42-A2B4-18AD188CEE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46" r="-452" b="11068"/>
          <a:stretch/>
        </p:blipFill>
        <p:spPr>
          <a:xfrm>
            <a:off x="494944" y="2482916"/>
            <a:ext cx="5164662" cy="4185513"/>
          </a:xfrm>
          <a:prstGeom prst="rect">
            <a:avLst/>
          </a:prstGeom>
        </p:spPr>
      </p:pic>
      <p:sp>
        <p:nvSpPr>
          <p:cNvPr id="16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2750" y="90785"/>
            <a:ext cx="7479250" cy="1596177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Предметно – пространственная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среда</a:t>
            </a:r>
            <a:endParaRPr lang="ru-RU" sz="3600" dirty="0"/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2844" y="1569101"/>
            <a:ext cx="10364452" cy="882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Выступление учащихся с проектами </a:t>
            </a:r>
            <a:r>
              <a:rPr lang="ru-RU" dirty="0"/>
              <a:t>«МОЙ ПАПА – ШАХТЁР» </a:t>
            </a:r>
          </a:p>
          <a:p>
            <a:pPr marL="0" indent="0" algn="ctr">
              <a:buNone/>
            </a:pPr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в</a:t>
            </a:r>
            <a:r>
              <a:rPr lang="ru-RU" dirty="0" smtClean="0"/>
              <a:t>неурочном </a:t>
            </a:r>
            <a:r>
              <a:rPr lang="ru-RU" dirty="0"/>
              <a:t>занятии «Проектная деятельность» </a:t>
            </a:r>
          </a:p>
        </p:txBody>
      </p:sp>
    </p:spTree>
    <p:extLst>
      <p:ext uri="{BB962C8B-B14F-4D97-AF65-F5344CB8AC3E}">
        <p14:creationId xmlns:p14="http://schemas.microsoft.com/office/powerpoint/2010/main" val="353502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>
            <a:extLst>
              <a:ext uri="{FF2B5EF4-FFF2-40B4-BE49-F238E27FC236}">
                <a16:creationId xmlns:a16="http://schemas.microsoft.com/office/drawing/2014/main" id="{A0A76A88-3450-4EC8-8C1C-DD354FD45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73" y="2451235"/>
            <a:ext cx="5487759" cy="411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7438FEA-ECF8-4162-A76D-411DB4DDB9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11" b="36181"/>
          <a:stretch/>
        </p:blipFill>
        <p:spPr bwMode="auto">
          <a:xfrm>
            <a:off x="429781" y="2451235"/>
            <a:ext cx="5684086" cy="411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2844" y="1569101"/>
            <a:ext cx="10364452" cy="882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Выступление учащихся с проектами </a:t>
            </a:r>
            <a:r>
              <a:rPr lang="ru-RU" dirty="0"/>
              <a:t>«МОЙ ПАПА – ШАХТЁР» </a:t>
            </a:r>
          </a:p>
          <a:p>
            <a:pPr marL="0" indent="0" algn="ctr">
              <a:buNone/>
            </a:pPr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в</a:t>
            </a:r>
            <a:r>
              <a:rPr lang="ru-RU" dirty="0" smtClean="0"/>
              <a:t>неурочном </a:t>
            </a:r>
            <a:r>
              <a:rPr lang="ru-RU" dirty="0"/>
              <a:t>занятии «Проектная деятельность» </a:t>
            </a:r>
          </a:p>
        </p:txBody>
      </p:sp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6506" y="90785"/>
            <a:ext cx="7479250" cy="1596177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Предметно – пространственная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среда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31339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9417" y="243509"/>
            <a:ext cx="10364451" cy="1596177"/>
          </a:xfrm>
        </p:spPr>
        <p:txBody>
          <a:bodyPr>
            <a:normAutofit/>
          </a:bodyPr>
          <a:lstStyle/>
          <a:p>
            <a:r>
              <a:rPr lang="ru-RU" sz="2400" dirty="0"/>
              <a:t>Событийное и информационное обеспечение, воспитательные мероприятия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367" y="1471040"/>
            <a:ext cx="10364452" cy="589171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Посещение городского парка «Культуры и отдыха»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«Б» </a:t>
            </a: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КЛАССА</a:t>
            </a: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8FA035F-4C43-487C-BBC1-BB52EB5C2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" y="2057082"/>
            <a:ext cx="5789833" cy="434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2B54DAB-DD00-4262-A6A2-488DFC7ACB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035" y="2057082"/>
            <a:ext cx="5789833" cy="434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6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022" y="546265"/>
            <a:ext cx="10364451" cy="1204291"/>
          </a:xfrm>
        </p:spPr>
        <p:txBody>
          <a:bodyPr/>
          <a:lstStyle/>
          <a:p>
            <a:r>
              <a:rPr lang="ru-RU" dirty="0"/>
              <a:t>Творческие работы учащихся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781748-66E0-4B9A-872A-298523BD5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34" y="3728852"/>
            <a:ext cx="3325485" cy="262444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/>
              <a:t>Конкурс рисунков «Мой папа – шахтёр»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2A10E13-8153-40AE-9740-57711A37FD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5"/>
          <a:stretch/>
        </p:blipFill>
        <p:spPr bwMode="auto">
          <a:xfrm>
            <a:off x="3723611" y="1750556"/>
            <a:ext cx="7279135" cy="499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67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8338" y="251945"/>
            <a:ext cx="4076777" cy="6606055"/>
          </a:xfrm>
        </p:spPr>
        <p:txBody>
          <a:bodyPr>
            <a:normAutofit/>
          </a:bodyPr>
          <a:lstStyle/>
          <a:p>
            <a:r>
              <a:rPr lang="ru-RU" sz="3200" dirty="0"/>
              <a:t>Взаимодействие коллектива организации с социальными партнёрами по вопросам создания воспитывающей культурной среды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101" y="1213722"/>
            <a:ext cx="6038829" cy="564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7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4215" y="568307"/>
            <a:ext cx="10364451" cy="1596177"/>
          </a:xfrm>
        </p:spPr>
        <p:txBody>
          <a:bodyPr>
            <a:normAutofit/>
          </a:bodyPr>
          <a:lstStyle/>
          <a:p>
            <a:r>
              <a:rPr lang="ru-RU" sz="2800" dirty="0"/>
              <a:t>Взаимодействие с родителями как фактор формирования воспитательной культурной среды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6138916" y="1867175"/>
            <a:ext cx="5712657" cy="505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r>
              <a:rPr lang="ru-RU" sz="1600" dirty="0">
                <a:ea typeface="Calibri" pitchFamily="34" charset="0"/>
                <a:cs typeface="Times New Roman" pitchFamily="18" charset="0"/>
              </a:rPr>
              <a:t>Родители участвуют в работе школьного 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Совета, </a:t>
            </a:r>
            <a:r>
              <a:rPr lang="ru-RU" sz="1600" dirty="0">
                <a:ea typeface="Calibri" pitchFamily="34" charset="0"/>
                <a:cs typeface="Times New Roman" pitchFamily="18" charset="0"/>
              </a:rPr>
              <a:t>мама Т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имофеева </a:t>
            </a:r>
            <a:r>
              <a:rPr lang="ru-RU" sz="1600" dirty="0">
                <a:ea typeface="Calibri" pitchFamily="34" charset="0"/>
                <a:cs typeface="Times New Roman" pitchFamily="18" charset="0"/>
              </a:rPr>
              <a:t>Л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юдмила </a:t>
            </a:r>
            <a:r>
              <a:rPr lang="ru-RU" sz="1600" dirty="0">
                <a:ea typeface="Calibri" pitchFamily="34" charset="0"/>
                <a:cs typeface="Times New Roman" pitchFamily="18" charset="0"/>
              </a:rPr>
              <a:t>А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лександровна (ученик </a:t>
            </a:r>
            <a:r>
              <a:rPr lang="ru-RU" sz="1600" dirty="0" err="1">
                <a:ea typeface="Calibri" pitchFamily="34" charset="0"/>
                <a:cs typeface="Times New Roman" pitchFamily="18" charset="0"/>
              </a:rPr>
              <a:t>С</a:t>
            </a:r>
            <a:r>
              <a:rPr lang="ru-RU" sz="1600" dirty="0" err="1" smtClean="0">
                <a:ea typeface="Calibri" pitchFamily="34" charset="0"/>
                <a:cs typeface="Times New Roman" pitchFamily="18" charset="0"/>
              </a:rPr>
              <a:t>вергин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 Артём) </a:t>
            </a:r>
            <a:r>
              <a:rPr lang="ru-RU" sz="1600" dirty="0">
                <a:ea typeface="Calibri" pitchFamily="34" charset="0"/>
                <a:cs typeface="Times New Roman" pitchFamily="18" charset="0"/>
              </a:rPr>
              <a:t>входит в Управляющий совет 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школы;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269875" algn="l"/>
              </a:tabLst>
            </a:pPr>
            <a:endParaRPr lang="ru-RU" sz="1600" dirty="0" smtClean="0">
              <a:latin typeface="+mj-lt"/>
              <a:ea typeface="Calibri" pitchFamily="34" charset="0"/>
              <a:cs typeface="Times New Roman" pitchFamily="18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r>
              <a:rPr lang="ru-RU" sz="1600" dirty="0" smtClean="0">
                <a:latin typeface="+mj-lt"/>
                <a:ea typeface="Calibri" pitchFamily="34" charset="0"/>
                <a:cs typeface="Times New Roman" pitchFamily="18" charset="0"/>
              </a:rPr>
              <a:t>Родители </a:t>
            </a:r>
            <a:r>
              <a:rPr lang="ru-RU" sz="1600" dirty="0">
                <a:latin typeface="+mj-lt"/>
                <a:ea typeface="Calibri" pitchFamily="34" charset="0"/>
                <a:cs typeface="Times New Roman" pitchFamily="18" charset="0"/>
              </a:rPr>
              <a:t>участвуют в проведении классных часов и бесед с учащимися </a:t>
            </a:r>
            <a:r>
              <a:rPr lang="ru-RU" sz="1600" dirty="0" smtClean="0">
                <a:latin typeface="+mj-lt"/>
                <a:ea typeface="Calibri" pitchFamily="34" charset="0"/>
                <a:cs typeface="Times New Roman" pitchFamily="18" charset="0"/>
              </a:rPr>
              <a:t>(например, Трусов Роман Андреевич (работник </a:t>
            </a:r>
            <a:r>
              <a:rPr lang="ru-RU" sz="1600" dirty="0" smtClean="0"/>
              <a:t>ПАО</a:t>
            </a:r>
            <a:r>
              <a:rPr lang="ru-RU" sz="1600" dirty="0"/>
              <a:t> «Гайский ГОК</a:t>
            </a:r>
            <a:r>
              <a:rPr lang="ru-RU" sz="1600" dirty="0" smtClean="0"/>
              <a:t>») </a:t>
            </a:r>
            <a:r>
              <a:rPr lang="ru-RU" sz="1600" dirty="0" smtClean="0">
                <a:cs typeface="Times New Roman" pitchFamily="18" charset="0"/>
              </a:rPr>
              <a:t>присутствовал на классном часу</a:t>
            </a:r>
            <a:r>
              <a:rPr lang="ru-RU" sz="1600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/>
              <a:t>«Мой любимый город Гай</a:t>
            </a:r>
            <a:r>
              <a:rPr lang="ru-RU" sz="1600" dirty="0" smtClean="0"/>
              <a:t>»);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269875" algn="l"/>
              </a:tabLst>
            </a:pPr>
            <a:endParaRPr lang="ru-RU" sz="1600" dirty="0" smtClean="0"/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r>
              <a:rPr lang="ru-RU" sz="1600" dirty="0" smtClean="0">
                <a:latin typeface="+mj-lt"/>
              </a:rPr>
              <a:t>Принимают участие в посещении культурных мероприятий, например: посещение </a:t>
            </a:r>
            <a:r>
              <a:rPr lang="ru-RU" sz="1600" dirty="0" smtClean="0"/>
              <a:t>городского парка </a:t>
            </a:r>
            <a:r>
              <a:rPr lang="ru-RU" sz="1600" dirty="0"/>
              <a:t>«Культуры и отдыха» и «</a:t>
            </a:r>
            <a:r>
              <a:rPr lang="ru-RU" sz="1600" dirty="0" smtClean="0"/>
              <a:t>Гайского </a:t>
            </a:r>
            <a:r>
              <a:rPr lang="ru-RU" sz="1600" dirty="0" err="1"/>
              <a:t>историко</a:t>
            </a:r>
            <a:r>
              <a:rPr lang="ru-RU" sz="1600" dirty="0"/>
              <a:t> – </a:t>
            </a:r>
            <a:r>
              <a:rPr lang="ru-RU" sz="1600" dirty="0" smtClean="0"/>
              <a:t>краеведческого музея»;</a:t>
            </a:r>
          </a:p>
          <a:p>
            <a:pPr mar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269875" algn="l"/>
              </a:tabLst>
            </a:pPr>
            <a:endParaRPr lang="ru-RU" sz="1600" dirty="0" smtClean="0"/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r>
              <a:rPr lang="ru-RU" sz="1600" dirty="0" smtClean="0">
                <a:latin typeface="+mj-lt"/>
              </a:rPr>
              <a:t> Родители </a:t>
            </a:r>
            <a:r>
              <a:rPr lang="ru-RU" sz="1600" dirty="0">
                <a:latin typeface="+mj-lt"/>
              </a:rPr>
              <a:t>участвуют в </a:t>
            </a:r>
            <a:r>
              <a:rPr lang="ru-RU" sz="1600" dirty="0" smtClean="0">
                <a:latin typeface="+mj-lt"/>
              </a:rPr>
              <a:t>подготовке проектов с детьми к внеурочным занятиям, например: проектная деятельность, выступление с проектами «Мой папа – шахтёр».</a:t>
            </a:r>
            <a:endParaRPr lang="ru-RU" sz="1600" dirty="0">
              <a:latin typeface="+mj-lt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endParaRPr lang="ru-RU" dirty="0"/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tabLst>
                <a:tab pos="269875" algn="l"/>
              </a:tabLst>
            </a:pPr>
            <a:endParaRPr lang="ru-RU" sz="16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0947110"/>
              </p:ext>
            </p:extLst>
          </p:nvPr>
        </p:nvGraphicFramePr>
        <p:xfrm>
          <a:off x="93022" y="1938646"/>
          <a:ext cx="6045893" cy="4355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0487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2593" y="629392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ru-RU" dirty="0"/>
              <a:t>Эффективность модели воспитывающей культурной среды (сравнительный анализ)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93571949"/>
              </p:ext>
            </p:extLst>
          </p:nvPr>
        </p:nvGraphicFramePr>
        <p:xfrm>
          <a:off x="178130" y="2371018"/>
          <a:ext cx="5841670" cy="4065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9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12653145"/>
              </p:ext>
            </p:extLst>
          </p:nvPr>
        </p:nvGraphicFramePr>
        <p:xfrm>
          <a:off x="6096625" y="2371017"/>
          <a:ext cx="5956829" cy="4065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2728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4AD7F-711A-4097-81AD-690088F5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654" y="284175"/>
            <a:ext cx="10364451" cy="1596177"/>
          </a:xfrm>
        </p:spPr>
        <p:txBody>
          <a:bodyPr/>
          <a:lstStyle/>
          <a:p>
            <a:r>
              <a:rPr lang="ru-RU" dirty="0"/>
              <a:t>Кадровое обеспечение организации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095" y="1784890"/>
            <a:ext cx="3471671" cy="491241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548" y="1784891"/>
            <a:ext cx="3496319" cy="494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433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206233"/>
            <a:ext cx="8610600" cy="1293028"/>
          </a:xfrm>
        </p:spPr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4554" y="1377538"/>
            <a:ext cx="10820400" cy="537952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hlinkClick r:id="rId2"/>
              </a:rPr>
              <a:t>https://nashural.ru/mesta/orenburgskaya-oblast/tysyachnyj-gorod-rossii-istoriya-poyavleniya-goroda-gaj-orenburgskaya-oblast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www.science56.ru/goroda/68-gorod-gaj.html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orenkraeved.ru/images/biblioteka/geologiya/pervootkrivateli_mestorozhdenii_vost_oren/pervootkrivateli_mestorozhdenii_vost_oren.pdf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vgae.ru/print:gornyackie_gorizonty.html</a:t>
            </a:r>
            <a:endParaRPr lang="ru-RU" dirty="0" smtClean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nsportal.ru/user/212933/page/proektnaya-deyatelnost-v-nachalnoy-shkole</a:t>
            </a:r>
            <a:endParaRPr lang="ru-RU" dirty="0" smtClean="0"/>
          </a:p>
          <a:p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orenkraeved.ru/biblioteka/goroda-i-sjola-orenburgskoj-oblasti/gaj/1717-i-vyros-v-stepi-gorod.html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orenkraeved.ru/biblioteka/goroda-i-sjola-orenburgskoj-oblasti/gaj/1715-mednorudnyj-gaj-zhemchuzhina-urala.html</a:t>
            </a:r>
            <a:endParaRPr lang="ru-RU" dirty="0" smtClean="0"/>
          </a:p>
          <a:p>
            <a:r>
              <a:rPr lang="en-US" dirty="0">
                <a:hlinkClick r:id="rId9"/>
              </a:rPr>
              <a:t>https://kmpo.ranepa.ru/obrazovanie/nauchno-metodicheskaya-rabota/metodicheskie-materialy/doc/uchebniki/doc/</a:t>
            </a:r>
            <a:r>
              <a:rPr lang="ru-RU" dirty="0">
                <a:hlinkClick r:id="rId9"/>
              </a:rPr>
              <a:t>Проектная%20деятельность%20в%20образовании%20Яковлева%20Н.Ф..</a:t>
            </a:r>
            <a:r>
              <a:rPr lang="en-US" dirty="0" smtClean="0">
                <a:hlinkClick r:id="rId9"/>
              </a:rPr>
              <a:t>pdf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10"/>
              </a:rPr>
              <a:t>https://</a:t>
            </a:r>
            <a:r>
              <a:rPr lang="en-US" dirty="0" smtClean="0">
                <a:hlinkClick r:id="rId10"/>
              </a:rPr>
              <a:t>infourok.ru/prakticheskoe-posobie-dlya-uchiteley-nachalnihklassov-organizaciya-proektnoy-deyatelnosti-mladshih-ocenka-shkolnikov-iskat-3934869.html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4640478"/>
      </p:ext>
    </p:extLst>
  </p:cSld>
  <p:clrMapOvr>
    <a:masterClrMapping/>
  </p:clrMapOvr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235</TotalTime>
  <Words>513</Words>
  <Application>Microsoft Office PowerPoint</Application>
  <PresentationFormat>Широкоэкранный</PresentationFormat>
  <Paragraphs>74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</vt:lpstr>
      <vt:lpstr>След самолета</vt:lpstr>
      <vt:lpstr>ВСЕРОССИЙСКИЙ педагогический КОНКУРС «Современное воспитание подрастающего поколения»</vt:lpstr>
      <vt:lpstr>Модель воспитывающей культурной среды</vt:lpstr>
      <vt:lpstr>Цель модели: с помощью воспитательной инновационной практики, расширить знания обучающихся младшего школьного возраста, о культуре и истории города Гай. </vt:lpstr>
      <vt:lpstr>Принципы формирования воспитывающей культурной среды</vt:lpstr>
      <vt:lpstr>Функционирование модели – описание и фото</vt:lpstr>
      <vt:lpstr>Предметно – пространственная  среда</vt:lpstr>
      <vt:lpstr>Предметно – пространственная  среда</vt:lpstr>
      <vt:lpstr>Предметно – пространственная  среда</vt:lpstr>
      <vt:lpstr>Событийное и информационное обеспечение, воспитательные мероприятия</vt:lpstr>
      <vt:lpstr>Творческие работы учащихся</vt:lpstr>
      <vt:lpstr>Взаимодействие коллектива организации с социальными партнёрами по вопросам создания воспитывающей культурной среды</vt:lpstr>
      <vt:lpstr>Взаимодействие с родителями как фактор формирования воспитательной культурной среды</vt:lpstr>
      <vt:lpstr>Эффективность модели воспитывающей культурной среды (сравнительный анализ)</vt:lpstr>
      <vt:lpstr>Кадровое обеспечение организации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ВСЕРОССИЙСКИЙ КОНКУРС ПО ИННОВАЦИОННЫМ ПРАКТИКАМ СОЗДАНИЯ ВОСПИТЫВАЮЩЕЙ КУЛЬТУРНОЙ СРЕДЫ В ОБРАЗОВАТЕЛЬНЫХ ОРГАНИЗАЦИЯХ</dc:title>
  <dc:creator>Вячеслав Чумаков</dc:creator>
  <cp:lastModifiedBy>Arina Sinickaja</cp:lastModifiedBy>
  <cp:revision>50</cp:revision>
  <dcterms:created xsi:type="dcterms:W3CDTF">2021-09-12T09:37:42Z</dcterms:created>
  <dcterms:modified xsi:type="dcterms:W3CDTF">2021-10-13T06:56:40Z</dcterms:modified>
</cp:coreProperties>
</file>