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73" r:id="rId3"/>
    <p:sldId id="259" r:id="rId4"/>
    <p:sldId id="258" r:id="rId5"/>
    <p:sldId id="264" r:id="rId6"/>
    <p:sldId id="262" r:id="rId7"/>
    <p:sldId id="260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AD29457D-A9F0-480C-8DA6-F098CA077E8B}">
          <p14:sldIdLst>
            <p14:sldId id="256"/>
            <p14:sldId id="273"/>
            <p14:sldId id="259"/>
            <p14:sldId id="258"/>
            <p14:sldId id="264"/>
            <p14:sldId id="262"/>
            <p14:sldId id="260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64" d="100"/>
          <a:sy n="64" d="100"/>
        </p:scale>
        <p:origin x="420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E1957E-F219-456A-8496-7B31C94523CE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640DAB-3EF9-4A52-9C91-5DF29166EF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0516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E4198C-43E7-450C-89A0-A5086E4D21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5623214-AB3C-420D-BEB6-A5754F368F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2FBB753-3BD2-4B1D-8EC8-2E1C92911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5631A5F-F1AF-47AC-B4DD-A12ED25ED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C23032-CB90-4EDD-B852-C1D8F222F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364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CA439C-985D-4D8C-A8DF-5300D7C050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879BC92-BD51-4507-BE58-E805685E2F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DEA57B-C0CE-4F9A-9697-BFD916BB07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333288-685C-4DAC-89DB-09CC94B69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2DBF02-9348-4ED0-A35B-A79804DDC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1897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347C46-48EC-4942-9F58-414A9D839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5E5C036-0B5D-4F5A-AB89-9B2B23C691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51EA0B-36A1-479D-8F1B-97ABAEA76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660672-43B3-4BF3-8407-F9B58ABBD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2A53F76-A8E5-45D2-9F1A-82B21EFDF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9844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271B6A-5991-46D2-9C02-32CE4B629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79A7C7-1A57-4CE7-83DE-86B1476FD9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F985D21-CC99-4C71-AFAE-E360E42026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010A9E0-1348-46F7-B39D-C5ADC17669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DD194AA-C8DD-4B7D-9057-088037FA9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EA34488-314A-430F-B4E9-7A95AABA9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045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6BF242-5753-4B8A-B517-C332BF959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4D0790-DABD-4065-A572-E126AC573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8355F67-357E-4A7C-A68C-CE309A5301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2A94057-8984-4422-A7C2-3B43ECCD38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9ABC4FB-5A35-482F-8A92-11ECB11F84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FD6D5CB5-8FE0-40CE-B128-CB523BC14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BBCA7F6-CB29-4788-A0E9-E47DD78AB1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BBD60E0-5F05-4E0D-8249-35DEFFB6B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5439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C63396-F3A6-4CCE-A6AC-87EBA8D3F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267D5EC-F067-44B4-9724-9D4B5EF64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8CBA263-86C9-4060-827A-34067B966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1D4AF67-B9F6-4053-A02C-C0C282C68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667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14111E3-7F86-42ED-B7DD-25411802F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81FED02D-27AF-4375-8074-025770FE3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C81D71C-DA97-43D7-82D9-92AB37F79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112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3166B7-D184-4670-91C5-9FF2A8647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34DC71-8F37-4C34-BF5C-0B768A4D93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7C2938B-7E04-4818-9C77-2FE18AA35C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3FCE1AE-21DA-4638-BA4A-7CCF27209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4EBED16-59BB-468D-8959-34ADE495E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2F86673-D631-419F-A5F4-63826CC27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331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0374F4-A7FE-4E45-AC39-F6CB90E2C3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3A43253-7E1C-44CD-B135-B2BF2B8AE7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6D5FB32-FEA2-47D9-955F-374764A186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8C71988-0375-4A1B-8CB1-C2BC9FD3F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6557466-3846-4047-AF69-F01E87E5F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8E2CC9D-3B05-40B0-B195-00E581DD6B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967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836195-129B-433A-9595-2FC711DAA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462A6A3-1C00-453D-AEC4-39D7C75BBA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2CB497A-13C4-4A59-BADC-4F4C52AAC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5B3495-7361-45F2-8DC1-9D29FAB54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BFED273-1F3F-4E1C-AD8B-9BC584B68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418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7F0831F-A431-41B9-AE25-A8A0AC2224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D4FD57C-3F98-4F97-B6FC-B04CADFC0F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E4398B-80B0-4B1F-BDF6-A2F002EE1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0F680F-F6CB-48F6-A4CA-0DA055069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9CEA15-D768-4A8D-AE60-E5A1A8F7A3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606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9874E9-FEBF-4239-ADCE-91869F387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2AF0B08-7F4F-40DF-9CB2-BEB87FBFE1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D8B9EC-4CE2-4E7C-AD48-B037E310D6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6CBA9F-FE9B-4019-9E3C-C69BE5366843}" type="datetimeFigureOut">
              <a:rPr lang="ru-RU" smtClean="0"/>
              <a:t>29.01.2025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D5B99E-0954-4445-A43A-46FBC206E5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05EFC1C-62F1-4FFE-B5B8-F06C66946C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09FFA-0DD1-4DB2-9107-32704D7077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067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4.xml"/><Relationship Id="rId18" Type="http://schemas.openxmlformats.org/officeDocument/2006/relationships/slide" Target="slide21.xml"/><Relationship Id="rId3" Type="http://schemas.openxmlformats.org/officeDocument/2006/relationships/slide" Target="slide6.xml"/><Relationship Id="rId7" Type="http://schemas.openxmlformats.org/officeDocument/2006/relationships/slide" Target="slide10.xml"/><Relationship Id="rId12" Type="http://schemas.openxmlformats.org/officeDocument/2006/relationships/slide" Target="slide15.xml"/><Relationship Id="rId17" Type="http://schemas.openxmlformats.org/officeDocument/2006/relationships/slide" Target="slide20.xml"/><Relationship Id="rId2" Type="http://schemas.openxmlformats.org/officeDocument/2006/relationships/slide" Target="slide5.xml"/><Relationship Id="rId16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17.xml"/><Relationship Id="rId5" Type="http://schemas.openxmlformats.org/officeDocument/2006/relationships/slide" Target="slide7.xml"/><Relationship Id="rId15" Type="http://schemas.openxmlformats.org/officeDocument/2006/relationships/slide" Target="slide16.xml"/><Relationship Id="rId10" Type="http://schemas.openxmlformats.org/officeDocument/2006/relationships/slide" Target="slide18.xml"/><Relationship Id="rId4" Type="http://schemas.openxmlformats.org/officeDocument/2006/relationships/slide" Target="slide8.xml"/><Relationship Id="rId9" Type="http://schemas.openxmlformats.org/officeDocument/2006/relationships/slide" Target="slide19.xml"/><Relationship Id="rId14" Type="http://schemas.openxmlformats.org/officeDocument/2006/relationships/slide" Target="slide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1.png"/><Relationship Id="rId4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D52B4AA-2A79-4C84-9ED9-D419044D81E5}"/>
              </a:ext>
            </a:extLst>
          </p:cNvPr>
          <p:cNvSpPr txBox="1"/>
          <p:nvPr/>
        </p:nvSpPr>
        <p:spPr>
          <a:xfrm>
            <a:off x="1643269" y="1325218"/>
            <a:ext cx="911749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Интеллектуально-познавательная игра – викторина для детей старшего дошкольного возраста «Их именами славится Россия»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FE9946-A430-45B3-A2E6-E264EA3F3A63}"/>
              </a:ext>
            </a:extLst>
          </p:cNvPr>
          <p:cNvSpPr txBox="1"/>
          <p:nvPr/>
        </p:nvSpPr>
        <p:spPr>
          <a:xfrm>
            <a:off x="7789670" y="5123140"/>
            <a:ext cx="37503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воспитатель МБОУ ВМО «Васильевская средняя школа» Лебедева Юлия Александровна</a:t>
            </a:r>
          </a:p>
        </p:txBody>
      </p:sp>
    </p:spTree>
    <p:extLst>
      <p:ext uri="{BB962C8B-B14F-4D97-AF65-F5344CB8AC3E}">
        <p14:creationId xmlns:p14="http://schemas.microsoft.com/office/powerpoint/2010/main" val="1931735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5954F5-04B9-4341-A7D4-DCC75B69D3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913" y="1305098"/>
            <a:ext cx="10515600" cy="4289367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и систематизация знаний детей старшего дошкольного возраста о великих людях России, их заслугах перед Отечеством</a:t>
            </a:r>
          </a:p>
        </p:txBody>
      </p:sp>
    </p:spTree>
    <p:extLst>
      <p:ext uri="{BB962C8B-B14F-4D97-AF65-F5344CB8AC3E}">
        <p14:creationId xmlns:p14="http://schemas.microsoft.com/office/powerpoint/2010/main" val="2179602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везда: 6 точек 1">
            <a:hlinkClick r:id="rId2" action="ppaction://hlinksldjump"/>
            <a:extLst>
              <a:ext uri="{FF2B5EF4-FFF2-40B4-BE49-F238E27FC236}">
                <a16:creationId xmlns:a16="http://schemas.microsoft.com/office/drawing/2014/main" id="{9A99349D-24E0-44F1-BDFA-EDB9584BC8DE}"/>
              </a:ext>
            </a:extLst>
          </p:cNvPr>
          <p:cNvSpPr/>
          <p:nvPr/>
        </p:nvSpPr>
        <p:spPr>
          <a:xfrm>
            <a:off x="629029" y="1464365"/>
            <a:ext cx="1372049" cy="1125192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D8EFEC-18D3-47BD-B2FE-364F25168B0F}"/>
              </a:ext>
            </a:extLst>
          </p:cNvPr>
          <p:cNvSpPr txBox="1"/>
          <p:nvPr/>
        </p:nvSpPr>
        <p:spPr>
          <a:xfrm>
            <a:off x="1699366" y="132291"/>
            <a:ext cx="8097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Управляющие кнопки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F8F6D9-8EE7-4D89-AC42-402A0EAC134D}"/>
              </a:ext>
            </a:extLst>
          </p:cNvPr>
          <p:cNvSpPr txBox="1"/>
          <p:nvPr/>
        </p:nvSpPr>
        <p:spPr>
          <a:xfrm>
            <a:off x="918026" y="1753768"/>
            <a:ext cx="55791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 на задание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45820A3-15C3-4DE5-B3A1-EC2DF40E160F}"/>
              </a:ext>
            </a:extLst>
          </p:cNvPr>
          <p:cNvSpPr txBox="1"/>
          <p:nvPr/>
        </p:nvSpPr>
        <p:spPr>
          <a:xfrm>
            <a:off x="2156576" y="3252136"/>
            <a:ext cx="420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 на слайд с заданиями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B3A441D-E67B-47BA-9F63-7932B7A4A96D}"/>
              </a:ext>
            </a:extLst>
          </p:cNvPr>
          <p:cNvSpPr txBox="1"/>
          <p:nvPr/>
        </p:nvSpPr>
        <p:spPr>
          <a:xfrm>
            <a:off x="2632921" y="4750504"/>
            <a:ext cx="2845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вопроса</a:t>
            </a: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70A8B073-22A2-4982-8EC1-155EA1251988}"/>
              </a:ext>
            </a:extLst>
          </p:cNvPr>
          <p:cNvSpPr/>
          <p:nvPr/>
        </p:nvSpPr>
        <p:spPr>
          <a:xfrm>
            <a:off x="718704" y="5785816"/>
            <a:ext cx="1000089" cy="814555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37D02E-D7C9-43B6-9124-18DF2B02745A}"/>
              </a:ext>
            </a:extLst>
          </p:cNvPr>
          <p:cNvSpPr txBox="1"/>
          <p:nvPr/>
        </p:nvSpPr>
        <p:spPr>
          <a:xfrm>
            <a:off x="2487147" y="6047697"/>
            <a:ext cx="1700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</a:t>
            </a:r>
          </a:p>
        </p:txBody>
      </p:sp>
      <p:sp>
        <p:nvSpPr>
          <p:cNvPr id="11" name="Управляющая кнопка: справка 10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3E6FB76-7BB6-47B8-8BF6-92869AAC9A7F}"/>
              </a:ext>
            </a:extLst>
          </p:cNvPr>
          <p:cNvSpPr/>
          <p:nvPr/>
        </p:nvSpPr>
        <p:spPr>
          <a:xfrm>
            <a:off x="718704" y="4545798"/>
            <a:ext cx="997000" cy="847837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3" action="ppaction://hlinksldjump"/>
            <a:extLst>
              <a:ext uri="{FF2B5EF4-FFF2-40B4-BE49-F238E27FC236}">
                <a16:creationId xmlns:a16="http://schemas.microsoft.com/office/drawing/2014/main" id="{FE2B0C62-7FFF-4A24-8D1D-25B4AFCDD1A7}"/>
              </a:ext>
            </a:extLst>
          </p:cNvPr>
          <p:cNvSpPr/>
          <p:nvPr/>
        </p:nvSpPr>
        <p:spPr>
          <a:xfrm>
            <a:off x="718704" y="3132616"/>
            <a:ext cx="1070337" cy="847837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7619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везда: 6 точек 11">
            <a:hlinkClick r:id="rId2" action="ppaction://hlinksldjump"/>
            <a:extLst>
              <a:ext uri="{FF2B5EF4-FFF2-40B4-BE49-F238E27FC236}">
                <a16:creationId xmlns:a16="http://schemas.microsoft.com/office/drawing/2014/main" id="{5BDA4AA3-4E6D-43B8-8FA1-21F283D4B1BC}"/>
              </a:ext>
            </a:extLst>
          </p:cNvPr>
          <p:cNvSpPr/>
          <p:nvPr/>
        </p:nvSpPr>
        <p:spPr>
          <a:xfrm>
            <a:off x="3549390" y="0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2" name="Стрелка: пятиугольник 1">
            <a:extLst>
              <a:ext uri="{FF2B5EF4-FFF2-40B4-BE49-F238E27FC236}">
                <a16:creationId xmlns:a16="http://schemas.microsoft.com/office/drawing/2014/main" id="{B402C433-7E47-4DEA-8FD3-2680D4BFF3EE}"/>
              </a:ext>
            </a:extLst>
          </p:cNvPr>
          <p:cNvSpPr/>
          <p:nvPr/>
        </p:nvSpPr>
        <p:spPr>
          <a:xfrm>
            <a:off x="329784" y="311058"/>
            <a:ext cx="3028013" cy="813204"/>
          </a:xfrm>
          <a:prstGeom prst="homePlate">
            <a:avLst/>
          </a:prstGeom>
          <a:solidFill>
            <a:srgbClr val="7030A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Поэты и писатели</a:t>
            </a:r>
          </a:p>
        </p:txBody>
      </p:sp>
      <p:sp>
        <p:nvSpPr>
          <p:cNvPr id="17" name="Звезда: 6 точек 16">
            <a:hlinkClick r:id="rId3" action="ppaction://hlinksldjump"/>
            <a:extLst>
              <a:ext uri="{FF2B5EF4-FFF2-40B4-BE49-F238E27FC236}">
                <a16:creationId xmlns:a16="http://schemas.microsoft.com/office/drawing/2014/main" id="{FA20CDA8-C194-4110-845F-C450C5A48F8F}"/>
              </a:ext>
            </a:extLst>
          </p:cNvPr>
          <p:cNvSpPr/>
          <p:nvPr/>
        </p:nvSpPr>
        <p:spPr>
          <a:xfrm>
            <a:off x="5686423" y="51515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22" name="Звезда: 6 точек 21">
            <a:hlinkClick r:id="rId4" action="ppaction://hlinksldjump"/>
            <a:extLst>
              <a:ext uri="{FF2B5EF4-FFF2-40B4-BE49-F238E27FC236}">
                <a16:creationId xmlns:a16="http://schemas.microsoft.com/office/drawing/2014/main" id="{B88C1B04-A6DC-4145-8A74-D3834580675D}"/>
              </a:ext>
            </a:extLst>
          </p:cNvPr>
          <p:cNvSpPr/>
          <p:nvPr/>
        </p:nvSpPr>
        <p:spPr>
          <a:xfrm>
            <a:off x="9920985" y="31851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</p:txBody>
      </p:sp>
      <p:sp>
        <p:nvSpPr>
          <p:cNvPr id="23" name="Звезда: 6 точек 22">
            <a:hlinkClick r:id="rId5" action="ppaction://hlinksldjump"/>
            <a:extLst>
              <a:ext uri="{FF2B5EF4-FFF2-40B4-BE49-F238E27FC236}">
                <a16:creationId xmlns:a16="http://schemas.microsoft.com/office/drawing/2014/main" id="{A2D35A52-F330-410C-958A-D843964D21A1}"/>
              </a:ext>
            </a:extLst>
          </p:cNvPr>
          <p:cNvSpPr/>
          <p:nvPr/>
        </p:nvSpPr>
        <p:spPr>
          <a:xfrm>
            <a:off x="7783952" y="31851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</a:p>
        </p:txBody>
      </p:sp>
      <p:sp>
        <p:nvSpPr>
          <p:cNvPr id="25" name="Звезда: 6 точек 24">
            <a:hlinkClick r:id="rId6" action="ppaction://hlinksldjump"/>
            <a:extLst>
              <a:ext uri="{FF2B5EF4-FFF2-40B4-BE49-F238E27FC236}">
                <a16:creationId xmlns:a16="http://schemas.microsoft.com/office/drawing/2014/main" id="{74158AED-5024-4074-8B04-7F3A38907962}"/>
              </a:ext>
            </a:extLst>
          </p:cNvPr>
          <p:cNvSpPr/>
          <p:nvPr/>
        </p:nvSpPr>
        <p:spPr>
          <a:xfrm>
            <a:off x="3588895" y="1813475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26" name="Звезда: 6 точек 25">
            <a:hlinkClick r:id="rId7" action="ppaction://hlinksldjump"/>
            <a:extLst>
              <a:ext uri="{FF2B5EF4-FFF2-40B4-BE49-F238E27FC236}">
                <a16:creationId xmlns:a16="http://schemas.microsoft.com/office/drawing/2014/main" id="{E0FEE20B-EF11-4507-B055-182AEBE40336}"/>
              </a:ext>
            </a:extLst>
          </p:cNvPr>
          <p:cNvSpPr/>
          <p:nvPr/>
        </p:nvSpPr>
        <p:spPr>
          <a:xfrm>
            <a:off x="5725928" y="1813475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27" name="Звезда: 6 точек 26">
            <a:hlinkClick r:id="rId8" action="ppaction://hlinksldjump"/>
            <a:extLst>
              <a:ext uri="{FF2B5EF4-FFF2-40B4-BE49-F238E27FC236}">
                <a16:creationId xmlns:a16="http://schemas.microsoft.com/office/drawing/2014/main" id="{E71AE896-8873-41EF-877E-B88F8A1787E0}"/>
              </a:ext>
            </a:extLst>
          </p:cNvPr>
          <p:cNvSpPr/>
          <p:nvPr/>
        </p:nvSpPr>
        <p:spPr>
          <a:xfrm>
            <a:off x="7783951" y="1842375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</a:p>
        </p:txBody>
      </p:sp>
      <p:sp>
        <p:nvSpPr>
          <p:cNvPr id="28" name="Стрелка: пятиугольник 27">
            <a:extLst>
              <a:ext uri="{FF2B5EF4-FFF2-40B4-BE49-F238E27FC236}">
                <a16:creationId xmlns:a16="http://schemas.microsoft.com/office/drawing/2014/main" id="{059A241D-3027-4789-B9A1-6C766AB3151A}"/>
              </a:ext>
            </a:extLst>
          </p:cNvPr>
          <p:cNvSpPr/>
          <p:nvPr/>
        </p:nvSpPr>
        <p:spPr>
          <a:xfrm>
            <a:off x="323537" y="2009284"/>
            <a:ext cx="3028013" cy="813204"/>
          </a:xfrm>
          <a:prstGeom prst="homePlate">
            <a:avLst/>
          </a:prstGeom>
          <a:solidFill>
            <a:srgbClr val="7030A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Художники</a:t>
            </a:r>
            <a:r>
              <a:rPr lang="ru-RU" dirty="0"/>
              <a:t> </a:t>
            </a:r>
          </a:p>
        </p:txBody>
      </p:sp>
      <p:sp>
        <p:nvSpPr>
          <p:cNvPr id="29" name="Стрелка: пятиугольник 28">
            <a:extLst>
              <a:ext uri="{FF2B5EF4-FFF2-40B4-BE49-F238E27FC236}">
                <a16:creationId xmlns:a16="http://schemas.microsoft.com/office/drawing/2014/main" id="{422D9009-0B66-4765-BE9D-4A657820DDB2}"/>
              </a:ext>
            </a:extLst>
          </p:cNvPr>
          <p:cNvSpPr/>
          <p:nvPr/>
        </p:nvSpPr>
        <p:spPr>
          <a:xfrm>
            <a:off x="323537" y="3883112"/>
            <a:ext cx="3028013" cy="813204"/>
          </a:xfrm>
          <a:prstGeom prst="homePlate">
            <a:avLst/>
          </a:prstGeom>
          <a:solidFill>
            <a:srgbClr val="7030A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Учёные</a:t>
            </a:r>
            <a:r>
              <a:rPr lang="ru-RU" dirty="0"/>
              <a:t> </a:t>
            </a:r>
          </a:p>
        </p:txBody>
      </p:sp>
      <p:sp>
        <p:nvSpPr>
          <p:cNvPr id="30" name="Стрелка: пятиугольник 29">
            <a:extLst>
              <a:ext uri="{FF2B5EF4-FFF2-40B4-BE49-F238E27FC236}">
                <a16:creationId xmlns:a16="http://schemas.microsoft.com/office/drawing/2014/main" id="{BC0E54CC-F36B-4E38-96BB-3A6577DF6364}"/>
              </a:ext>
            </a:extLst>
          </p:cNvPr>
          <p:cNvSpPr/>
          <p:nvPr/>
        </p:nvSpPr>
        <p:spPr>
          <a:xfrm>
            <a:off x="323537" y="5581338"/>
            <a:ext cx="3028013" cy="813204"/>
          </a:xfrm>
          <a:prstGeom prst="homePlate">
            <a:avLst/>
          </a:prstGeom>
          <a:solidFill>
            <a:srgbClr val="7030A0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Военные</a:t>
            </a:r>
            <a:r>
              <a:rPr lang="ru-RU" dirty="0"/>
              <a:t> </a:t>
            </a:r>
          </a:p>
        </p:txBody>
      </p:sp>
      <p:sp>
        <p:nvSpPr>
          <p:cNvPr id="32" name="Звезда: 6 точек 31">
            <a:hlinkClick r:id="rId9" action="ppaction://hlinksldjump"/>
            <a:extLst>
              <a:ext uri="{FF2B5EF4-FFF2-40B4-BE49-F238E27FC236}">
                <a16:creationId xmlns:a16="http://schemas.microsoft.com/office/drawing/2014/main" id="{D6792658-063F-4B6D-820D-56F7A55ECFE9}"/>
              </a:ext>
            </a:extLst>
          </p:cNvPr>
          <p:cNvSpPr/>
          <p:nvPr/>
        </p:nvSpPr>
        <p:spPr>
          <a:xfrm>
            <a:off x="7756465" y="5254953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</a:p>
        </p:txBody>
      </p:sp>
      <p:sp>
        <p:nvSpPr>
          <p:cNvPr id="33" name="Звезда: 6 точек 32">
            <a:hlinkClick r:id="rId10" action="ppaction://hlinksldjump"/>
            <a:extLst>
              <a:ext uri="{FF2B5EF4-FFF2-40B4-BE49-F238E27FC236}">
                <a16:creationId xmlns:a16="http://schemas.microsoft.com/office/drawing/2014/main" id="{5CA74816-D219-4C85-BBB3-5FADCCC2C29B}"/>
              </a:ext>
            </a:extLst>
          </p:cNvPr>
          <p:cNvSpPr/>
          <p:nvPr/>
        </p:nvSpPr>
        <p:spPr>
          <a:xfrm>
            <a:off x="5725928" y="5259321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34" name="Звезда: 6 точек 33">
            <a:hlinkClick r:id="rId11" action="ppaction://hlinksldjump"/>
            <a:extLst>
              <a:ext uri="{FF2B5EF4-FFF2-40B4-BE49-F238E27FC236}">
                <a16:creationId xmlns:a16="http://schemas.microsoft.com/office/drawing/2014/main" id="{7915E2C3-DE32-42E7-BA5A-69A1A0531E24}"/>
              </a:ext>
            </a:extLst>
          </p:cNvPr>
          <p:cNvSpPr/>
          <p:nvPr/>
        </p:nvSpPr>
        <p:spPr>
          <a:xfrm>
            <a:off x="3561411" y="5254954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35" name="Звезда: 6 точек 34">
            <a:hlinkClick r:id="rId12" action="ppaction://hlinksldjump"/>
            <a:extLst>
              <a:ext uri="{FF2B5EF4-FFF2-40B4-BE49-F238E27FC236}">
                <a16:creationId xmlns:a16="http://schemas.microsoft.com/office/drawing/2014/main" id="{71BF5ABA-2E1A-458E-8A66-A13AE992EB04}"/>
              </a:ext>
            </a:extLst>
          </p:cNvPr>
          <p:cNvSpPr/>
          <p:nvPr/>
        </p:nvSpPr>
        <p:spPr>
          <a:xfrm>
            <a:off x="7772706" y="3516046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</a:p>
        </p:txBody>
      </p:sp>
      <p:sp>
        <p:nvSpPr>
          <p:cNvPr id="36" name="Звезда: 6 точек 35">
            <a:hlinkClick r:id="rId13" action="ppaction://hlinksldjump"/>
            <a:extLst>
              <a:ext uri="{FF2B5EF4-FFF2-40B4-BE49-F238E27FC236}">
                <a16:creationId xmlns:a16="http://schemas.microsoft.com/office/drawing/2014/main" id="{D4324932-F748-440A-B14B-8E298C05E1D1}"/>
              </a:ext>
            </a:extLst>
          </p:cNvPr>
          <p:cNvSpPr/>
          <p:nvPr/>
        </p:nvSpPr>
        <p:spPr>
          <a:xfrm>
            <a:off x="5725928" y="3595719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37" name="Звезда: 6 точек 36">
            <a:hlinkClick r:id="rId14" action="ppaction://hlinksldjump"/>
            <a:extLst>
              <a:ext uri="{FF2B5EF4-FFF2-40B4-BE49-F238E27FC236}">
                <a16:creationId xmlns:a16="http://schemas.microsoft.com/office/drawing/2014/main" id="{9091044E-4508-4438-9FEA-1A5C5D682A89}"/>
              </a:ext>
            </a:extLst>
          </p:cNvPr>
          <p:cNvSpPr/>
          <p:nvPr/>
        </p:nvSpPr>
        <p:spPr>
          <a:xfrm>
            <a:off x="3561412" y="3687303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38" name="Звезда: 6 точек 37">
            <a:hlinkClick r:id="rId15" action="ppaction://hlinksldjump"/>
            <a:extLst>
              <a:ext uri="{FF2B5EF4-FFF2-40B4-BE49-F238E27FC236}">
                <a16:creationId xmlns:a16="http://schemas.microsoft.com/office/drawing/2014/main" id="{0F1D351C-930F-4661-AB4D-CAB7B05D728C}"/>
              </a:ext>
            </a:extLst>
          </p:cNvPr>
          <p:cNvSpPr/>
          <p:nvPr/>
        </p:nvSpPr>
        <p:spPr>
          <a:xfrm>
            <a:off x="9920983" y="3516046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</p:txBody>
      </p:sp>
      <p:sp>
        <p:nvSpPr>
          <p:cNvPr id="40" name="Звезда: 6 точек 39">
            <a:hlinkClick r:id="rId16" action="ppaction://hlinksldjump"/>
            <a:extLst>
              <a:ext uri="{FF2B5EF4-FFF2-40B4-BE49-F238E27FC236}">
                <a16:creationId xmlns:a16="http://schemas.microsoft.com/office/drawing/2014/main" id="{E36AA263-9421-4A52-981F-50E2019BB2D3}"/>
              </a:ext>
            </a:extLst>
          </p:cNvPr>
          <p:cNvSpPr/>
          <p:nvPr/>
        </p:nvSpPr>
        <p:spPr>
          <a:xfrm>
            <a:off x="9920984" y="1842376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</p:txBody>
      </p:sp>
      <p:sp>
        <p:nvSpPr>
          <p:cNvPr id="42" name="Звезда: 6 точек 41">
            <a:hlinkClick r:id="rId17" action="ppaction://hlinksldjump"/>
            <a:extLst>
              <a:ext uri="{FF2B5EF4-FFF2-40B4-BE49-F238E27FC236}">
                <a16:creationId xmlns:a16="http://schemas.microsoft.com/office/drawing/2014/main" id="{2E3E2466-8824-4F12-8585-1E98C9776C54}"/>
              </a:ext>
            </a:extLst>
          </p:cNvPr>
          <p:cNvSpPr/>
          <p:nvPr/>
        </p:nvSpPr>
        <p:spPr>
          <a:xfrm>
            <a:off x="9943459" y="5189721"/>
            <a:ext cx="1519003" cy="1204821"/>
          </a:xfrm>
          <a:prstGeom prst="star6">
            <a:avLst/>
          </a:prstGeom>
          <a:solidFill>
            <a:srgbClr val="FF0000"/>
          </a:solidFill>
          <a:ln>
            <a:solidFill>
              <a:schemeClr val="bg2">
                <a:lumMod val="1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</a:p>
        </p:txBody>
      </p:sp>
      <p:sp>
        <p:nvSpPr>
          <p:cNvPr id="3" name="Блок-схема: узел 2">
            <a:hlinkClick r:id="rId18" action="ppaction://hlinksldjump"/>
            <a:extLst>
              <a:ext uri="{FF2B5EF4-FFF2-40B4-BE49-F238E27FC236}">
                <a16:creationId xmlns:a16="http://schemas.microsoft.com/office/drawing/2014/main" id="{72E718F6-7458-4917-90B0-456130CC4627}"/>
              </a:ext>
            </a:extLst>
          </p:cNvPr>
          <p:cNvSpPr/>
          <p:nvPr/>
        </p:nvSpPr>
        <p:spPr>
          <a:xfrm>
            <a:off x="11596443" y="6459773"/>
            <a:ext cx="511533" cy="398227"/>
          </a:xfrm>
          <a:prstGeom prst="flowChartConnector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933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7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8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10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1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1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9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animClr clrSpc="rgb" dir="cw">
                                      <p:cBhvr>
                                        <p:cTn id="1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ADD34"/>
                                      </p:to>
                                    </p:animClr>
                                    <p:set>
                                      <p:cBhvr>
                                        <p:cTn id="1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  <p:bldP spid="22" grpId="0" animBg="1"/>
      <p:bldP spid="23" grpId="0" animBg="1"/>
      <p:bldP spid="25" grpId="0" animBg="1"/>
      <p:bldP spid="26" grpId="0" animBg="1"/>
      <p:bldP spid="27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0" grpId="0" animBg="1"/>
      <p:bldP spid="4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справка 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3F26E4-60EC-4483-8802-F8EFDC87BF4E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E4360A6-B45C-46C6-A8BB-40173B037CDE}"/>
              </a:ext>
            </a:extLst>
          </p:cNvPr>
          <p:cNvSpPr txBox="1"/>
          <p:nvPr/>
        </p:nvSpPr>
        <p:spPr>
          <a:xfrm>
            <a:off x="1828800" y="106018"/>
            <a:ext cx="8534400" cy="2246769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автора и название произведения: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«Тут и мыло подскочило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вцепилось в волоса,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юлило, и мылило,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кусало, как оса»</a:t>
            </a:r>
          </a:p>
        </p:txBody>
      </p:sp>
      <p:sp>
        <p:nvSpPr>
          <p:cNvPr id="5" name="Управляющая кнопка: &quot;На главную&quot; 4">
            <a:hlinkClick r:id="rId2" action="ppaction://hlinksldjump"/>
            <a:extLst>
              <a:ext uri="{FF2B5EF4-FFF2-40B4-BE49-F238E27FC236}">
                <a16:creationId xmlns:a16="http://schemas.microsoft.com/office/drawing/2014/main" id="{0EA8543A-116D-42EC-A5E9-DA341F8E5A2B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2F5DFE5B-6CB8-476C-BEA2-4C1752BAFB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7318" y="106018"/>
            <a:ext cx="3953699" cy="60982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4C5B1BE-595D-412B-88C5-30646724CE51}"/>
              </a:ext>
            </a:extLst>
          </p:cNvPr>
          <p:cNvSpPr txBox="1"/>
          <p:nvPr/>
        </p:nvSpPr>
        <p:spPr>
          <a:xfrm>
            <a:off x="4685752" y="6204268"/>
            <a:ext cx="4616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Корней Иванович Чуковский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CD8DDA3-ECDE-492C-A187-CF0355DBBD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66" y="2156277"/>
            <a:ext cx="2784369" cy="37754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9" name="Овал 18">
            <a:extLst>
              <a:ext uri="{FF2B5EF4-FFF2-40B4-BE49-F238E27FC236}">
                <a16:creationId xmlns:a16="http://schemas.microsoft.com/office/drawing/2014/main" id="{7FA7F493-759A-4397-9A53-A18EE80FAD95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3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1" animBg="1"/>
      <p:bldP spid="3" grpId="2" animBg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правляющая кнопка: справка 1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C497DEA5-6BB0-463E-A87C-EF17F19F3DA2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9238F1-A21D-47DD-9F4F-820563AA4DEF}"/>
              </a:ext>
            </a:extLst>
          </p:cNvPr>
          <p:cNvSpPr txBox="1"/>
          <p:nvPr/>
        </p:nvSpPr>
        <p:spPr>
          <a:xfrm>
            <a:off x="1828800" y="106018"/>
            <a:ext cx="8534400" cy="1384995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поэта, который сказал о своём портрете: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«Себя как в зеркале я вижу, и это зеркало мне льстит»</a:t>
            </a: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BF087FED-96BF-4253-A405-31A68B70C1A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&quot;На главную&quot; 4">
            <a:hlinkClick r:id="rId2" action="ppaction://hlinksldjump"/>
            <a:extLst>
              <a:ext uri="{FF2B5EF4-FFF2-40B4-BE49-F238E27FC236}">
                <a16:creationId xmlns:a16="http://schemas.microsoft.com/office/drawing/2014/main" id="{A79D9252-453C-4880-9695-CA75B5C2A4D5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26AA910-B21C-4744-BDDE-C67BFDF76A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8596" y="158632"/>
            <a:ext cx="4852065" cy="60087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1113792-F879-4BAA-8DDF-EC1E024E4003}"/>
              </a:ext>
            </a:extLst>
          </p:cNvPr>
          <p:cNvSpPr txBox="1"/>
          <p:nvPr/>
        </p:nvSpPr>
        <p:spPr>
          <a:xfrm>
            <a:off x="3845247" y="6234066"/>
            <a:ext cx="4658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 Сергеевич Пушкин</a:t>
            </a:r>
          </a:p>
        </p:txBody>
      </p:sp>
    </p:spTree>
    <p:extLst>
      <p:ext uri="{BB962C8B-B14F-4D97-AF65-F5344CB8AC3E}">
        <p14:creationId xmlns:p14="http://schemas.microsoft.com/office/powerpoint/2010/main" val="1877503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1" animBg="1"/>
      <p:bldP spid="3" grpId="2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978025" y="115490"/>
            <a:ext cx="8534400" cy="1384995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Писатель, который писал о жизни животных и леса. Он рассказал о путешествии муравьишки, о приключении мышонка Пика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F4E5293-DA74-4EB7-AC26-FF5ABC88C3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1791" y="96322"/>
            <a:ext cx="4366868" cy="57872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1A0667B-96FC-45C0-8020-65F01A40A9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9" t="5024" r="4911" b="7197"/>
          <a:stretch/>
        </p:blipFill>
        <p:spPr>
          <a:xfrm>
            <a:off x="8931967" y="3569451"/>
            <a:ext cx="2067338" cy="27949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FD03E58-8CD1-489A-A021-47F642265F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66" y="1845349"/>
            <a:ext cx="1994725" cy="25905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7FEC37B-8914-4304-A413-96E8CCE87E3D}"/>
              </a:ext>
            </a:extLst>
          </p:cNvPr>
          <p:cNvSpPr txBox="1"/>
          <p:nvPr/>
        </p:nvSpPr>
        <p:spPr>
          <a:xfrm>
            <a:off x="3931383" y="5902747"/>
            <a:ext cx="4627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Виталий Валентинович Бианки</a:t>
            </a:r>
          </a:p>
        </p:txBody>
      </p:sp>
    </p:spTree>
    <p:extLst>
      <p:ext uri="{BB962C8B-B14F-4D97-AF65-F5344CB8AC3E}">
        <p14:creationId xmlns:p14="http://schemas.microsoft.com/office/powerpoint/2010/main" val="2679245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1384995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Главный труд этого писателя – Толковый словарь живого великорусского языка.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имя писателя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6091AE6-0413-46DA-A738-2CE4EE6A27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965" y="1627431"/>
            <a:ext cx="2862469" cy="360313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6580AAC-541E-4B48-8B1A-1504E0DD87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313" y="84556"/>
            <a:ext cx="5314122" cy="613338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17B0F6B-E073-4663-8ED4-316B17E41869}"/>
              </a:ext>
            </a:extLst>
          </p:cNvPr>
          <p:cNvSpPr txBox="1"/>
          <p:nvPr/>
        </p:nvSpPr>
        <p:spPr>
          <a:xfrm>
            <a:off x="4244007" y="6217938"/>
            <a:ext cx="3945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Иванович Даль </a:t>
            </a:r>
          </a:p>
        </p:txBody>
      </p:sp>
    </p:spTree>
    <p:extLst>
      <p:ext uri="{BB962C8B-B14F-4D97-AF65-F5344CB8AC3E}">
        <p14:creationId xmlns:p14="http://schemas.microsoft.com/office/powerpoint/2010/main" val="2843138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523220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автора картин «Золотая осень», «Март»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E002E4B-D508-42CA-8705-B3E50E0439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8960" y="824554"/>
            <a:ext cx="4026601" cy="493682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356C1EA-4508-4105-8AC8-37F9A69BA68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4" y="962899"/>
            <a:ext cx="3833526" cy="29336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2AC5151-F4C2-4CAF-B7B4-463DA9B59D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9021" y="2719153"/>
            <a:ext cx="3644348" cy="293364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34F542-A1AF-46D5-8CDD-A77C6591CC3C}"/>
              </a:ext>
            </a:extLst>
          </p:cNvPr>
          <p:cNvSpPr txBox="1"/>
          <p:nvPr/>
        </p:nvSpPr>
        <p:spPr>
          <a:xfrm>
            <a:off x="4459871" y="5791200"/>
            <a:ext cx="34047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Исаак Ильич Левитан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70F363C-5019-43D5-959C-BFB1DCB467DE}"/>
              </a:ext>
            </a:extLst>
          </p:cNvPr>
          <p:cNvSpPr txBox="1"/>
          <p:nvPr/>
        </p:nvSpPr>
        <p:spPr>
          <a:xfrm>
            <a:off x="791817" y="4051458"/>
            <a:ext cx="20739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«Золотая осень»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3DE403-C063-49E5-9936-A753D08AEF9E}"/>
              </a:ext>
            </a:extLst>
          </p:cNvPr>
          <p:cNvSpPr txBox="1"/>
          <p:nvPr/>
        </p:nvSpPr>
        <p:spPr>
          <a:xfrm>
            <a:off x="9326217" y="5791200"/>
            <a:ext cx="20739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«Март»</a:t>
            </a:r>
          </a:p>
        </p:txBody>
      </p:sp>
    </p:spTree>
    <p:extLst>
      <p:ext uri="{BB962C8B-B14F-4D97-AF65-F5344CB8AC3E}">
        <p14:creationId xmlns:p14="http://schemas.microsoft.com/office/powerpoint/2010/main" val="239916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8" grpId="0"/>
      <p:bldP spid="8" grpId="1"/>
      <p:bldP spid="8" grpId="2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954107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художника, который изобразил Пушкина на берегу Чёрного моря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6031EC6-23E3-4D1E-B1BC-96CE0F8A49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3527" y="106018"/>
            <a:ext cx="4705350" cy="596991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76D6034-6F58-4FFF-BD1A-34526D5C15A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17"/>
          <a:stretch/>
        </p:blipFill>
        <p:spPr>
          <a:xfrm>
            <a:off x="7183824" y="1338470"/>
            <a:ext cx="4411829" cy="34476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7BD7530-844D-497C-8B72-6BB29E5EDD02}"/>
              </a:ext>
            </a:extLst>
          </p:cNvPr>
          <p:cNvSpPr txBox="1"/>
          <p:nvPr/>
        </p:nvSpPr>
        <p:spPr>
          <a:xfrm>
            <a:off x="1566836" y="6133482"/>
            <a:ext cx="53187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Иван Константинович Айвазовский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AA9FC2-AE11-4C9B-9F8B-D6905F0168C0}"/>
              </a:ext>
            </a:extLst>
          </p:cNvPr>
          <p:cNvSpPr txBox="1"/>
          <p:nvPr/>
        </p:nvSpPr>
        <p:spPr>
          <a:xfrm>
            <a:off x="7183824" y="4814682"/>
            <a:ext cx="44463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«Прощание Пушкина с морем»</a:t>
            </a:r>
          </a:p>
        </p:txBody>
      </p:sp>
    </p:spTree>
    <p:extLst>
      <p:ext uri="{BB962C8B-B14F-4D97-AF65-F5344CB8AC3E}">
        <p14:creationId xmlns:p14="http://schemas.microsoft.com/office/powerpoint/2010/main" val="223428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6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954107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Художник, который изобразил юного Пушкина.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имя художника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137205E-4E5A-4035-AE8E-C9991B2CD4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5400" y="106018"/>
            <a:ext cx="4850757" cy="59932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1296F99-7A44-4A09-95C1-18A4D9ED9B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19" y="2003005"/>
            <a:ext cx="4468361" cy="289698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88BCCA2-ACC7-4E22-B895-31EBE7F9F65B}"/>
              </a:ext>
            </a:extLst>
          </p:cNvPr>
          <p:cNvSpPr txBox="1"/>
          <p:nvPr/>
        </p:nvSpPr>
        <p:spPr>
          <a:xfrm>
            <a:off x="5428530" y="6109219"/>
            <a:ext cx="408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Илья Ефимович Репин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711B84F-5751-49E8-9B51-5B2B0359B661}"/>
              </a:ext>
            </a:extLst>
          </p:cNvPr>
          <p:cNvSpPr txBox="1"/>
          <p:nvPr/>
        </p:nvSpPr>
        <p:spPr>
          <a:xfrm>
            <a:off x="374459" y="4899992"/>
            <a:ext cx="4299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«А. С. Пушкин на акте в лицее»</a:t>
            </a:r>
          </a:p>
        </p:txBody>
      </p:sp>
    </p:spTree>
    <p:extLst>
      <p:ext uri="{BB962C8B-B14F-4D97-AF65-F5344CB8AC3E}">
        <p14:creationId xmlns:p14="http://schemas.microsoft.com/office/powerpoint/2010/main" val="2420002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6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1384995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Художник, который написал картину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«Переход Суворова через Альпы».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Кто это?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C4E7C74-09E6-46B5-AED8-C333F232BA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823" y="284004"/>
            <a:ext cx="4327707" cy="577027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35AAB1F-30DB-4F22-A369-77292BB2FB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577" y="1215539"/>
            <a:ext cx="3803722" cy="38037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F27FBA8-7397-4C94-BB51-46FF39F65835}"/>
              </a:ext>
            </a:extLst>
          </p:cNvPr>
          <p:cNvSpPr txBox="1"/>
          <p:nvPr/>
        </p:nvSpPr>
        <p:spPr>
          <a:xfrm>
            <a:off x="1738437" y="6149513"/>
            <a:ext cx="4758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Василий Иванович Суриков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B080CE-097B-4DBB-8821-1BA1CFCBA1BA}"/>
              </a:ext>
            </a:extLst>
          </p:cNvPr>
          <p:cNvSpPr txBox="1"/>
          <p:nvPr/>
        </p:nvSpPr>
        <p:spPr>
          <a:xfrm>
            <a:off x="7479693" y="5019261"/>
            <a:ext cx="40694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«Переход Суворова через Альпы»</a:t>
            </a:r>
          </a:p>
        </p:txBody>
      </p:sp>
    </p:spTree>
    <p:extLst>
      <p:ext uri="{BB962C8B-B14F-4D97-AF65-F5344CB8AC3E}">
        <p14:creationId xmlns:p14="http://schemas.microsoft.com/office/powerpoint/2010/main" val="44467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6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954107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Учёный, который сделал открытия в науках: в физике, в химии, в астрономии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A0862D4-E251-4C17-B761-E048D941FA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648"/>
          <a:stretch/>
        </p:blipFill>
        <p:spPr>
          <a:xfrm>
            <a:off x="3536080" y="106017"/>
            <a:ext cx="4716143" cy="592098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A17075D-48F4-4AA7-B019-FC9D4C037FCC}"/>
              </a:ext>
            </a:extLst>
          </p:cNvPr>
          <p:cNvSpPr txBox="1"/>
          <p:nvPr/>
        </p:nvSpPr>
        <p:spPr>
          <a:xfrm>
            <a:off x="3536080" y="6027002"/>
            <a:ext cx="4716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Михаил Васильевич Ломоносов</a:t>
            </a:r>
          </a:p>
        </p:txBody>
      </p:sp>
    </p:spTree>
    <p:extLst>
      <p:ext uri="{BB962C8B-B14F-4D97-AF65-F5344CB8AC3E}">
        <p14:creationId xmlns:p14="http://schemas.microsoft.com/office/powerpoint/2010/main" val="105139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1815882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Учёный, который написал учебник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«Основы химии» и создал периодическую систему химических элементов. 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это? 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421B96E-E9F0-47FA-841C-655F082196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9812" y="106018"/>
            <a:ext cx="4456529" cy="612274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05AD78-3F9A-4733-B8F0-EA7F0A740A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66" y="1101893"/>
            <a:ext cx="3616362" cy="257248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763DD7E-C868-4B13-8264-AFFDCA224E07}"/>
              </a:ext>
            </a:extLst>
          </p:cNvPr>
          <p:cNvSpPr txBox="1"/>
          <p:nvPr/>
        </p:nvSpPr>
        <p:spPr>
          <a:xfrm>
            <a:off x="3449540" y="6238458"/>
            <a:ext cx="5377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 Иванович Менделеев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CD9A7F8-08A7-4024-B6E0-77580736D12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18" t="11685" r="16576" b="9825"/>
          <a:stretch/>
        </p:blipFill>
        <p:spPr>
          <a:xfrm>
            <a:off x="9105900" y="2111252"/>
            <a:ext cx="2401209" cy="33438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extLst>
      <p:ext uri="{BB962C8B-B14F-4D97-AF65-F5344CB8AC3E}">
        <p14:creationId xmlns:p14="http://schemas.microsoft.com/office/powerpoint/2010/main" val="962932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1384995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Учёный физиолог изучал влияние нервной системы на работу всех органов человека и животных. Назовите его имя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20D124B-0E5A-402D-9769-20D16A41B7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024" y="313194"/>
            <a:ext cx="4095337" cy="576955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19539B2-6E46-4576-9C23-21EC9ECA70B8}"/>
              </a:ext>
            </a:extLst>
          </p:cNvPr>
          <p:cNvSpPr txBox="1"/>
          <p:nvPr/>
        </p:nvSpPr>
        <p:spPr>
          <a:xfrm>
            <a:off x="3609024" y="6125818"/>
            <a:ext cx="4261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Иван Петрович Павлов</a:t>
            </a:r>
          </a:p>
        </p:txBody>
      </p:sp>
    </p:spTree>
    <p:extLst>
      <p:ext uri="{BB962C8B-B14F-4D97-AF65-F5344CB8AC3E}">
        <p14:creationId xmlns:p14="http://schemas.microsoft.com/office/powerpoint/2010/main" val="295470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1815882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Учёный биолог, ботаник, агроном, географ, селекционер. Он ездил по всему миру и собирал разные семена растений. Вывел сорт пшеницы, который не боится морозов и засухи. Кто это ?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18B4EF0-8E42-4774-9668-8C342418E0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628" y="278537"/>
            <a:ext cx="4660238" cy="58976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05BBAD4-AB87-4391-B3FB-9DE40BA1D36B}"/>
              </a:ext>
            </a:extLst>
          </p:cNvPr>
          <p:cNvSpPr txBox="1"/>
          <p:nvPr/>
        </p:nvSpPr>
        <p:spPr>
          <a:xfrm>
            <a:off x="3417813" y="6187157"/>
            <a:ext cx="4885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Николай Иванович Вавилов</a:t>
            </a:r>
          </a:p>
        </p:txBody>
      </p:sp>
    </p:spTree>
    <p:extLst>
      <p:ext uri="{BB962C8B-B14F-4D97-AF65-F5344CB8AC3E}">
        <p14:creationId xmlns:p14="http://schemas.microsoft.com/office/powerpoint/2010/main" val="400871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1384995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 службу солдатом. А потом получил звание фельдмаршала. Провёл 35 сражений и нигде поражений не имел. Назовите его имя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8EAB5A2-BEA7-4714-9A94-59E7A517158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01" t="9275" r="20821" b="10532"/>
          <a:stretch/>
        </p:blipFill>
        <p:spPr>
          <a:xfrm>
            <a:off x="3847933" y="106215"/>
            <a:ext cx="4439479" cy="61618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F4D7544-911B-4961-B294-99A634EC02DF}"/>
              </a:ext>
            </a:extLst>
          </p:cNvPr>
          <p:cNvSpPr txBox="1"/>
          <p:nvPr/>
        </p:nvSpPr>
        <p:spPr>
          <a:xfrm>
            <a:off x="3234358" y="6297265"/>
            <a:ext cx="5723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 Васильевич Суворов</a:t>
            </a:r>
          </a:p>
        </p:txBody>
      </p:sp>
    </p:spTree>
    <p:extLst>
      <p:ext uri="{BB962C8B-B14F-4D97-AF65-F5344CB8AC3E}">
        <p14:creationId xmlns:p14="http://schemas.microsoft.com/office/powerpoint/2010/main" val="2546149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954107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Адмирал, который победил в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Синопском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сражении. Кто он?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52616C3-1046-4516-B481-54B0092DA3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9771" y="158632"/>
            <a:ext cx="4052458" cy="571271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086C55-E44D-4B91-9DE2-303F4CB5CA8C}"/>
              </a:ext>
            </a:extLst>
          </p:cNvPr>
          <p:cNvSpPr txBox="1"/>
          <p:nvPr/>
        </p:nvSpPr>
        <p:spPr>
          <a:xfrm>
            <a:off x="3886955" y="5975070"/>
            <a:ext cx="48991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Павел Степанович Нахимов</a:t>
            </a:r>
          </a:p>
        </p:txBody>
      </p:sp>
    </p:spTree>
    <p:extLst>
      <p:ext uri="{BB962C8B-B14F-4D97-AF65-F5344CB8AC3E}">
        <p14:creationId xmlns:p14="http://schemas.microsoft.com/office/powerpoint/2010/main" val="1951465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800" y="106018"/>
            <a:ext cx="8534400" cy="1384995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Полководец,  который командовал Бородинским сражением, победил Наполеона. Назовите имя полководца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9736F4C-54B8-4193-AD3B-60CD4E3228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563" y="224122"/>
            <a:ext cx="4624555" cy="605816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53A9B4E-5ECF-43D3-82A2-DECD50C47B6E}"/>
              </a:ext>
            </a:extLst>
          </p:cNvPr>
          <p:cNvSpPr txBox="1"/>
          <p:nvPr/>
        </p:nvSpPr>
        <p:spPr>
          <a:xfrm>
            <a:off x="3289094" y="6284023"/>
            <a:ext cx="4937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Михаил Илларионович Кутузов</a:t>
            </a:r>
          </a:p>
        </p:txBody>
      </p:sp>
    </p:spTree>
    <p:extLst>
      <p:ext uri="{BB962C8B-B14F-4D97-AF65-F5344CB8AC3E}">
        <p14:creationId xmlns:p14="http://schemas.microsoft.com/office/powerpoint/2010/main" val="3392959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Управляющая кнопка: справка 8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888F8FB-483E-4638-9947-8574A0D610C8}"/>
              </a:ext>
            </a:extLst>
          </p:cNvPr>
          <p:cNvSpPr/>
          <p:nvPr/>
        </p:nvSpPr>
        <p:spPr>
          <a:xfrm>
            <a:off x="702366" y="158632"/>
            <a:ext cx="755373" cy="649356"/>
          </a:xfrm>
          <a:prstGeom prst="actionButtonHelp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5BE976-2DA8-482F-965F-BC68A8EEBEA2}"/>
              </a:ext>
            </a:extLst>
          </p:cNvPr>
          <p:cNvSpPr txBox="1"/>
          <p:nvPr/>
        </p:nvSpPr>
        <p:spPr>
          <a:xfrm>
            <a:off x="1828799" y="106019"/>
            <a:ext cx="8613913" cy="1384995"/>
          </a:xfrm>
          <a:prstGeom prst="rect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«Ведь были схватки боевые, да говорят ещё какие.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Недаром помнит вся Россия про день …»</a:t>
            </a:r>
          </a:p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назвали это сражение?</a:t>
            </a: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05E5B213-AEB0-4939-86C1-E521D1799076}"/>
              </a:ext>
            </a:extLst>
          </p:cNvPr>
          <p:cNvSpPr/>
          <p:nvPr/>
        </p:nvSpPr>
        <p:spPr>
          <a:xfrm>
            <a:off x="168631" y="6268035"/>
            <a:ext cx="550415" cy="493643"/>
          </a:xfrm>
          <a:prstGeom prst="ellips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&quot;На главную&quot; 11">
            <a:hlinkClick r:id="rId2" action="ppaction://hlinksldjump"/>
            <a:extLst>
              <a:ext uri="{FF2B5EF4-FFF2-40B4-BE49-F238E27FC236}">
                <a16:creationId xmlns:a16="http://schemas.microsoft.com/office/drawing/2014/main" id="{1CFEE09E-74CF-4F35-9768-8016D5FCF7D9}"/>
              </a:ext>
            </a:extLst>
          </p:cNvPr>
          <p:cNvSpPr/>
          <p:nvPr/>
        </p:nvSpPr>
        <p:spPr>
          <a:xfrm>
            <a:off x="11416299" y="6364357"/>
            <a:ext cx="550415" cy="493643"/>
          </a:xfrm>
          <a:prstGeom prst="actionButtonHome">
            <a:avLst/>
          </a:prstGeom>
          <a:solidFill>
            <a:schemeClr val="bg2"/>
          </a:solidFill>
          <a:ln>
            <a:solidFill>
              <a:schemeClr val="bg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A660B05-8912-4AB4-BA9E-0A284BE587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704" y="1601741"/>
            <a:ext cx="7183373" cy="40556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B66106C-DA24-48E5-8D9A-EF43337321E7}"/>
              </a:ext>
            </a:extLst>
          </p:cNvPr>
          <p:cNvSpPr txBox="1"/>
          <p:nvPr/>
        </p:nvSpPr>
        <p:spPr>
          <a:xfrm>
            <a:off x="4167807" y="5841137"/>
            <a:ext cx="3935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Бородинское сражение</a:t>
            </a:r>
          </a:p>
        </p:txBody>
      </p:sp>
    </p:spTree>
    <p:extLst>
      <p:ext uri="{BB962C8B-B14F-4D97-AF65-F5344CB8AC3E}">
        <p14:creationId xmlns:p14="http://schemas.microsoft.com/office/powerpoint/2010/main" val="282782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g-032316-sfx-clapping">
            <a:hlinkClick r:id="" action="ppaction://media"/>
            <a:extLst>
              <a:ext uri="{FF2B5EF4-FFF2-40B4-BE49-F238E27FC236}">
                <a16:creationId xmlns:a16="http://schemas.microsoft.com/office/drawing/2014/main" id="{90837170-0EFF-44AF-813F-C52887FABE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88124" y="144517"/>
            <a:ext cx="609600" cy="609600"/>
          </a:xfrm>
          <a:prstGeom prst="rect">
            <a:avLst/>
          </a:prstGeom>
          <a:ln>
            <a:solidFill>
              <a:schemeClr val="accent2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7" name="Звезда: 4 точки 6">
            <a:extLst>
              <a:ext uri="{FF2B5EF4-FFF2-40B4-BE49-F238E27FC236}">
                <a16:creationId xmlns:a16="http://schemas.microsoft.com/office/drawing/2014/main" id="{6E88512D-9B9F-4DBE-8F3E-3EC8EAB22B37}"/>
              </a:ext>
            </a:extLst>
          </p:cNvPr>
          <p:cNvSpPr/>
          <p:nvPr/>
        </p:nvSpPr>
        <p:spPr>
          <a:xfrm>
            <a:off x="10562896" y="4871545"/>
            <a:ext cx="1135118" cy="788276"/>
          </a:xfrm>
          <a:prstGeom prst="star4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rgbClr val="7030A0"/>
                </a:solidFill>
              </a:ln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Звезда: 4 точки 12">
            <a:extLst>
              <a:ext uri="{FF2B5EF4-FFF2-40B4-BE49-F238E27FC236}">
                <a16:creationId xmlns:a16="http://schemas.microsoft.com/office/drawing/2014/main" id="{C753A6B2-8DC3-44A3-827A-4140C29D3AE3}"/>
              </a:ext>
            </a:extLst>
          </p:cNvPr>
          <p:cNvSpPr/>
          <p:nvPr/>
        </p:nvSpPr>
        <p:spPr>
          <a:xfrm>
            <a:off x="6458606" y="5402318"/>
            <a:ext cx="1135118" cy="788276"/>
          </a:xfrm>
          <a:prstGeom prst="star4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rgbClr val="7030A0"/>
                </a:solidFill>
              </a:ln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4" name="Звезда: 4 точки 13">
            <a:extLst>
              <a:ext uri="{FF2B5EF4-FFF2-40B4-BE49-F238E27FC236}">
                <a16:creationId xmlns:a16="http://schemas.microsoft.com/office/drawing/2014/main" id="{74890A15-6BFF-4AF0-9D53-E33283D03208}"/>
              </a:ext>
            </a:extLst>
          </p:cNvPr>
          <p:cNvSpPr/>
          <p:nvPr/>
        </p:nvSpPr>
        <p:spPr>
          <a:xfrm>
            <a:off x="2370081" y="5796456"/>
            <a:ext cx="1135118" cy="788276"/>
          </a:xfrm>
          <a:prstGeom prst="star4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0">
                <a:solidFill>
                  <a:srgbClr val="7030A0"/>
                </a:solidFill>
              </a:ln>
              <a:solidFill>
                <a:srgbClr val="7030A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59846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450</Words>
  <Application>Microsoft Office PowerPoint</Application>
  <PresentationFormat>Широкоэкранный</PresentationFormat>
  <Paragraphs>78</Paragraphs>
  <Slides>21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Цель:  расширение и систематизация знаний детей старшего дошкольного возраста о великих людях России, их заслугах перед Отечеством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79535125300</dc:creator>
  <cp:lastModifiedBy>79535125300</cp:lastModifiedBy>
  <cp:revision>61</cp:revision>
  <dcterms:created xsi:type="dcterms:W3CDTF">2025-01-10T07:28:02Z</dcterms:created>
  <dcterms:modified xsi:type="dcterms:W3CDTF">2025-01-29T11:16:42Z</dcterms:modified>
</cp:coreProperties>
</file>