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57" r:id="rId3"/>
    <p:sldId id="275" r:id="rId4"/>
    <p:sldId id="274" r:id="rId5"/>
    <p:sldId id="265" r:id="rId6"/>
    <p:sldId id="266" r:id="rId7"/>
    <p:sldId id="276" r:id="rId8"/>
    <p:sldId id="267" r:id="rId9"/>
    <p:sldId id="269" r:id="rId10"/>
    <p:sldId id="270" r:id="rId11"/>
    <p:sldId id="271" r:id="rId12"/>
    <p:sldId id="272" r:id="rId13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103" d="100"/>
          <a:sy n="103" d="100"/>
        </p:scale>
        <p:origin x="-204" y="-9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viewProps" Target="view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609601"/>
            <a:ext cx="7772400" cy="4267200"/>
          </a:xfrm>
        </p:spPr>
        <p:txBody>
          <a:bodyPr anchor="b">
            <a:noAutofit/>
          </a:bodyPr>
          <a:lstStyle>
            <a:lvl1pPr>
              <a:lnSpc>
                <a:spcPct val="100000"/>
              </a:lnSpc>
              <a:defRPr sz="80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4953000"/>
            <a:ext cx="6400800" cy="1219200"/>
          </a:xfrm>
        </p:spPr>
        <p:txBody>
          <a:bodyPr>
            <a:normAutofit/>
          </a:bodyPr>
          <a:lstStyle>
            <a:lvl1pPr marL="0" indent="0" algn="ctr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50338A1-B3D2-4A50-B7BE-59161A827839}" type="datetimeFigureOut">
              <a:rPr lang="ru-RU" smtClean="0"/>
              <a:pPr/>
              <a:t>27.09.2021</a:t>
            </a:fld>
            <a:endParaRPr lang="ru-RU" dirty="0"/>
          </a:p>
        </p:txBody>
      </p:sp>
      <p:sp>
        <p:nvSpPr>
          <p:cNvPr id="8" name="Slide Number Placeholder 7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BD61C7EC-A447-4294-8894-037089020BE0}" type="slidenum">
              <a:rPr lang="ru-RU" smtClean="0"/>
              <a:pPr/>
              <a:t>‹#›</a:t>
            </a:fld>
            <a:endParaRPr lang="ru-RU" dirty="0"/>
          </a:p>
        </p:txBody>
      </p:sp>
      <p:sp>
        <p:nvSpPr>
          <p:cNvPr id="9" name="Footer Placeholder 8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endParaRPr lang="ru-RU" dirty="0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>
            <a:lvl5pPr>
              <a:defRPr/>
            </a:lvl5pPr>
            <a:lvl6pPr>
              <a:defRPr/>
            </a:lvl6pPr>
            <a:lvl7pPr>
              <a:defRPr/>
            </a:lvl7pPr>
            <a:lvl8pPr>
              <a:defRPr/>
            </a:lvl8pPr>
            <a:lvl9pPr>
              <a:buFont typeface="Arial" pitchFamily="34" charset="0"/>
              <a:buChar char="•"/>
              <a:defRPr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 smtClean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50338A1-B3D2-4A50-B7BE-59161A827839}" type="datetimeFigureOut">
              <a:rPr lang="ru-RU" smtClean="0"/>
              <a:pPr/>
              <a:t>27.09.2021</a:t>
            </a:fld>
            <a:endParaRPr lang="ru-RU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D61C7EC-A447-4294-8894-037089020BE0}" type="slidenum">
              <a:rPr lang="ru-RU" smtClean="0"/>
              <a:pPr/>
              <a:t>‹#›</a:t>
            </a:fld>
            <a:endParaRPr lang="ru-RU" dirty="0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1371600"/>
            <a:ext cx="7772400" cy="2505075"/>
          </a:xfrm>
        </p:spPr>
        <p:txBody>
          <a:bodyPr anchor="b"/>
          <a:lstStyle>
            <a:lvl1pPr algn="ctr" defTabSz="914400" rtl="0" eaLnBrk="1" latinLnBrk="0" hangingPunct="1">
              <a:lnSpc>
                <a:spcPct val="100000"/>
              </a:lnSpc>
              <a:spcBef>
                <a:spcPct val="0"/>
              </a:spcBef>
              <a:buNone/>
              <a:defRPr lang="en-US" sz="4800" kern="1200" dirty="0" smtClean="0">
                <a:solidFill>
                  <a:schemeClr val="tx2"/>
                </a:solidFill>
                <a:effectLst>
                  <a:outerShdw blurRad="63500" dist="38100" dir="5400000" algn="t" rotWithShape="0">
                    <a:prstClr val="black">
                      <a:alpha val="25000"/>
                    </a:prstClr>
                  </a:outerShdw>
                </a:effectLst>
                <a:latin typeface="+mn-lt"/>
                <a:ea typeface="+mj-ea"/>
                <a:cs typeface="+mj-cs"/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4068763"/>
            <a:ext cx="7772400" cy="1131887"/>
          </a:xfrm>
        </p:spPr>
        <p:txBody>
          <a:bodyPr anchor="t"/>
          <a:lstStyle>
            <a:lvl1pPr marL="0" indent="0" algn="ctr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50338A1-B3D2-4A50-B7BE-59161A827839}" type="datetimeFigureOut">
              <a:rPr lang="ru-RU" smtClean="0"/>
              <a:pPr/>
              <a:t>27.09.2021</a:t>
            </a:fld>
            <a:endParaRPr lang="ru-RU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D61C7EC-A447-4294-8894-037089020BE0}" type="slidenum">
              <a:rPr lang="ru-RU" smtClean="0"/>
              <a:pPr/>
              <a:t>‹#›</a:t>
            </a:fld>
            <a:endParaRPr lang="ru-RU" dirty="0"/>
          </a:p>
        </p:txBody>
      </p:sp>
      <p:sp>
        <p:nvSpPr>
          <p:cNvPr id="7" name="Oval 6"/>
          <p:cNvSpPr/>
          <p:nvPr/>
        </p:nvSpPr>
        <p:spPr>
          <a:xfrm>
            <a:off x="4495800" y="3924300"/>
            <a:ext cx="84772" cy="84772"/>
          </a:xfrm>
          <a:prstGeom prst="ellipse">
            <a:avLst/>
          </a:prstGeom>
          <a:solidFill>
            <a:schemeClr val="tx1">
              <a:lumMod val="50000"/>
              <a:lumOff val="50000"/>
            </a:schemeClr>
          </a:solidFill>
          <a:ln w="12700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8" name="Oval 7"/>
          <p:cNvSpPr/>
          <p:nvPr/>
        </p:nvSpPr>
        <p:spPr>
          <a:xfrm>
            <a:off x="4695825" y="3924300"/>
            <a:ext cx="84772" cy="84772"/>
          </a:xfrm>
          <a:prstGeom prst="ellipse">
            <a:avLst/>
          </a:prstGeom>
          <a:solidFill>
            <a:schemeClr val="tx1">
              <a:lumMod val="50000"/>
              <a:lumOff val="50000"/>
            </a:schemeClr>
          </a:solidFill>
          <a:ln w="12700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9" name="Oval 8"/>
          <p:cNvSpPr/>
          <p:nvPr/>
        </p:nvSpPr>
        <p:spPr>
          <a:xfrm>
            <a:off x="4296728" y="3924300"/>
            <a:ext cx="84772" cy="84772"/>
          </a:xfrm>
          <a:prstGeom prst="ellipse">
            <a:avLst/>
          </a:prstGeom>
          <a:solidFill>
            <a:schemeClr val="tx1">
              <a:lumMod val="50000"/>
              <a:lumOff val="50000"/>
            </a:schemeClr>
          </a:solidFill>
          <a:ln w="12700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400"/>
            </a:lvl1pPr>
            <a:lvl2pPr>
              <a:defRPr sz="1600"/>
            </a:lvl2pPr>
            <a:lvl3pPr>
              <a:defRPr sz="16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 smtClean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50338A1-B3D2-4A50-B7BE-59161A827839}" type="datetimeFigureOut">
              <a:rPr lang="ru-RU" smtClean="0"/>
              <a:pPr/>
              <a:t>27.09.2021</a:t>
            </a:fld>
            <a:endParaRPr lang="ru-RU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D61C7EC-A447-4294-8894-037089020BE0}" type="slidenum">
              <a:rPr lang="ru-RU" smtClean="0"/>
              <a:pPr/>
              <a:t>‹#›</a:t>
            </a:fld>
            <a:endParaRPr lang="ru-RU" dirty="0"/>
          </a:p>
        </p:txBody>
      </p:sp>
      <p:sp>
        <p:nvSpPr>
          <p:cNvPr id="9" name="Content Placeholder 8"/>
          <p:cNvSpPr>
            <a:spLocks noGrp="1"/>
          </p:cNvSpPr>
          <p:nvPr>
            <p:ph sz="quarter" idx="13"/>
          </p:nvPr>
        </p:nvSpPr>
        <p:spPr>
          <a:xfrm>
            <a:off x="365760" y="1600200"/>
            <a:ext cx="4041648" cy="4526280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4040188" cy="609600"/>
          </a:xfrm>
        </p:spPr>
        <p:txBody>
          <a:bodyPr anchor="b">
            <a:noAutofit/>
          </a:bodyPr>
          <a:lstStyle>
            <a:lvl1pPr marL="0" indent="0" algn="ctr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8200" y="1600200"/>
            <a:ext cx="4041775" cy="609600"/>
          </a:xfrm>
        </p:spPr>
        <p:txBody>
          <a:bodyPr anchor="b">
            <a:noAutofit/>
          </a:bodyPr>
          <a:lstStyle>
            <a:lvl1pPr marL="0" indent="0" algn="ctr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50338A1-B3D2-4A50-B7BE-59161A827839}" type="datetimeFigureOut">
              <a:rPr lang="ru-RU" smtClean="0"/>
              <a:pPr/>
              <a:t>27.09.2021</a:t>
            </a:fld>
            <a:endParaRPr lang="ru-RU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D61C7EC-A447-4294-8894-037089020BE0}" type="slidenum">
              <a:rPr lang="ru-RU" smtClean="0"/>
              <a:pPr/>
              <a:t>‹#›</a:t>
            </a:fld>
            <a:endParaRPr lang="ru-RU" dirty="0"/>
          </a:p>
        </p:txBody>
      </p:sp>
      <p:sp>
        <p:nvSpPr>
          <p:cNvPr id="11" name="Content Placeholder 10"/>
          <p:cNvSpPr>
            <a:spLocks noGrp="1"/>
          </p:cNvSpPr>
          <p:nvPr>
            <p:ph sz="quarter" idx="13"/>
          </p:nvPr>
        </p:nvSpPr>
        <p:spPr>
          <a:xfrm>
            <a:off x="457200" y="2212848"/>
            <a:ext cx="4041648" cy="3913632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13" name="Content Placeholder 12"/>
          <p:cNvSpPr>
            <a:spLocks noGrp="1"/>
          </p:cNvSpPr>
          <p:nvPr>
            <p:ph sz="quarter" idx="14"/>
          </p:nvPr>
        </p:nvSpPr>
        <p:spPr>
          <a:xfrm>
            <a:off x="4672584" y="2212848"/>
            <a:ext cx="4041648" cy="3913187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50338A1-B3D2-4A50-B7BE-59161A827839}" type="datetimeFigureOut">
              <a:rPr lang="ru-RU" smtClean="0"/>
              <a:pPr/>
              <a:t>27.09.2021</a:t>
            </a:fld>
            <a:endParaRPr lang="ru-RU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D61C7EC-A447-4294-8894-037089020BE0}" type="slidenum">
              <a:rPr lang="ru-RU" smtClean="0"/>
              <a:pPr/>
              <a:t>‹#›</a:t>
            </a:fld>
            <a:endParaRPr lang="ru-RU" dirty="0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50338A1-B3D2-4A50-B7BE-59161A827839}" type="datetimeFigureOut">
              <a:rPr lang="ru-RU" smtClean="0"/>
              <a:pPr/>
              <a:t>27.09.2021</a:t>
            </a:fld>
            <a:endParaRPr lang="ru-RU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D61C7EC-A447-4294-8894-037089020BE0}" type="slidenum">
              <a:rPr lang="ru-RU" smtClean="0"/>
              <a:pPr/>
              <a:t>‹#›</a:t>
            </a:fld>
            <a:endParaRPr lang="ru-RU" dirty="0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907087" y="266700"/>
            <a:ext cx="3008313" cy="2095500"/>
          </a:xfrm>
        </p:spPr>
        <p:txBody>
          <a:bodyPr anchor="b"/>
          <a:lstStyle>
            <a:lvl1pPr algn="ctr">
              <a:lnSpc>
                <a:spcPct val="100000"/>
              </a:lnSpc>
              <a:defRPr sz="2800" b="0">
                <a:effectLst>
                  <a:outerShdw blurRad="50800" dist="25400" dir="5400000" algn="t" rotWithShape="0">
                    <a:prstClr val="black">
                      <a:alpha val="25000"/>
                    </a:prstClr>
                  </a:outerShdw>
                </a:effectLst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719137" y="273050"/>
            <a:ext cx="4995863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5907087" y="2438400"/>
            <a:ext cx="3008313" cy="3687763"/>
          </a:xfrm>
        </p:spPr>
        <p:txBody>
          <a:bodyPr>
            <a:normAutofit/>
          </a:bodyPr>
          <a:lstStyle>
            <a:lvl1pPr marL="0" indent="0" algn="ctr">
              <a:lnSpc>
                <a:spcPct val="125000"/>
              </a:lnSpc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50338A1-B3D2-4A50-B7BE-59161A827839}" type="datetimeFigureOut">
              <a:rPr lang="ru-RU" smtClean="0"/>
              <a:pPr/>
              <a:t>27.09.2021</a:t>
            </a:fld>
            <a:endParaRPr lang="ru-RU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D61C7EC-A447-4294-8894-037089020BE0}" type="slidenum">
              <a:rPr lang="ru-RU" smtClean="0"/>
              <a:pPr/>
              <a:t>‹#›</a:t>
            </a:fld>
            <a:endParaRPr lang="ru-RU" dirty="0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679576" y="228600"/>
            <a:ext cx="5711824" cy="895350"/>
          </a:xfrm>
        </p:spPr>
        <p:txBody>
          <a:bodyPr anchor="b"/>
          <a:lstStyle>
            <a:lvl1pPr algn="ctr">
              <a:lnSpc>
                <a:spcPct val="100000"/>
              </a:lnSpc>
              <a:defRPr sz="2800" b="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508126" y="1143000"/>
            <a:ext cx="6054724" cy="4541044"/>
          </a:xfrm>
          <a:ln w="76200">
            <a:solidFill>
              <a:schemeClr val="bg1"/>
            </a:solidFill>
          </a:ln>
          <a:effectLst>
            <a:outerShdw blurRad="88900" dist="50800" dir="5400000" algn="ctr" rotWithShape="0">
              <a:srgbClr val="000000">
                <a:alpha val="25000"/>
              </a:srgbClr>
            </a:outerShdw>
          </a:effectLst>
        </p:spPr>
        <p:txBody>
          <a:bodyPr anchor="t"/>
          <a:lstStyle>
            <a:lvl1pPr marL="0" indent="0" algn="ctr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ru-RU" dirty="0" smtClean="0"/>
              <a:t>Вставка рисунка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679576" y="5810250"/>
            <a:ext cx="5711824" cy="533400"/>
          </a:xfrm>
        </p:spPr>
        <p:txBody>
          <a:bodyPr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50338A1-B3D2-4A50-B7BE-59161A827839}" type="datetimeFigureOut">
              <a:rPr lang="ru-RU" smtClean="0"/>
              <a:pPr/>
              <a:t>27.09.2021</a:t>
            </a:fld>
            <a:endParaRPr lang="ru-RU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D61C7EC-A447-4294-8894-037089020BE0}" type="slidenum">
              <a:rPr lang="ru-RU" smtClean="0"/>
              <a:pPr/>
              <a:t>‹#›</a:t>
            </a:fld>
            <a:endParaRPr lang="ru-RU" dirty="0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50338A1-B3D2-4A50-B7BE-59161A827839}" type="datetimeFigureOut">
              <a:rPr lang="ru-RU" smtClean="0"/>
              <a:pPr/>
              <a:t>27.09.2021</a:t>
            </a:fld>
            <a:endParaRPr lang="ru-RU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D61C7EC-A447-4294-8894-037089020BE0}" type="slidenum">
              <a:rPr lang="ru-RU" smtClean="0"/>
              <a:pPr/>
              <a:t>‹#›</a:t>
            </a:fld>
            <a:endParaRPr lang="ru-RU" dirty="0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50338A1-B3D2-4A50-B7BE-59161A827839}" type="datetimeFigureOut">
              <a:rPr lang="ru-RU" smtClean="0"/>
              <a:pPr/>
              <a:t>27.09.2021</a:t>
            </a:fld>
            <a:endParaRPr lang="ru-RU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D61C7EC-A447-4294-8894-037089020BE0}" type="slidenum">
              <a:rPr lang="ru-RU" smtClean="0"/>
              <a:pPr/>
              <a:t>‹#›</a:t>
            </a:fld>
            <a:endParaRPr lang="ru-RU" dirty="0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0"/>
            <a:ext cx="8229600" cy="1600200"/>
          </a:xfrm>
          <a:prstGeom prst="rect">
            <a:avLst/>
          </a:prstGeom>
        </p:spPr>
        <p:txBody>
          <a:bodyPr vert="horz" lIns="91440" tIns="45720" rIns="91440" bIns="45720" rtlCol="0" anchor="b">
            <a:noAutofit/>
          </a:bodyPr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 smtClean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363347" y="6356350"/>
            <a:ext cx="2085975" cy="365125"/>
          </a:xfrm>
          <a:prstGeom prst="rect">
            <a:avLst/>
          </a:prstGeom>
        </p:spPr>
        <p:txBody>
          <a:bodyPr vert="horz" lIns="91440" tIns="45720" rIns="45720" bIns="45720" rtlCol="0" anchor="ctr"/>
          <a:lstStyle>
            <a:lvl1pPr algn="r">
              <a:defRPr sz="1200">
                <a:solidFill>
                  <a:schemeClr val="tx1">
                    <a:lumMod val="65000"/>
                    <a:lumOff val="35000"/>
                  </a:schemeClr>
                </a:solidFill>
                <a:latin typeface="Century Gothic" pitchFamily="34" charset="0"/>
              </a:defRPr>
            </a:lvl1pPr>
          </a:lstStyle>
          <a:p>
            <a:fld id="{750338A1-B3D2-4A50-B7BE-59161A827839}" type="datetimeFigureOut">
              <a:rPr lang="ru-RU" smtClean="0"/>
              <a:pPr/>
              <a:t>27.09.2021</a:t>
            </a:fld>
            <a:endParaRPr lang="ru-RU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659165" y="6356350"/>
            <a:ext cx="2847975" cy="365125"/>
          </a:xfrm>
          <a:prstGeom prst="rect">
            <a:avLst/>
          </a:prstGeom>
        </p:spPr>
        <p:txBody>
          <a:bodyPr vert="horz" lIns="45720" tIns="45720" rIns="91440" bIns="45720" rtlCol="0" anchor="ctr"/>
          <a:lstStyle>
            <a:lvl1pPr algn="l">
              <a:defRPr sz="1200">
                <a:solidFill>
                  <a:schemeClr val="tx1">
                    <a:lumMod val="65000"/>
                    <a:lumOff val="35000"/>
                  </a:schemeClr>
                </a:solidFill>
                <a:latin typeface="Century Gothic" pitchFamily="34" charset="0"/>
              </a:defRPr>
            </a:lvl1pPr>
          </a:lstStyle>
          <a:p>
            <a:endParaRPr lang="ru-RU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543278" y="6356350"/>
            <a:ext cx="561975" cy="365125"/>
          </a:xfrm>
          <a:prstGeom prst="rect">
            <a:avLst/>
          </a:prstGeom>
        </p:spPr>
        <p:txBody>
          <a:bodyPr vert="horz" lIns="27432" tIns="45720" rIns="45720" bIns="45720" rtlCol="0" anchor="ctr"/>
          <a:lstStyle>
            <a:lvl1pPr algn="l">
              <a:defRPr sz="1200">
                <a:solidFill>
                  <a:schemeClr val="tx1">
                    <a:lumMod val="65000"/>
                    <a:lumOff val="35000"/>
                  </a:schemeClr>
                </a:solidFill>
                <a:latin typeface="Century Gothic" pitchFamily="34" charset="0"/>
              </a:defRPr>
            </a:lvl1pPr>
          </a:lstStyle>
          <a:p>
            <a:fld id="{BD61C7EC-A447-4294-8894-037089020BE0}" type="slidenum">
              <a:rPr lang="ru-RU" smtClean="0"/>
              <a:pPr/>
              <a:t>‹#›</a:t>
            </a:fld>
            <a:endParaRPr lang="ru-RU" dirty="0"/>
          </a:p>
        </p:txBody>
      </p:sp>
      <p:sp>
        <p:nvSpPr>
          <p:cNvPr id="7" name="Oval 6"/>
          <p:cNvSpPr/>
          <p:nvPr/>
        </p:nvSpPr>
        <p:spPr>
          <a:xfrm>
            <a:off x="8457760" y="6499384"/>
            <a:ext cx="84772" cy="84772"/>
          </a:xfrm>
          <a:prstGeom prst="ellipse">
            <a:avLst/>
          </a:prstGeom>
          <a:solidFill>
            <a:schemeClr val="tx1">
              <a:lumMod val="50000"/>
              <a:lumOff val="50000"/>
            </a:schemeClr>
          </a:solidFill>
          <a:ln w="12700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algn="ctr" defTabSz="914400" rtl="0" eaLnBrk="1" latinLnBrk="0" hangingPunct="1"/>
            <a:endParaRPr lang="en-US" sz="1800" kern="1200" dirty="0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8" name="Oval 7"/>
          <p:cNvSpPr/>
          <p:nvPr/>
        </p:nvSpPr>
        <p:spPr>
          <a:xfrm>
            <a:off x="569119" y="6499384"/>
            <a:ext cx="84772" cy="84772"/>
          </a:xfrm>
          <a:prstGeom prst="ellipse">
            <a:avLst/>
          </a:prstGeom>
          <a:solidFill>
            <a:schemeClr val="tx1">
              <a:lumMod val="50000"/>
              <a:lumOff val="50000"/>
            </a:schemeClr>
          </a:solidFill>
          <a:ln w="12700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ctr" defTabSz="914400" rtl="0" eaLnBrk="1" latinLnBrk="0" hangingPunct="1">
        <a:lnSpc>
          <a:spcPts val="5800"/>
        </a:lnSpc>
        <a:spcBef>
          <a:spcPct val="0"/>
        </a:spcBef>
        <a:buNone/>
        <a:defRPr sz="5400" kern="1200">
          <a:solidFill>
            <a:schemeClr val="tx2"/>
          </a:solidFill>
          <a:effectLst>
            <a:outerShdw blurRad="63500" dist="38100" dir="5400000" algn="t" rotWithShape="0">
              <a:prstClr val="black">
                <a:alpha val="25000"/>
              </a:prstClr>
            </a:outerShdw>
          </a:effectLst>
          <a:latin typeface="+mn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>
              <a:lumMod val="50000"/>
              <a:lumOff val="50000"/>
            </a:schemeClr>
          </a:solidFill>
          <a:latin typeface="+mj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Courier New" pitchFamily="49" charset="0"/>
        <a:buChar char="o"/>
        <a:defRPr sz="1600" kern="1200">
          <a:solidFill>
            <a:schemeClr val="tx1">
              <a:lumMod val="50000"/>
              <a:lumOff val="50000"/>
            </a:schemeClr>
          </a:solidFill>
          <a:latin typeface="+mj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1600" kern="1200">
          <a:solidFill>
            <a:schemeClr val="tx1">
              <a:lumMod val="50000"/>
              <a:lumOff val="50000"/>
            </a:schemeClr>
          </a:solidFill>
          <a:latin typeface="+mj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Courier New" pitchFamily="49" charset="0"/>
        <a:buChar char="o"/>
        <a:defRPr sz="1600" kern="1200">
          <a:solidFill>
            <a:schemeClr val="tx1">
              <a:lumMod val="50000"/>
              <a:lumOff val="50000"/>
            </a:schemeClr>
          </a:solidFill>
          <a:latin typeface="+mj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1600" kern="1200">
          <a:solidFill>
            <a:schemeClr val="tx1">
              <a:lumMod val="50000"/>
              <a:lumOff val="50000"/>
            </a:schemeClr>
          </a:solidFill>
          <a:latin typeface="+mj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Courier New" pitchFamily="49" charset="0"/>
        <a:buChar char="o"/>
        <a:defRPr sz="1600" kern="1200">
          <a:solidFill>
            <a:schemeClr val="tx1">
              <a:lumMod val="50000"/>
              <a:lumOff val="50000"/>
            </a:schemeClr>
          </a:solidFill>
          <a:latin typeface="+mj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1600" kern="1200">
          <a:solidFill>
            <a:schemeClr val="tx1">
              <a:lumMod val="50000"/>
              <a:lumOff val="50000"/>
            </a:schemeClr>
          </a:solidFill>
          <a:latin typeface="+mj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Courier New" pitchFamily="49" charset="0"/>
        <a:buChar char="o"/>
        <a:defRPr sz="1600" kern="1200">
          <a:solidFill>
            <a:schemeClr val="tx1">
              <a:lumMod val="50000"/>
              <a:lumOff val="50000"/>
            </a:schemeClr>
          </a:solidFill>
          <a:latin typeface="+mj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1600" kern="1200">
          <a:solidFill>
            <a:schemeClr val="tx1">
              <a:lumMod val="50000"/>
              <a:lumOff val="50000"/>
            </a:schemeClr>
          </a:solidFill>
          <a:latin typeface="+mj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5.jpeg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eg"/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3.jpeg"/><Relationship Id="rId4" Type="http://schemas.openxmlformats.org/officeDocument/2006/relationships/image" Target="../media/image16.jpe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jpeg"/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.jpe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jpeg"/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1.jpeg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2" descr="C:\Users\Пользователь\Desktop\дет сад\Новая папка\призентация ежи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5" name="TextBox 4"/>
          <p:cNvSpPr txBox="1"/>
          <p:nvPr/>
        </p:nvSpPr>
        <p:spPr>
          <a:xfrm>
            <a:off x="1115616" y="620688"/>
            <a:ext cx="6048672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1600" b="1" dirty="0">
                <a:solidFill>
                  <a:srgbClr val="002060"/>
                </a:solidFill>
                <a:cs typeface="Times New Roman" pitchFamily="18" charset="0"/>
              </a:rPr>
              <a:t>Свердловская область</a:t>
            </a:r>
            <a:br>
              <a:rPr lang="ru-RU" sz="1600" b="1" dirty="0">
                <a:solidFill>
                  <a:srgbClr val="002060"/>
                </a:solidFill>
                <a:cs typeface="Times New Roman" pitchFamily="18" charset="0"/>
              </a:rPr>
            </a:br>
            <a:r>
              <a:rPr lang="ru-RU" sz="1600" b="1" dirty="0" smtClean="0">
                <a:solidFill>
                  <a:srgbClr val="002060"/>
                </a:solidFill>
                <a:cs typeface="Times New Roman" pitchFamily="18" charset="0"/>
              </a:rPr>
              <a:t>Каменский </a:t>
            </a:r>
            <a:r>
              <a:rPr lang="ru-RU" sz="1600" b="1" dirty="0">
                <a:solidFill>
                  <a:srgbClr val="002060"/>
                </a:solidFill>
                <a:cs typeface="Times New Roman" pitchFamily="18" charset="0"/>
              </a:rPr>
              <a:t>городской округ</a:t>
            </a:r>
            <a:br>
              <a:rPr lang="ru-RU" sz="1600" b="1" dirty="0">
                <a:solidFill>
                  <a:srgbClr val="002060"/>
                </a:solidFill>
                <a:cs typeface="Times New Roman" pitchFamily="18" charset="0"/>
              </a:rPr>
            </a:br>
            <a:r>
              <a:rPr lang="ru-RU" sz="1600" b="1" dirty="0">
                <a:solidFill>
                  <a:srgbClr val="002060"/>
                </a:solidFill>
                <a:cs typeface="Times New Roman" pitchFamily="18" charset="0"/>
              </a:rPr>
              <a:t>Муниципальное казенное дошкольное образовательное учреждение</a:t>
            </a:r>
            <a:br>
              <a:rPr lang="ru-RU" sz="1600" b="1" dirty="0">
                <a:solidFill>
                  <a:srgbClr val="002060"/>
                </a:solidFill>
                <a:cs typeface="Times New Roman" pitchFamily="18" charset="0"/>
              </a:rPr>
            </a:br>
            <a:r>
              <a:rPr lang="ru-RU" sz="1600" b="1" dirty="0">
                <a:solidFill>
                  <a:srgbClr val="002060"/>
                </a:solidFill>
                <a:cs typeface="Times New Roman" pitchFamily="18" charset="0"/>
              </a:rPr>
              <a:t>«Травянский детский сад»</a:t>
            </a:r>
            <a:endParaRPr lang="ru-RU" sz="1600" b="1" dirty="0">
              <a:solidFill>
                <a:srgbClr val="002060"/>
              </a:solidFill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899592" y="2132856"/>
            <a:ext cx="7560840" cy="437042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3200" b="1" dirty="0" smtClean="0">
                <a:solidFill>
                  <a:srgbClr val="00B050"/>
                </a:solidFill>
              </a:rPr>
              <a:t>ЭКОЛОГИЧЕСКАЯ  КЕЙС-ИГРА</a:t>
            </a:r>
            <a:endParaRPr lang="en-US" sz="3200" b="1" dirty="0" smtClean="0">
              <a:solidFill>
                <a:srgbClr val="00B050"/>
              </a:solidFill>
            </a:endParaRPr>
          </a:p>
          <a:p>
            <a:pPr algn="ctr"/>
            <a:r>
              <a:rPr lang="en-US" sz="3200" b="1" dirty="0" smtClean="0">
                <a:solidFill>
                  <a:srgbClr val="00B050"/>
                </a:solidFill>
              </a:rPr>
              <a:t>GREEN TEAM</a:t>
            </a:r>
          </a:p>
          <a:p>
            <a:pPr algn="ctr"/>
            <a:r>
              <a:rPr lang="ru-RU" sz="3200" b="1" dirty="0" smtClean="0">
                <a:solidFill>
                  <a:srgbClr val="00B050"/>
                </a:solidFill>
              </a:rPr>
              <a:t>«ЭТОТ ЗАГАДОЧНЫЙ ЁЖИК»</a:t>
            </a:r>
          </a:p>
          <a:p>
            <a:pPr algn="ctr"/>
            <a:endParaRPr lang="ru-RU" sz="1200" dirty="0" smtClean="0">
              <a:solidFill>
                <a:srgbClr val="00B050"/>
              </a:solidFill>
            </a:endParaRPr>
          </a:p>
          <a:p>
            <a:r>
              <a:rPr lang="ru-RU" altLang="ru-RU" sz="1200" b="1" dirty="0" smtClean="0">
                <a:solidFill>
                  <a:srgbClr val="002060"/>
                </a:solidFill>
                <a:cs typeface="Calibri" panose="020F0502020204030204" pitchFamily="34" charset="0"/>
              </a:rPr>
              <a:t>                             Участники </a:t>
            </a:r>
            <a:r>
              <a:rPr lang="ru-RU" altLang="ru-RU" sz="1200" b="1" dirty="0">
                <a:solidFill>
                  <a:srgbClr val="002060"/>
                </a:solidFill>
                <a:cs typeface="Calibri" panose="020F0502020204030204" pitchFamily="34" charset="0"/>
              </a:rPr>
              <a:t>конкурса : </a:t>
            </a:r>
            <a:r>
              <a:rPr lang="ru-RU" altLang="ru-RU" sz="1200" b="1" dirty="0" smtClean="0">
                <a:solidFill>
                  <a:srgbClr val="002060"/>
                </a:solidFill>
                <a:cs typeface="Calibri" panose="020F0502020204030204" pitchFamily="34" charset="0"/>
              </a:rPr>
              <a:t>воспитанники старшей разновозрастной группы</a:t>
            </a:r>
          </a:p>
          <a:p>
            <a:r>
              <a:rPr lang="ru-RU" altLang="ru-RU" sz="1200" b="1" dirty="0">
                <a:solidFill>
                  <a:srgbClr val="002060"/>
                </a:solidFill>
                <a:cs typeface="Calibri" panose="020F0502020204030204" pitchFamily="34" charset="0"/>
              </a:rPr>
              <a:t> </a:t>
            </a:r>
            <a:r>
              <a:rPr lang="ru-RU" altLang="ru-RU" sz="1200" b="1" dirty="0" smtClean="0">
                <a:solidFill>
                  <a:srgbClr val="002060"/>
                </a:solidFill>
                <a:cs typeface="Calibri" panose="020F0502020204030204" pitchFamily="34" charset="0"/>
              </a:rPr>
              <a:t>                            </a:t>
            </a:r>
            <a:r>
              <a:rPr lang="ru-RU" altLang="ru-RU" sz="1200" b="1" dirty="0" smtClean="0">
                <a:solidFill>
                  <a:srgbClr val="002060"/>
                </a:solidFill>
                <a:cs typeface="Times New Roman" pitchFamily="18" charset="0"/>
              </a:rPr>
              <a:t> </a:t>
            </a:r>
            <a:r>
              <a:rPr lang="ru-RU" altLang="ru-RU" sz="1200" b="1" dirty="0">
                <a:solidFill>
                  <a:srgbClr val="002060"/>
                </a:solidFill>
                <a:cs typeface="Times New Roman" pitchFamily="18" charset="0"/>
              </a:rPr>
              <a:t>Руководители :  Елфимова Л.В</a:t>
            </a:r>
            <a:r>
              <a:rPr lang="ru-RU" altLang="ru-RU" sz="1200" b="1" dirty="0" smtClean="0">
                <a:solidFill>
                  <a:srgbClr val="002060"/>
                </a:solidFill>
                <a:cs typeface="Times New Roman" pitchFamily="18" charset="0"/>
              </a:rPr>
              <a:t>.,. </a:t>
            </a:r>
            <a:r>
              <a:rPr lang="ru-RU" altLang="ru-RU" sz="1200" b="1" dirty="0" smtClean="0">
                <a:solidFill>
                  <a:srgbClr val="002060"/>
                </a:solidFill>
                <a:cs typeface="Times New Roman" pitchFamily="18" charset="0"/>
              </a:rPr>
              <a:t>тел.8(3439)37-22-49,</a:t>
            </a:r>
          </a:p>
          <a:p>
            <a:pPr algn="ctr"/>
            <a:r>
              <a:rPr lang="ru-RU" altLang="ru-RU" sz="1200" b="1" dirty="0" smtClean="0">
                <a:solidFill>
                  <a:srgbClr val="002060"/>
                </a:solidFill>
                <a:cs typeface="Times New Roman" pitchFamily="18" charset="0"/>
              </a:rPr>
              <a:t>Эл.почта </a:t>
            </a:r>
            <a:r>
              <a:rPr lang="en-US" altLang="ru-RU" sz="1200" b="1" dirty="0" smtClean="0">
                <a:solidFill>
                  <a:srgbClr val="002060"/>
                </a:solidFill>
                <a:cs typeface="Times New Roman" pitchFamily="18" charset="0"/>
              </a:rPr>
              <a:t>dou.travyanskoe@yandex.ru</a:t>
            </a:r>
            <a:endParaRPr lang="ru-RU" altLang="ru-RU" sz="1200" b="1" dirty="0" smtClean="0">
              <a:solidFill>
                <a:srgbClr val="002060"/>
              </a:solidFill>
              <a:cs typeface="Times New Roman" pitchFamily="18" charset="0"/>
            </a:endParaRPr>
          </a:p>
          <a:p>
            <a:pPr algn="ctr"/>
            <a:endParaRPr lang="ru-RU" sz="1200" dirty="0" smtClean="0">
              <a:solidFill>
                <a:srgbClr val="00B050"/>
              </a:solidFill>
            </a:endParaRPr>
          </a:p>
          <a:p>
            <a:pPr algn="ctr"/>
            <a:endParaRPr lang="ru-RU" sz="1200" dirty="0" smtClean="0">
              <a:solidFill>
                <a:srgbClr val="00B050"/>
              </a:solidFill>
            </a:endParaRPr>
          </a:p>
          <a:p>
            <a:pPr algn="ctr"/>
            <a:endParaRPr lang="ru-RU" sz="1200" dirty="0" smtClean="0">
              <a:solidFill>
                <a:srgbClr val="00B050"/>
              </a:solidFill>
            </a:endParaRPr>
          </a:p>
          <a:p>
            <a:pPr algn="ctr"/>
            <a:endParaRPr lang="ru-RU" sz="1200" dirty="0">
              <a:solidFill>
                <a:srgbClr val="00B050"/>
              </a:solidFill>
            </a:endParaRPr>
          </a:p>
          <a:p>
            <a:pPr algn="ctr"/>
            <a:endParaRPr lang="ru-RU" sz="1200" dirty="0" smtClean="0">
              <a:solidFill>
                <a:srgbClr val="00B050"/>
              </a:solidFill>
            </a:endParaRPr>
          </a:p>
          <a:p>
            <a:pPr algn="ctr"/>
            <a:endParaRPr lang="ru-RU" sz="1200" dirty="0">
              <a:solidFill>
                <a:srgbClr val="00B050"/>
              </a:solidFill>
            </a:endParaRPr>
          </a:p>
          <a:p>
            <a:pPr algn="ctr"/>
            <a:endParaRPr lang="ru-RU" sz="1200" dirty="0" smtClean="0">
              <a:solidFill>
                <a:srgbClr val="00B050"/>
              </a:solidFill>
            </a:endParaRPr>
          </a:p>
          <a:p>
            <a:pPr algn="ctr"/>
            <a:r>
              <a:rPr lang="ru-RU" sz="1400" b="1" dirty="0" smtClean="0">
                <a:solidFill>
                  <a:schemeClr val="bg1"/>
                </a:solidFill>
              </a:rPr>
              <a:t>2021г</a:t>
            </a:r>
          </a:p>
          <a:p>
            <a:endParaRPr lang="ru-RU" dirty="0" smtClean="0"/>
          </a:p>
          <a:p>
            <a:endParaRPr lang="ru-RU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 dirty="0"/>
          </a:p>
        </p:txBody>
      </p:sp>
      <p:pic>
        <p:nvPicPr>
          <p:cNvPr id="4" name="Picture 2" descr="C:\Users\Пользователь\Desktop\дет сад\Новая папка\1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18757" y="0"/>
            <a:ext cx="9224817" cy="6858000"/>
          </a:xfrm>
          <a:prstGeom prst="rect">
            <a:avLst/>
          </a:prstGeom>
          <a:noFill/>
        </p:spPr>
      </p:pic>
      <p:sp>
        <p:nvSpPr>
          <p:cNvPr id="5" name="TextBox 4"/>
          <p:cNvSpPr txBox="1"/>
          <p:nvPr/>
        </p:nvSpPr>
        <p:spPr>
          <a:xfrm>
            <a:off x="2231740" y="188640"/>
            <a:ext cx="456329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endParaRPr lang="ru-RU" b="1" dirty="0" smtClean="0">
              <a:solidFill>
                <a:srgbClr val="0070C0"/>
              </a:solidFill>
              <a:latin typeface="Times New Roman" pitchFamily="18" charset="0"/>
              <a:cs typeface="Times New Roman" pitchFamily="18" charset="0"/>
            </a:endParaRPr>
          </a:p>
          <a:p>
            <a:pPr algn="ctr"/>
            <a:r>
              <a:rPr lang="ru-RU" b="1" dirty="0" smtClean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Название отряда  </a:t>
            </a:r>
          </a:p>
          <a:p>
            <a:pPr algn="ctr"/>
            <a:r>
              <a:rPr lang="ru-RU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                         «Дружные ежата» </a:t>
            </a:r>
            <a:endParaRPr lang="ru-RU" b="1" dirty="0">
              <a:solidFill>
                <a:srgbClr val="C0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971600" y="1628800"/>
            <a:ext cx="2016224" cy="304698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ru-RU" sz="1600" b="1" dirty="0" smtClean="0">
              <a:solidFill>
                <a:srgbClr val="C00000"/>
              </a:solidFill>
              <a:latin typeface="Times New Roman" pitchFamily="18" charset="0"/>
              <a:cs typeface="Times New Roman" pitchFamily="18" charset="0"/>
            </a:endParaRPr>
          </a:p>
          <a:p>
            <a:endParaRPr lang="ru-RU" sz="1600" b="1" dirty="0" smtClean="0">
              <a:solidFill>
                <a:srgbClr val="C00000"/>
              </a:solidFill>
              <a:latin typeface="Times New Roman" pitchFamily="18" charset="0"/>
              <a:cs typeface="Times New Roman" pitchFamily="18" charset="0"/>
            </a:endParaRPr>
          </a:p>
          <a:p>
            <a:endParaRPr lang="ru-RU" sz="1600" b="1" dirty="0">
              <a:solidFill>
                <a:srgbClr val="C00000"/>
              </a:solidFill>
              <a:latin typeface="Times New Roman" pitchFamily="18" charset="0"/>
              <a:cs typeface="Times New Roman" pitchFamily="18" charset="0"/>
            </a:endParaRPr>
          </a:p>
          <a:p>
            <a:r>
              <a:rPr lang="ru-RU" sz="16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Наш девиз:  </a:t>
            </a:r>
            <a:r>
              <a:rPr lang="en-US" sz="16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6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«Ёжики идут играть. Лесные тайны раскрывать!</a:t>
            </a:r>
          </a:p>
          <a:p>
            <a:r>
              <a:rPr lang="ru-RU" sz="16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Впереди ведёт вожак, не обогнать вам нас никак!!! </a:t>
            </a:r>
            <a:r>
              <a:rPr lang="ru-RU" sz="16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 </a:t>
            </a:r>
            <a:endParaRPr lang="en-US" sz="1600" dirty="0" smtClean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  <a:p>
            <a:endParaRPr lang="en-US" sz="1600" dirty="0">
              <a:latin typeface="Times New Roman" pitchFamily="18" charset="0"/>
              <a:cs typeface="Times New Roman" pitchFamily="18" charset="0"/>
            </a:endParaRPr>
          </a:p>
          <a:p>
            <a:r>
              <a:rPr lang="ru-RU" sz="1600" dirty="0" smtClean="0">
                <a:latin typeface="Times New Roman" pitchFamily="18" charset="0"/>
                <a:cs typeface="Times New Roman" pitchFamily="18" charset="0"/>
              </a:rPr>
              <a:t>  </a:t>
            </a:r>
            <a:endParaRPr lang="ru-RU" sz="16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7" name="TextBox 6"/>
          <p:cNvSpPr txBox="1"/>
          <p:nvPr/>
        </p:nvSpPr>
        <p:spPr>
          <a:xfrm rot="10800000" flipV="1">
            <a:off x="2231740" y="4110753"/>
            <a:ext cx="5057022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14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             </a:t>
            </a:r>
            <a:r>
              <a:rPr lang="ru-RU" sz="16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Участники проекта:</a:t>
            </a:r>
          </a:p>
          <a:p>
            <a:pPr algn="ctr"/>
            <a:r>
              <a:rPr lang="ru-RU" sz="1600" b="1" dirty="0" smtClean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1.Черноскутов Юра,6лет-зоолог</a:t>
            </a:r>
          </a:p>
          <a:p>
            <a:pPr algn="ctr"/>
            <a:r>
              <a:rPr lang="ru-RU" sz="1600" b="1" dirty="0" smtClean="0">
                <a:solidFill>
                  <a:srgbClr val="00B050"/>
                </a:solidFill>
                <a:latin typeface="Times New Roman" pitchFamily="18" charset="0"/>
                <a:cs typeface="Times New Roman" pitchFamily="18" charset="0"/>
              </a:rPr>
              <a:t>2.Иванов Серёжа,6лет-агент по защите животных</a:t>
            </a:r>
          </a:p>
          <a:p>
            <a:pPr algn="ctr"/>
            <a:r>
              <a:rPr lang="ru-RU" sz="1600" b="1" dirty="0" smtClean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3.Бугуева Настя, 6лет-зоолог</a:t>
            </a:r>
          </a:p>
          <a:p>
            <a:pPr algn="ctr"/>
            <a:r>
              <a:rPr lang="ru-RU" sz="16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4.Никитина Соня, 6лет-ветеринар</a:t>
            </a:r>
          </a:p>
          <a:p>
            <a:pPr algn="ctr"/>
            <a:r>
              <a:rPr lang="ru-RU" sz="1600" b="1" dirty="0" smtClean="0">
                <a:solidFill>
                  <a:schemeClr val="tx2"/>
                </a:solidFill>
                <a:latin typeface="Times New Roman" pitchFamily="18" charset="0"/>
                <a:cs typeface="Times New Roman" pitchFamily="18" charset="0"/>
              </a:rPr>
              <a:t>5.Чемезова Соня-6лет, агент по защите животных</a:t>
            </a:r>
            <a:endParaRPr lang="ru-RU" sz="1600" b="1" dirty="0">
              <a:solidFill>
                <a:schemeClr val="tx2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9" name="TextBox 8"/>
          <p:cNvSpPr txBox="1"/>
          <p:nvPr/>
        </p:nvSpPr>
        <p:spPr>
          <a:xfrm>
            <a:off x="0" y="6381328"/>
            <a:ext cx="896448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dirty="0" smtClean="0"/>
              <a:t>              </a:t>
            </a:r>
            <a:endParaRPr lang="ru-RU" b="1" dirty="0">
              <a:solidFill>
                <a:schemeClr val="bg1"/>
              </a:solidFill>
            </a:endParaRPr>
          </a:p>
        </p:txBody>
      </p:sp>
      <p:pic>
        <p:nvPicPr>
          <p:cNvPr id="1026" name="Picture 2" descr="F:\проект ёжик\эмблема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635300" y="3156992"/>
            <a:ext cx="1853791" cy="1825984"/>
          </a:xfrm>
          <a:prstGeom prst="rect">
            <a:avLst/>
          </a:prstGeom>
          <a:noFill/>
        </p:spPr>
      </p:pic>
      <p:pic>
        <p:nvPicPr>
          <p:cNvPr id="8" name="Picture 2" descr="C:\Users\Пользователь\Searches\Desktop\Новая папка\DSC_0522.JPG"/>
          <p:cNvPicPr>
            <a:picLocks noChangeAspect="1" noChangeArrowheads="1"/>
          </p:cNvPicPr>
          <p:nvPr/>
        </p:nvPicPr>
        <p:blipFill>
          <a:blip r:embed="rId4" cstate="print"/>
          <a:srcRect l="6250" t="12500" r="11719"/>
          <a:stretch>
            <a:fillRect/>
          </a:stretch>
        </p:blipFill>
        <p:spPr bwMode="auto">
          <a:xfrm>
            <a:off x="2841683" y="1111970"/>
            <a:ext cx="4178589" cy="2507154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13" name="TextBox 12"/>
          <p:cNvSpPr txBox="1"/>
          <p:nvPr/>
        </p:nvSpPr>
        <p:spPr>
          <a:xfrm rot="1625910">
            <a:off x="7446767" y="2420685"/>
            <a:ext cx="1591311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ru-RU" sz="1600" b="1" dirty="0" smtClean="0">
              <a:solidFill>
                <a:schemeClr val="tx2"/>
              </a:solidFill>
            </a:endParaRPr>
          </a:p>
          <a:p>
            <a:endParaRPr lang="ru-RU" sz="1600" b="1" dirty="0">
              <a:solidFill>
                <a:schemeClr val="tx2"/>
              </a:solidFill>
            </a:endParaRPr>
          </a:p>
          <a:p>
            <a:endParaRPr lang="ru-RU" sz="1600" b="1" dirty="0" smtClean="0">
              <a:solidFill>
                <a:schemeClr val="tx2"/>
              </a:solidFill>
            </a:endParaRPr>
          </a:p>
          <a:p>
            <a:r>
              <a:rPr lang="ru-RU" sz="1600" b="1" dirty="0" smtClean="0">
                <a:solidFill>
                  <a:schemeClr val="tx2"/>
                </a:solidFill>
                <a:latin typeface="Times New Roman" pitchFamily="18" charset="0"/>
                <a:cs typeface="Times New Roman" pitchFamily="18" charset="0"/>
              </a:rPr>
              <a:t>Наша эмблема</a:t>
            </a:r>
            <a:endParaRPr lang="ru-RU" sz="1600" b="1" dirty="0">
              <a:solidFill>
                <a:schemeClr val="tx2"/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2" descr="C:\Users\Пользователь\Desktop\дет сад\Новая папка\1.jpg"/>
          <p:cNvPicPr>
            <a:picLocks noChangeAspect="1" noChangeArrowheads="1"/>
          </p:cNvPicPr>
          <p:nvPr/>
        </p:nvPicPr>
        <p:blipFill rotWithShape="1">
          <a:blip r:embed="rId2" cstate="print"/>
          <a:srcRect l="66825" t="74096" r="18731" b="3380"/>
          <a:stretch/>
        </p:blipFill>
        <p:spPr bwMode="auto">
          <a:xfrm>
            <a:off x="7380312" y="1052736"/>
            <a:ext cx="1659186" cy="1923627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6" name="TextBox 5"/>
          <p:cNvSpPr txBox="1"/>
          <p:nvPr/>
        </p:nvSpPr>
        <p:spPr>
          <a:xfrm>
            <a:off x="971600" y="1628800"/>
            <a:ext cx="2016224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ru-RU" sz="1600" b="1" dirty="0" smtClean="0">
              <a:solidFill>
                <a:srgbClr val="C00000"/>
              </a:solidFill>
              <a:latin typeface="Times New Roman" pitchFamily="18" charset="0"/>
              <a:cs typeface="Times New Roman" pitchFamily="18" charset="0"/>
            </a:endParaRPr>
          </a:p>
          <a:p>
            <a:endParaRPr lang="en-US" sz="1600" dirty="0">
              <a:latin typeface="Times New Roman" pitchFamily="18" charset="0"/>
              <a:cs typeface="Times New Roman" pitchFamily="18" charset="0"/>
            </a:endParaRPr>
          </a:p>
          <a:p>
            <a:r>
              <a:rPr lang="ru-RU" sz="1600" dirty="0" smtClean="0">
                <a:latin typeface="Times New Roman" pitchFamily="18" charset="0"/>
                <a:cs typeface="Times New Roman" pitchFamily="18" charset="0"/>
              </a:rPr>
              <a:t>  </a:t>
            </a:r>
            <a:endParaRPr lang="ru-RU" sz="16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0" y="285728"/>
            <a:ext cx="9039498" cy="523220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               </a:t>
            </a:r>
            <a:r>
              <a:rPr lang="ru-RU" b="1" dirty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Цель проекта: </a:t>
            </a:r>
            <a:r>
              <a:rPr lang="ru-RU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развить экологическое мышление детей на основе                   представлений о значении животных в экосистеме.</a:t>
            </a:r>
          </a:p>
          <a:p>
            <a:pPr algn="ctr"/>
            <a:r>
              <a:rPr lang="ru-RU" sz="16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  </a:t>
            </a:r>
            <a:r>
              <a:rPr lang="ru-RU" sz="16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Задачи проекта:</a:t>
            </a:r>
          </a:p>
          <a:p>
            <a:r>
              <a:rPr lang="ru-RU" sz="1600" b="1" dirty="0">
                <a:solidFill>
                  <a:schemeClr val="tx2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b="1" dirty="0" smtClean="0">
                <a:solidFill>
                  <a:schemeClr val="tx2"/>
                </a:solidFill>
                <a:latin typeface="Times New Roman" pitchFamily="18" charset="0"/>
                <a:cs typeface="Times New Roman" pitchFamily="18" charset="0"/>
              </a:rPr>
              <a:t>1.Развить познавательную активность детей в процессе формирования целостного представления детей об экосистеме;</a:t>
            </a:r>
            <a:endParaRPr lang="ru-RU" b="1" dirty="0">
              <a:solidFill>
                <a:schemeClr val="tx2"/>
              </a:solidFill>
              <a:latin typeface="Times New Roman" pitchFamily="18" charset="0"/>
              <a:cs typeface="Times New Roman" pitchFamily="18" charset="0"/>
            </a:endParaRPr>
          </a:p>
          <a:p>
            <a:r>
              <a:rPr lang="ru-RU" b="1" dirty="0" smtClean="0">
                <a:solidFill>
                  <a:schemeClr val="tx2"/>
                </a:solidFill>
                <a:latin typeface="Times New Roman" pitchFamily="18" charset="0"/>
                <a:cs typeface="Times New Roman" pitchFamily="18" charset="0"/>
              </a:rPr>
              <a:t>2</a:t>
            </a:r>
            <a:r>
              <a:rPr lang="ru-RU" b="1" dirty="0">
                <a:solidFill>
                  <a:schemeClr val="tx2"/>
                </a:solidFill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ru-RU" b="1" dirty="0" smtClean="0">
                <a:solidFill>
                  <a:schemeClr val="tx2"/>
                </a:solidFill>
                <a:latin typeface="Times New Roman" pitchFamily="18" charset="0"/>
                <a:cs typeface="Times New Roman" pitchFamily="18" charset="0"/>
              </a:rPr>
              <a:t>Обогащать запас знаний детей о природе Свердловской области; </a:t>
            </a:r>
            <a:endParaRPr lang="ru-RU" b="1" dirty="0">
              <a:solidFill>
                <a:schemeClr val="tx2"/>
              </a:solidFill>
              <a:latin typeface="Times New Roman" pitchFamily="18" charset="0"/>
              <a:cs typeface="Times New Roman" pitchFamily="18" charset="0"/>
            </a:endParaRPr>
          </a:p>
          <a:p>
            <a:r>
              <a:rPr lang="ru-RU" b="1" dirty="0">
                <a:solidFill>
                  <a:schemeClr val="tx2"/>
                </a:solidFill>
                <a:latin typeface="Times New Roman" pitchFamily="18" charset="0"/>
                <a:cs typeface="Times New Roman" pitchFamily="18" charset="0"/>
              </a:rPr>
              <a:t>3. </a:t>
            </a:r>
            <a:r>
              <a:rPr lang="ru-RU" b="1" dirty="0" smtClean="0">
                <a:solidFill>
                  <a:schemeClr val="tx2"/>
                </a:solidFill>
                <a:latin typeface="Times New Roman" pitchFamily="18" charset="0"/>
                <a:cs typeface="Times New Roman" pitchFamily="18" charset="0"/>
              </a:rPr>
              <a:t>Расширить знания детей о представителях животного мира;</a:t>
            </a:r>
          </a:p>
          <a:p>
            <a:r>
              <a:rPr lang="ru-RU" b="1" dirty="0" smtClean="0">
                <a:solidFill>
                  <a:schemeClr val="tx2"/>
                </a:solidFill>
                <a:latin typeface="Times New Roman" pitchFamily="18" charset="0"/>
                <a:cs typeface="Times New Roman" pitchFamily="18" charset="0"/>
              </a:rPr>
              <a:t>4. Способствовать формированию ответственного отношения к окружающему миру.</a:t>
            </a:r>
          </a:p>
          <a:p>
            <a:pPr algn="ctr"/>
            <a:endParaRPr lang="ru-RU" sz="1600" b="1" dirty="0">
              <a:solidFill>
                <a:srgbClr val="FF0000"/>
              </a:solidFill>
            </a:endParaRPr>
          </a:p>
          <a:p>
            <a:pPr algn="ctr"/>
            <a:r>
              <a:rPr lang="ru-RU" sz="1600" b="1" dirty="0">
                <a:latin typeface="Times New Roman" pitchFamily="18" charset="0"/>
                <a:cs typeface="Times New Roman" pitchFamily="18" charset="0"/>
              </a:rPr>
              <a:t>          </a:t>
            </a:r>
            <a:r>
              <a:rPr lang="ru-RU" sz="16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Ожидаемые </a:t>
            </a:r>
            <a:r>
              <a:rPr lang="ru-RU" sz="1600" b="1" dirty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результаты:</a:t>
            </a:r>
          </a:p>
          <a:p>
            <a:pPr algn="just"/>
            <a:r>
              <a:rPr lang="ru-RU" sz="2000" b="1" dirty="0">
                <a:solidFill>
                  <a:schemeClr val="tx2"/>
                </a:solidFill>
                <a:latin typeface="Times New Roman" pitchFamily="18" charset="0"/>
                <a:cs typeface="Times New Roman" pitchFamily="18" charset="0"/>
              </a:rPr>
              <a:t>1 Дети познакомятся с разными видами ежей, научатся правильно действовать при встрече с  ежами  и научат этому  своих друзей и родителей;</a:t>
            </a:r>
          </a:p>
          <a:p>
            <a:pPr algn="just"/>
            <a:r>
              <a:rPr lang="ru-RU" sz="2000" b="1" dirty="0">
                <a:solidFill>
                  <a:schemeClr val="tx2"/>
                </a:solidFill>
                <a:latin typeface="Times New Roman" pitchFamily="18" charset="0"/>
                <a:cs typeface="Times New Roman" pitchFamily="18" charset="0"/>
              </a:rPr>
              <a:t>2.Дети смогут по просьбе взрослого рассказать об изображенном на картинке ежа,  отгадывать описательные загадки о еже, самостоятельно рассказывать стихи о еже;</a:t>
            </a:r>
          </a:p>
          <a:p>
            <a:pPr algn="just"/>
            <a:r>
              <a:rPr lang="ru-RU" sz="2000" b="1" dirty="0">
                <a:solidFill>
                  <a:schemeClr val="tx2"/>
                </a:solidFill>
                <a:latin typeface="Times New Roman" pitchFamily="18" charset="0"/>
                <a:cs typeface="Times New Roman" pitchFamily="18" charset="0"/>
              </a:rPr>
              <a:t> 3. Дети получат практические навыки по изготовлению </a:t>
            </a:r>
            <a:endParaRPr lang="ru-RU" sz="2000" b="1" dirty="0" smtClean="0">
              <a:solidFill>
                <a:schemeClr val="tx2"/>
              </a:solidFill>
              <a:latin typeface="Times New Roman" pitchFamily="18" charset="0"/>
              <a:cs typeface="Times New Roman" pitchFamily="18" charset="0"/>
            </a:endParaRPr>
          </a:p>
          <a:p>
            <a:pPr algn="just"/>
            <a:r>
              <a:rPr lang="ru-RU" sz="2000" b="1" dirty="0" smtClean="0">
                <a:solidFill>
                  <a:schemeClr val="tx2"/>
                </a:solidFill>
                <a:latin typeface="Times New Roman" pitchFamily="18" charset="0"/>
                <a:cs typeface="Times New Roman" pitchFamily="18" charset="0"/>
              </a:rPr>
              <a:t>лепбука </a:t>
            </a:r>
            <a:r>
              <a:rPr lang="ru-RU" sz="2000" b="1" dirty="0">
                <a:solidFill>
                  <a:schemeClr val="tx2"/>
                </a:solidFill>
                <a:latin typeface="Times New Roman" pitchFamily="18" charset="0"/>
                <a:cs typeface="Times New Roman" pitchFamily="18" charset="0"/>
              </a:rPr>
              <a:t>«Этот загадочный ёж» и будут применять их;</a:t>
            </a:r>
          </a:p>
          <a:p>
            <a:endParaRPr lang="ru-RU" sz="2000" b="1" dirty="0"/>
          </a:p>
        </p:txBody>
      </p:sp>
      <p:pic>
        <p:nvPicPr>
          <p:cNvPr id="5" name="Picture 2" descr="C:\Users\Пользователь\Desktop\дет сад\Новая папка\1.jpg"/>
          <p:cNvPicPr>
            <a:picLocks noChangeAspect="1" noChangeArrowheads="1"/>
          </p:cNvPicPr>
          <p:nvPr/>
        </p:nvPicPr>
        <p:blipFill rotWithShape="1">
          <a:blip r:embed="rId2" cstate="print"/>
          <a:srcRect l="66825" t="74096" r="18731" b="3380"/>
          <a:stretch/>
        </p:blipFill>
        <p:spPr bwMode="auto">
          <a:xfrm>
            <a:off x="7334490" y="4899119"/>
            <a:ext cx="1659186" cy="1923627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  <p:extLst>
      <p:ext uri="{BB962C8B-B14F-4D97-AF65-F5344CB8AC3E}">
        <p14:creationId xmlns:p14="http://schemas.microsoft.com/office/powerpoint/2010/main" val="407500649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Box 4"/>
          <p:cNvSpPr txBox="1"/>
          <p:nvPr/>
        </p:nvSpPr>
        <p:spPr>
          <a:xfrm>
            <a:off x="1547664" y="1412776"/>
            <a:ext cx="6912768" cy="104644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1400" b="1" dirty="0" smtClean="0">
                <a:solidFill>
                  <a:srgbClr val="C00000"/>
                </a:solidFill>
              </a:rPr>
              <a:t> </a:t>
            </a:r>
            <a:endParaRPr lang="ru-RU" sz="1600" dirty="0" smtClean="0"/>
          </a:p>
          <a:p>
            <a:endParaRPr lang="ru-RU" sz="1600" dirty="0" smtClean="0"/>
          </a:p>
          <a:p>
            <a:endParaRPr lang="ru-RU" sz="1600" dirty="0" smtClean="0"/>
          </a:p>
          <a:p>
            <a:endParaRPr lang="ru-RU" sz="1600" dirty="0"/>
          </a:p>
        </p:txBody>
      </p:sp>
      <p:sp>
        <p:nvSpPr>
          <p:cNvPr id="6" name="TextBox 5"/>
          <p:cNvSpPr txBox="1"/>
          <p:nvPr/>
        </p:nvSpPr>
        <p:spPr>
          <a:xfrm>
            <a:off x="107504" y="116632"/>
            <a:ext cx="8856984" cy="649408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ru-RU" sz="1600" b="1" dirty="0" smtClean="0">
              <a:solidFill>
                <a:srgbClr val="C00000"/>
              </a:solidFill>
            </a:endParaRPr>
          </a:p>
          <a:p>
            <a:r>
              <a:rPr lang="ru-RU" sz="20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Проблема: </a:t>
            </a:r>
            <a:r>
              <a:rPr lang="ru-RU" sz="20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Многие  взрослые и дети не знают, что ежа нельзя брать из дикой природы домой, он должен находиться  в своей среде обитания.</a:t>
            </a:r>
            <a:endParaRPr lang="ru-RU" sz="2000" b="1" dirty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  <a:p>
            <a:endParaRPr lang="ru-RU" sz="2000" b="1" dirty="0" smtClean="0">
              <a:solidFill>
                <a:srgbClr val="002060"/>
              </a:solidFill>
            </a:endParaRPr>
          </a:p>
          <a:p>
            <a:r>
              <a:rPr lang="ru-RU" sz="20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Пути решения:</a:t>
            </a:r>
            <a:r>
              <a:rPr lang="ru-RU" sz="20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 </a:t>
            </a:r>
            <a:r>
              <a:rPr lang="ru-RU" sz="2000" b="1" dirty="0" smtClean="0">
                <a:solidFill>
                  <a:srgbClr val="00B050"/>
                </a:solidFill>
                <a:latin typeface="Times New Roman" pitchFamily="18" charset="0"/>
                <a:cs typeface="Times New Roman" pitchFamily="18" charset="0"/>
              </a:rPr>
              <a:t>Привлечь внимание </a:t>
            </a:r>
            <a:r>
              <a:rPr lang="ru-RU" sz="2000" b="1" dirty="0">
                <a:solidFill>
                  <a:srgbClr val="00B050"/>
                </a:solidFill>
                <a:latin typeface="Times New Roman" pitchFamily="18" charset="0"/>
                <a:cs typeface="Times New Roman" pitchFamily="18" charset="0"/>
              </a:rPr>
              <a:t>детей и родителей к </a:t>
            </a:r>
            <a:r>
              <a:rPr lang="ru-RU" sz="2000" b="1" dirty="0" smtClean="0">
                <a:solidFill>
                  <a:srgbClr val="00B050"/>
                </a:solidFill>
                <a:latin typeface="Times New Roman" pitchFamily="18" charset="0"/>
                <a:cs typeface="Times New Roman" pitchFamily="18" charset="0"/>
              </a:rPr>
              <a:t>актуальной проблеме - дикие животные должны жить в своей среде обитания, через совместную организацию и проведение с  родителями и детьми мероприятий   для сохранению животного мира.</a:t>
            </a:r>
            <a:endParaRPr lang="ru-RU" sz="2000" b="1" dirty="0" smtClean="0">
              <a:solidFill>
                <a:srgbClr val="00B050"/>
              </a:solidFill>
            </a:endParaRPr>
          </a:p>
          <a:p>
            <a:r>
              <a:rPr lang="ru-RU" sz="2000" b="1" dirty="0">
                <a:solidFill>
                  <a:srgbClr val="C00000"/>
                </a:solidFill>
              </a:rPr>
              <a:t> </a:t>
            </a:r>
            <a:r>
              <a:rPr lang="ru-RU" sz="2000" b="1" dirty="0" smtClean="0">
                <a:solidFill>
                  <a:srgbClr val="C00000"/>
                </a:solidFill>
              </a:rPr>
              <a:t>                                           План работы</a:t>
            </a:r>
          </a:p>
          <a:p>
            <a:r>
              <a:rPr lang="ru-RU" sz="2000" b="1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1.Познакомиться с животными, которые  </a:t>
            </a:r>
            <a:r>
              <a:rPr lang="ru-RU" sz="20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занесены </a:t>
            </a:r>
            <a:r>
              <a:rPr lang="ru-RU" sz="2000" b="1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в  «Красную книгу Свердловской области»;</a:t>
            </a:r>
          </a:p>
          <a:p>
            <a:r>
              <a:rPr lang="ru-RU" sz="2000" b="1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2.Получить знания при просмотре видеоролика  «</a:t>
            </a:r>
            <a:r>
              <a:rPr lang="ru-RU" sz="20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Природа и животные  </a:t>
            </a:r>
            <a:r>
              <a:rPr lang="ru-RU" sz="2000" b="1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Свердловской области» ;</a:t>
            </a:r>
          </a:p>
          <a:p>
            <a:r>
              <a:rPr lang="ru-RU" sz="2000" b="1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3. Изготовить из бросового материала домик для ежа;</a:t>
            </a:r>
          </a:p>
          <a:p>
            <a:r>
              <a:rPr lang="ru-RU" sz="2000" b="1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4.Изготовить лепбук «Этот загадочный ёжик»;</a:t>
            </a:r>
          </a:p>
          <a:p>
            <a:r>
              <a:rPr lang="ru-RU" sz="2000" b="1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5.Для родителей изготовить памятки «Берегите ежей»</a:t>
            </a:r>
          </a:p>
          <a:p>
            <a:r>
              <a:rPr lang="ru-RU" sz="2000" b="1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6. Подготовить театрализованное  представление;</a:t>
            </a:r>
          </a:p>
          <a:p>
            <a:r>
              <a:rPr lang="ru-RU" sz="2000" b="1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7.Подвести итоги работы  над проектом</a:t>
            </a:r>
            <a:r>
              <a:rPr lang="ru-RU" sz="20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.                                            </a:t>
            </a:r>
          </a:p>
          <a:p>
            <a:endParaRPr lang="ru-RU" sz="2000" b="1" dirty="0" smtClean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  <a:p>
            <a:endParaRPr lang="ru-RU" sz="2000" b="1" dirty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  <a:p>
            <a:r>
              <a:rPr lang="ru-RU" sz="2000" dirty="0" smtClean="0">
                <a:solidFill>
                  <a:schemeClr val="tx2"/>
                </a:solidFill>
              </a:rPr>
              <a:t> </a:t>
            </a:r>
            <a:endParaRPr lang="ru-RU" sz="2000" dirty="0">
              <a:solidFill>
                <a:schemeClr val="tx2"/>
              </a:solidFill>
            </a:endParaRPr>
          </a:p>
        </p:txBody>
      </p:sp>
      <p:pic>
        <p:nvPicPr>
          <p:cNvPr id="8" name="Picture 2" descr="C:\Users\Пользователь\Desktop\дет сад\Новая папка\1.jpg"/>
          <p:cNvPicPr>
            <a:picLocks noChangeAspect="1" noChangeArrowheads="1"/>
          </p:cNvPicPr>
          <p:nvPr/>
        </p:nvPicPr>
        <p:blipFill rotWithShape="1">
          <a:blip r:embed="rId2" cstate="print"/>
          <a:srcRect l="66825" t="74096" r="18731" b="3380"/>
          <a:stretch/>
        </p:blipFill>
        <p:spPr bwMode="auto">
          <a:xfrm>
            <a:off x="7524328" y="4979374"/>
            <a:ext cx="1619672" cy="1877815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Рисунок 4" descr="C:\Users\Пользователь\Desktop\попооппооппо\IMG-20210219-WA0010.jpg"/>
          <p:cNvPicPr/>
          <p:nvPr/>
        </p:nvPicPr>
        <p:blipFill>
          <a:blip r:embed="rId2" cstate="print"/>
          <a:srcRect l="4348" t="37008" b="9328"/>
          <a:stretch>
            <a:fillRect/>
          </a:stretch>
        </p:blipFill>
        <p:spPr bwMode="auto">
          <a:xfrm>
            <a:off x="5004048" y="2996952"/>
            <a:ext cx="3939507" cy="3634854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6" name="TextBox 5"/>
          <p:cNvSpPr txBox="1"/>
          <p:nvPr/>
        </p:nvSpPr>
        <p:spPr>
          <a:xfrm>
            <a:off x="179512" y="188640"/>
            <a:ext cx="8784976" cy="357020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            </a:t>
            </a:r>
            <a:r>
              <a:rPr lang="ru-RU" sz="20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«Знакомство с Красной книгой Свердловской области» 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 </a:t>
            </a:r>
          </a:p>
          <a:p>
            <a:pPr algn="ctr"/>
            <a:r>
              <a:rPr lang="ru-RU" sz="2000" b="1" dirty="0">
                <a:solidFill>
                  <a:schemeClr val="tx2"/>
                </a:solidFill>
                <a:latin typeface="Times New Roman" pitchFamily="18" charset="0"/>
                <a:cs typeface="Times New Roman" pitchFamily="18" charset="0"/>
              </a:rPr>
              <a:t>При проведении </a:t>
            </a:r>
            <a:r>
              <a:rPr lang="ru-RU" sz="2000" b="1" dirty="0" smtClean="0">
                <a:solidFill>
                  <a:schemeClr val="tx2"/>
                </a:solidFill>
                <a:latin typeface="Times New Roman" pitchFamily="18" charset="0"/>
                <a:cs typeface="Times New Roman" pitchFamily="18" charset="0"/>
              </a:rPr>
              <a:t>НОД мы </a:t>
            </a:r>
            <a:r>
              <a:rPr lang="ru-RU" sz="2000" b="1" dirty="0">
                <a:solidFill>
                  <a:schemeClr val="tx2"/>
                </a:solidFill>
                <a:latin typeface="Times New Roman" pitchFamily="18" charset="0"/>
                <a:cs typeface="Times New Roman" pitchFamily="18" charset="0"/>
              </a:rPr>
              <a:t>рассказали детям о том, </a:t>
            </a:r>
            <a:r>
              <a:rPr lang="ru-RU" sz="2000" b="1" dirty="0" smtClean="0">
                <a:solidFill>
                  <a:schemeClr val="tx2"/>
                </a:solidFill>
                <a:latin typeface="Times New Roman" pitchFamily="18" charset="0"/>
                <a:cs typeface="Times New Roman" pitchFamily="18" charset="0"/>
              </a:rPr>
              <a:t>что редкие виды животных в том числе и ежи внесены в </a:t>
            </a:r>
            <a:r>
              <a:rPr lang="ru-RU" sz="20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Красную книгу</a:t>
            </a:r>
          </a:p>
          <a:p>
            <a:pPr algn="ctr"/>
            <a:r>
              <a:rPr lang="ru-RU" sz="2000" b="1" dirty="0" smtClean="0">
                <a:solidFill>
                  <a:schemeClr val="tx2"/>
                </a:solidFill>
                <a:latin typeface="Times New Roman" pitchFamily="18" charset="0"/>
                <a:cs typeface="Times New Roman" pitchFamily="18" charset="0"/>
              </a:rPr>
              <a:t>Свердловской  области. Мы узнали о том, что многие виды животных исчезли по вине человека.</a:t>
            </a:r>
          </a:p>
          <a:p>
            <a:pPr algn="ctr"/>
            <a:endParaRPr lang="ru-RU" b="1" dirty="0" smtClean="0">
              <a:solidFill>
                <a:schemeClr val="tx2"/>
              </a:solidFill>
              <a:latin typeface="Times New Roman" pitchFamily="18" charset="0"/>
              <a:cs typeface="Times New Roman" pitchFamily="18" charset="0"/>
            </a:endParaRPr>
          </a:p>
          <a:p>
            <a:pPr algn="ctr"/>
            <a:endParaRPr lang="ru-RU" b="1" dirty="0" smtClean="0">
              <a:solidFill>
                <a:schemeClr val="tx2"/>
              </a:solidFill>
              <a:latin typeface="Times New Roman" pitchFamily="18" charset="0"/>
              <a:cs typeface="Times New Roman" pitchFamily="18" charset="0"/>
            </a:endParaRPr>
          </a:p>
          <a:p>
            <a:pPr algn="ctr"/>
            <a:endParaRPr lang="ru-RU" b="1" dirty="0" smtClean="0">
              <a:solidFill>
                <a:schemeClr val="tx2"/>
              </a:solidFill>
              <a:latin typeface="Times New Roman" pitchFamily="18" charset="0"/>
              <a:cs typeface="Times New Roman" pitchFamily="18" charset="0"/>
            </a:endParaRPr>
          </a:p>
          <a:p>
            <a:pPr algn="ctr"/>
            <a:endParaRPr lang="ru-RU" b="1" dirty="0" smtClean="0">
              <a:solidFill>
                <a:schemeClr val="tx2"/>
              </a:solidFill>
              <a:latin typeface="Times New Roman" pitchFamily="18" charset="0"/>
              <a:cs typeface="Times New Roman" pitchFamily="18" charset="0"/>
            </a:endParaRPr>
          </a:p>
          <a:p>
            <a:pPr algn="ctr"/>
            <a:r>
              <a:rPr lang="ru-RU" b="1" dirty="0" smtClean="0">
                <a:solidFill>
                  <a:schemeClr val="tx2"/>
                </a:solidFill>
                <a:latin typeface="Times New Roman" pitchFamily="18" charset="0"/>
                <a:cs typeface="Times New Roman" pitchFamily="18" charset="0"/>
              </a:rPr>
              <a:t> </a:t>
            </a:r>
          </a:p>
          <a:p>
            <a:endParaRPr lang="ru-RU" dirty="0" smtClean="0">
              <a:latin typeface="Times New Roman" pitchFamily="18" charset="0"/>
              <a:cs typeface="Times New Roman" pitchFamily="18" charset="0"/>
            </a:endParaRPr>
          </a:p>
          <a:p>
            <a:endParaRPr lang="ru-RU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3074" name="Picture 2" descr="C:\Users\Пользователь\Searches\Desktop\Новая папка\DSC_0487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53944" y="1973744"/>
            <a:ext cx="4432370" cy="3355927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Рисунок 4" descr="C:\Users\Пользователь\Desktop\попооппооппо\IMG-20210219-WA0026.jpg"/>
          <p:cNvPicPr/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214942" y="3000372"/>
            <a:ext cx="3357586" cy="3143272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7" name="Рисунок 6" descr="C:\Users\Пользователь\Desktop\попооппооппо\IMG-20210219-WA0001.jpg"/>
          <p:cNvPicPr/>
          <p:nvPr/>
        </p:nvPicPr>
        <p:blipFill>
          <a:blip r:embed="rId3" cstate="print"/>
          <a:srcRect t="31971" b="11779"/>
          <a:stretch>
            <a:fillRect/>
          </a:stretch>
        </p:blipFill>
        <p:spPr bwMode="auto">
          <a:xfrm>
            <a:off x="785786" y="2857496"/>
            <a:ext cx="3714776" cy="2811163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8" name="TextBox 7"/>
          <p:cNvSpPr txBox="1"/>
          <p:nvPr/>
        </p:nvSpPr>
        <p:spPr>
          <a:xfrm>
            <a:off x="1907704" y="908720"/>
            <a:ext cx="6192688" cy="203132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ru-RU" dirty="0" smtClean="0"/>
          </a:p>
          <a:p>
            <a:endParaRPr lang="ru-RU" dirty="0" smtClean="0"/>
          </a:p>
          <a:p>
            <a:endParaRPr lang="ru-RU" dirty="0" smtClean="0"/>
          </a:p>
          <a:p>
            <a:endParaRPr lang="ru-RU" dirty="0" smtClean="0"/>
          </a:p>
          <a:p>
            <a:endParaRPr lang="ru-RU" dirty="0" smtClean="0"/>
          </a:p>
          <a:p>
            <a:r>
              <a:rPr lang="ru-RU" dirty="0" smtClean="0"/>
              <a:t/>
            </a:r>
            <a:br>
              <a:rPr lang="ru-RU" dirty="0" smtClean="0"/>
            </a:br>
            <a:endParaRPr lang="ru-RU" dirty="0"/>
          </a:p>
        </p:txBody>
      </p:sp>
      <p:sp>
        <p:nvSpPr>
          <p:cNvPr id="9" name="TextBox 8"/>
          <p:cNvSpPr txBox="1"/>
          <p:nvPr/>
        </p:nvSpPr>
        <p:spPr>
          <a:xfrm>
            <a:off x="611560" y="188640"/>
            <a:ext cx="6903509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000" dirty="0" smtClean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         </a:t>
            </a:r>
            <a:r>
              <a:rPr lang="ru-RU" sz="2000" b="1" dirty="0" smtClean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Просмотр видеоролика </a:t>
            </a:r>
          </a:p>
          <a:p>
            <a:pPr algn="ctr"/>
            <a:r>
              <a:rPr lang="ru-RU" sz="20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        «Природа и животные Свердловской области»</a:t>
            </a:r>
          </a:p>
          <a:p>
            <a:endParaRPr lang="ru-RU" sz="2000" dirty="0"/>
          </a:p>
        </p:txBody>
      </p:sp>
      <p:sp>
        <p:nvSpPr>
          <p:cNvPr id="10" name="TextBox 9"/>
          <p:cNvSpPr txBox="1"/>
          <p:nvPr/>
        </p:nvSpPr>
        <p:spPr>
          <a:xfrm>
            <a:off x="251520" y="908720"/>
            <a:ext cx="8496944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000" b="1" dirty="0" smtClean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При просмотре видеоролика мы узнали о растениях и животных Свердловской области. Оказывается, что на территории нашей области очень много видов растений и животных о которых мы не знали , нам  было очень интересно, мы расскажем об этом  своим друзьям.</a:t>
            </a:r>
            <a:endParaRPr lang="ru-RU" sz="2000" b="1" dirty="0">
              <a:solidFill>
                <a:srgbClr val="0070C0"/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extBox 7"/>
          <p:cNvSpPr txBox="1"/>
          <p:nvPr/>
        </p:nvSpPr>
        <p:spPr>
          <a:xfrm>
            <a:off x="827584" y="1"/>
            <a:ext cx="8031262" cy="320087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dirty="0" smtClean="0"/>
              <a:t>     </a:t>
            </a:r>
          </a:p>
          <a:p>
            <a:pPr algn="ctr"/>
            <a:r>
              <a:rPr lang="ru-RU" sz="24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Из бросового материала изготовили «Домик </a:t>
            </a:r>
            <a:r>
              <a:rPr lang="ru-RU" sz="2400" b="1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для ежа»</a:t>
            </a:r>
          </a:p>
          <a:p>
            <a:pPr algn="ctr"/>
            <a:r>
              <a:rPr lang="ru-RU" sz="20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Мы взяли коробку , медицинскую  вату  начали делать: сначала мы сделали стены для домика и крышу, чтобы ёжику было теплее зимовать в своём домике мы его утеплили ватой , думаем , что ёжику будет тепло и уютно в красивом домике . Расскажем взрослым и друзьям, что нужно бережно относиться к животным и охранять их.</a:t>
            </a:r>
          </a:p>
          <a:p>
            <a:pPr algn="ctr"/>
            <a:r>
              <a:rPr lang="ru-RU" sz="20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                                                              </a:t>
            </a:r>
          </a:p>
          <a:p>
            <a:r>
              <a:rPr lang="ru-RU" sz="2000" dirty="0" smtClean="0">
                <a:solidFill>
                  <a:srgbClr val="002060"/>
                </a:solidFill>
              </a:rPr>
              <a:t>                           </a:t>
            </a:r>
          </a:p>
        </p:txBody>
      </p:sp>
      <p:pic>
        <p:nvPicPr>
          <p:cNvPr id="10" name="Рисунок 9" descr="C:\Users\Пользователь\Desktop\попооппооппо\IMG-20210219-WA0021.jpg"/>
          <p:cNvPicPr/>
          <p:nvPr/>
        </p:nvPicPr>
        <p:blipFill>
          <a:blip r:embed="rId2" cstate="print"/>
          <a:srcRect t="14543" b="13702"/>
          <a:stretch>
            <a:fillRect/>
          </a:stretch>
        </p:blipFill>
        <p:spPr bwMode="auto">
          <a:xfrm>
            <a:off x="571472" y="2714620"/>
            <a:ext cx="3384376" cy="2376264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5124" name="Picture 4" descr="C:\Users\Пользователь\Searches\Desktop\Новая папка\DSC_0519.JPG"/>
          <p:cNvPicPr>
            <a:picLocks noChangeAspect="1" noChangeArrowheads="1"/>
          </p:cNvPicPr>
          <p:nvPr/>
        </p:nvPicPr>
        <p:blipFill>
          <a:blip r:embed="rId3" cstate="print"/>
          <a:srcRect l="18976"/>
          <a:stretch>
            <a:fillRect/>
          </a:stretch>
        </p:blipFill>
        <p:spPr bwMode="auto">
          <a:xfrm rot="319674">
            <a:off x="4548487" y="3267695"/>
            <a:ext cx="4234645" cy="2792516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extBox 7"/>
          <p:cNvSpPr txBox="1"/>
          <p:nvPr/>
        </p:nvSpPr>
        <p:spPr>
          <a:xfrm>
            <a:off x="0" y="1"/>
            <a:ext cx="8720190" cy="387798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dirty="0" smtClean="0"/>
              <a:t>    </a:t>
            </a:r>
          </a:p>
          <a:p>
            <a:r>
              <a:rPr lang="ru-RU" sz="24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А еще кроме домика для ежа, мы решили изготовить самого ежика…</a:t>
            </a:r>
          </a:p>
          <a:p>
            <a:r>
              <a:rPr lang="ru-RU" dirty="0" smtClean="0"/>
              <a:t> </a:t>
            </a:r>
            <a:r>
              <a:rPr lang="ru-RU" sz="2000" b="1" dirty="0" smtClean="0">
                <a:solidFill>
                  <a:schemeClr val="tx2"/>
                </a:solidFill>
                <a:latin typeface="Times New Roman" pitchFamily="18" charset="0"/>
                <a:cs typeface="Times New Roman" pitchFamily="18" charset="0"/>
              </a:rPr>
              <a:t>Из обычной пластиковой  бутылки и еловых шишек  мы  сделали      «Весёлого ёжика». Для работы нам понадобилось : пластиковая бутылка, шишки, клей. Узнали, что из бросового материала можно сделать красивого ёжика и  немного решить глобальную проблему человечества, связанную с переработкой мусора. </a:t>
            </a:r>
          </a:p>
          <a:p>
            <a:r>
              <a:rPr lang="ru-RU" sz="20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                                   </a:t>
            </a:r>
          </a:p>
          <a:p>
            <a:r>
              <a:rPr lang="ru-RU" sz="20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              </a:t>
            </a:r>
          </a:p>
          <a:p>
            <a:r>
              <a:rPr lang="ru-RU" sz="20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                            </a:t>
            </a:r>
          </a:p>
          <a:p>
            <a:r>
              <a:rPr lang="ru-RU" sz="2000" dirty="0" smtClean="0">
                <a:solidFill>
                  <a:srgbClr val="002060"/>
                </a:solidFill>
              </a:rPr>
              <a:t>                           </a:t>
            </a:r>
          </a:p>
        </p:txBody>
      </p:sp>
      <p:pic>
        <p:nvPicPr>
          <p:cNvPr id="5123" name="Picture 3" descr="C:\Users\Пользователь\Searches\Desktop\Новая папка\DSC_0502.JPG"/>
          <p:cNvPicPr>
            <a:picLocks noChangeAspect="1" noChangeArrowheads="1"/>
          </p:cNvPicPr>
          <p:nvPr/>
        </p:nvPicPr>
        <p:blipFill>
          <a:blip r:embed="rId2" cstate="print"/>
          <a:srcRect l="15399" t="11408" r="3422"/>
          <a:stretch>
            <a:fillRect/>
          </a:stretch>
        </p:blipFill>
        <p:spPr bwMode="auto">
          <a:xfrm>
            <a:off x="5090911" y="3877986"/>
            <a:ext cx="3662870" cy="2049663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11" name="Прямоугольник 10"/>
          <p:cNvSpPr/>
          <p:nvPr/>
        </p:nvSpPr>
        <p:spPr>
          <a:xfrm>
            <a:off x="3528413" y="3244334"/>
            <a:ext cx="242374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endParaRPr lang="ru-RU" dirty="0"/>
          </a:p>
        </p:txBody>
      </p:sp>
      <p:sp>
        <p:nvSpPr>
          <p:cNvPr id="12" name="TextBox 11"/>
          <p:cNvSpPr txBox="1"/>
          <p:nvPr/>
        </p:nvSpPr>
        <p:spPr>
          <a:xfrm>
            <a:off x="2411760" y="4581128"/>
            <a:ext cx="229550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1400" dirty="0" smtClean="0"/>
              <a:t> </a:t>
            </a:r>
            <a:endParaRPr lang="ru-RU" sz="1400" dirty="0"/>
          </a:p>
        </p:txBody>
      </p:sp>
      <p:pic>
        <p:nvPicPr>
          <p:cNvPr id="1026" name="Picture 2" descr="C:\Users\Пользователь\Searches\Desktop\Новая папка\DSC_0493.JPG"/>
          <p:cNvPicPr>
            <a:picLocks noChangeAspect="1" noChangeArrowheads="1"/>
          </p:cNvPicPr>
          <p:nvPr/>
        </p:nvPicPr>
        <p:blipFill>
          <a:blip r:embed="rId3" cstate="print"/>
          <a:srcRect l="12201" t="13601"/>
          <a:stretch>
            <a:fillRect/>
          </a:stretch>
        </p:blipFill>
        <p:spPr bwMode="auto">
          <a:xfrm>
            <a:off x="95007" y="2878105"/>
            <a:ext cx="4863055" cy="2691851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extBox 6"/>
          <p:cNvSpPr txBox="1"/>
          <p:nvPr/>
        </p:nvSpPr>
        <p:spPr>
          <a:xfrm>
            <a:off x="1967298" y="692696"/>
            <a:ext cx="6212971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000" b="1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Совместно с </a:t>
            </a:r>
            <a:r>
              <a:rPr lang="ru-RU" sz="20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воспитателем мы оформили </a:t>
            </a:r>
            <a:r>
              <a:rPr lang="ru-RU" sz="2000" b="1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лэпбук</a:t>
            </a:r>
            <a:r>
              <a:rPr lang="ru-RU" sz="20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                               «Этот загадочный ёжик»</a:t>
            </a:r>
            <a:endParaRPr lang="ru-RU" sz="2000" b="1" dirty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1027" name="Picture 3" descr="F:\презентация про ежа\дет сад\фотки 2\DSC_0437.JPG"/>
          <p:cNvPicPr>
            <a:picLocks noChangeAspect="1" noChangeArrowheads="1"/>
          </p:cNvPicPr>
          <p:nvPr/>
        </p:nvPicPr>
        <p:blipFill>
          <a:blip r:embed="rId2" cstate="print"/>
          <a:srcRect l="38028" t="32551"/>
          <a:stretch>
            <a:fillRect/>
          </a:stretch>
        </p:blipFill>
        <p:spPr bwMode="auto">
          <a:xfrm>
            <a:off x="5220072" y="4329918"/>
            <a:ext cx="2880320" cy="1763377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2051" name="Picture 3" descr="C:\Users\Пользователь\Searches\Desktop\Новая папка\DSC_0482.JPG"/>
          <p:cNvPicPr>
            <a:picLocks noChangeAspect="1" noChangeArrowheads="1"/>
          </p:cNvPicPr>
          <p:nvPr/>
        </p:nvPicPr>
        <p:blipFill>
          <a:blip r:embed="rId3" cstate="print"/>
          <a:srcRect t="14993" r="13557"/>
          <a:stretch>
            <a:fillRect/>
          </a:stretch>
        </p:blipFill>
        <p:spPr bwMode="auto">
          <a:xfrm>
            <a:off x="1000099" y="4404910"/>
            <a:ext cx="3143273" cy="1738733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2052" name="Picture 4" descr="C:\Users\Пользователь\Searches\Desktop\Новая папка\DSC_0485.JPG"/>
          <p:cNvPicPr>
            <a:picLocks noChangeAspect="1" noChangeArrowheads="1"/>
          </p:cNvPicPr>
          <p:nvPr/>
        </p:nvPicPr>
        <p:blipFill>
          <a:blip r:embed="rId4" cstate="print"/>
          <a:srcRect l="10345" r="17241"/>
          <a:stretch>
            <a:fillRect/>
          </a:stretch>
        </p:blipFill>
        <p:spPr bwMode="auto">
          <a:xfrm>
            <a:off x="5568314" y="2143116"/>
            <a:ext cx="2361401" cy="1834303"/>
          </a:xfrm>
          <a:prstGeom prst="rect">
            <a:avLst/>
          </a:prstGeom>
          <a:noFill/>
        </p:spPr>
      </p:pic>
      <p:sp>
        <p:nvSpPr>
          <p:cNvPr id="4" name="Прямоугольник 3"/>
          <p:cNvSpPr/>
          <p:nvPr/>
        </p:nvSpPr>
        <p:spPr>
          <a:xfrm>
            <a:off x="539552" y="1857364"/>
            <a:ext cx="4175324" cy="224676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2000" b="1" dirty="0">
                <a:solidFill>
                  <a:schemeClr val="tx2"/>
                </a:solidFill>
                <a:latin typeface="Times New Roman" pitchFamily="18" charset="0"/>
                <a:cs typeface="Times New Roman" pitchFamily="18" charset="0"/>
              </a:rPr>
              <a:t>Ребятишки с любопытством </a:t>
            </a:r>
            <a:r>
              <a:rPr lang="ru-RU" sz="2000" b="1" dirty="0" smtClean="0">
                <a:solidFill>
                  <a:schemeClr val="tx2"/>
                </a:solidFill>
                <a:latin typeface="Times New Roman" pitchFamily="18" charset="0"/>
                <a:cs typeface="Times New Roman" pitchFamily="18" charset="0"/>
              </a:rPr>
              <a:t>рассматривали иллюстрации разных видах ежей, также  мы раскладывали по кармашкам необычные факты о ежах, учили стихотворения, воспитатели загадывали нам загадки. </a:t>
            </a:r>
            <a:endParaRPr lang="ru-RU" sz="2000" b="1" dirty="0">
              <a:solidFill>
                <a:schemeClr val="tx2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10" name="Picture 2" descr="C:\Users\Пользователь\Desktop\дет сад\Новая папка\1.jpg"/>
          <p:cNvPicPr>
            <a:picLocks noChangeAspect="1" noChangeArrowheads="1"/>
          </p:cNvPicPr>
          <p:nvPr/>
        </p:nvPicPr>
        <p:blipFill rotWithShape="1">
          <a:blip r:embed="rId5" cstate="print"/>
          <a:srcRect l="66825" t="74096" r="18731" b="3380"/>
          <a:stretch/>
        </p:blipFill>
        <p:spPr bwMode="auto">
          <a:xfrm>
            <a:off x="179512" y="0"/>
            <a:ext cx="1653325" cy="1916832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Рисунок 5" descr="C:\Users\Пользователь\Desktop\дет сад\фотки 2\DSC_0453.JPG"/>
          <p:cNvPicPr/>
          <p:nvPr/>
        </p:nvPicPr>
        <p:blipFill>
          <a:blip r:embed="rId2" cstate="print"/>
          <a:srcRect l="9322" t="14082" r="10169"/>
          <a:stretch>
            <a:fillRect/>
          </a:stretch>
        </p:blipFill>
        <p:spPr bwMode="auto">
          <a:xfrm>
            <a:off x="5580112" y="2410708"/>
            <a:ext cx="3312368" cy="4113006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7" name="Рисунок 6" descr="C:\Users\Пользователь\Desktop\дет сад\фотки 2\DSC_0455.JPG"/>
          <p:cNvPicPr/>
          <p:nvPr/>
        </p:nvPicPr>
        <p:blipFill>
          <a:blip r:embed="rId3" cstate="print"/>
          <a:srcRect t="16873"/>
          <a:stretch>
            <a:fillRect/>
          </a:stretch>
        </p:blipFill>
        <p:spPr bwMode="auto">
          <a:xfrm>
            <a:off x="323528" y="1216230"/>
            <a:ext cx="3024336" cy="401297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8" name="TextBox 7"/>
          <p:cNvSpPr txBox="1"/>
          <p:nvPr/>
        </p:nvSpPr>
        <p:spPr>
          <a:xfrm>
            <a:off x="467544" y="188640"/>
            <a:ext cx="8208912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000" b="1" dirty="0" smtClean="0">
                <a:solidFill>
                  <a:schemeClr val="tx2"/>
                </a:solidFill>
                <a:latin typeface="Times New Roman" pitchFamily="18" charset="0"/>
                <a:cs typeface="Times New Roman" pitchFamily="18" charset="0"/>
              </a:rPr>
              <a:t>Для родителей  мы  изготовили  и раздали памятки </a:t>
            </a:r>
            <a:r>
              <a:rPr lang="ru-RU" sz="20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«Берегите ежей», </a:t>
            </a:r>
            <a:r>
              <a:rPr lang="ru-RU" sz="2000" b="1" dirty="0" smtClean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целью которых стало</a:t>
            </a:r>
            <a:r>
              <a:rPr lang="ru-RU" sz="2000" b="1" dirty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b="1" dirty="0" smtClean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воспитание  бережного отношения к ежам, забота о них.</a:t>
            </a:r>
            <a:endParaRPr lang="ru-RU" sz="2000" b="1" dirty="0">
              <a:solidFill>
                <a:srgbClr val="0070C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10" name="Picture 2" descr="C:\Users\Пользователь\Desktop\дет сад\Новая папка\1.jpg"/>
          <p:cNvPicPr>
            <a:picLocks noChangeAspect="1" noChangeArrowheads="1"/>
          </p:cNvPicPr>
          <p:nvPr/>
        </p:nvPicPr>
        <p:blipFill rotWithShape="1">
          <a:blip r:embed="rId4" cstate="print"/>
          <a:srcRect l="66825" t="74096" r="18731" b="3380"/>
          <a:stretch/>
        </p:blipFill>
        <p:spPr bwMode="auto">
          <a:xfrm>
            <a:off x="3520540" y="1400100"/>
            <a:ext cx="2059571" cy="2387824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Box 4"/>
          <p:cNvSpPr txBox="1"/>
          <p:nvPr/>
        </p:nvSpPr>
        <p:spPr>
          <a:xfrm>
            <a:off x="899592" y="260648"/>
            <a:ext cx="7272808" cy="129266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000" b="1" dirty="0" smtClean="0">
                <a:solidFill>
                  <a:schemeClr val="accent2"/>
                </a:solidFill>
                <a:latin typeface="Times New Roman" pitchFamily="18" charset="0"/>
                <a:cs typeface="Times New Roman" pitchFamily="18" charset="0"/>
              </a:rPr>
              <a:t>Заключительный этап</a:t>
            </a:r>
          </a:p>
          <a:p>
            <a:pPr algn="ctr"/>
            <a:r>
              <a:rPr lang="ru-RU" sz="2000" b="1" dirty="0" smtClean="0">
                <a:solidFill>
                  <a:srgbClr val="00B050"/>
                </a:solidFill>
                <a:latin typeface="Times New Roman" pitchFamily="18" charset="0"/>
                <a:cs typeface="Times New Roman" pitchFamily="18" charset="0"/>
              </a:rPr>
              <a:t>Театрализованное представление </a:t>
            </a:r>
          </a:p>
          <a:p>
            <a:pPr algn="ctr"/>
            <a:r>
              <a:rPr lang="ru-RU" sz="2000" b="1" dirty="0" smtClean="0">
                <a:solidFill>
                  <a:srgbClr val="00B050"/>
                </a:solidFill>
              </a:rPr>
              <a:t>«Как ежик счастье искал» </a:t>
            </a:r>
            <a:endParaRPr lang="ru-RU" sz="2000" b="1" dirty="0" smtClean="0">
              <a:solidFill>
                <a:srgbClr val="00B050"/>
              </a:solidFill>
              <a:latin typeface="Times New Roman" pitchFamily="18" charset="0"/>
              <a:cs typeface="Times New Roman" pitchFamily="18" charset="0"/>
            </a:endParaRPr>
          </a:p>
          <a:p>
            <a:pPr algn="ctr"/>
            <a:endParaRPr lang="ru-RU" b="1" dirty="0">
              <a:solidFill>
                <a:schemeClr val="accent2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4" name="Рисунок 3" descr="C:\Users\Алексей\Desktop\DSC_0548.JPG"/>
          <p:cNvPicPr/>
          <p:nvPr/>
        </p:nvPicPr>
        <p:blipFill>
          <a:blip r:embed="rId2" cstate="print"/>
          <a:srcRect l="13636" r="25000"/>
          <a:stretch>
            <a:fillRect/>
          </a:stretch>
        </p:blipFill>
        <p:spPr bwMode="auto">
          <a:xfrm>
            <a:off x="6300192" y="1916832"/>
            <a:ext cx="2664296" cy="2298924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6" name="Рисунок 5" descr="C:\Users\Алексей\Desktop\DSC_0550.JPG"/>
          <p:cNvPicPr/>
          <p:nvPr/>
        </p:nvPicPr>
        <p:blipFill rotWithShape="1">
          <a:blip r:embed="rId3" cstate="print"/>
          <a:srcRect l="25412" r="36196"/>
          <a:stretch/>
        </p:blipFill>
        <p:spPr bwMode="auto">
          <a:xfrm>
            <a:off x="3275856" y="2852936"/>
            <a:ext cx="2952328" cy="3674486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12" name="Picture 2" descr="F:\кейс игра\Безымянный.png"/>
          <p:cNvPicPr>
            <a:picLocks noChangeAspect="1" noChangeArrowheads="1"/>
          </p:cNvPicPr>
          <p:nvPr/>
        </p:nvPicPr>
        <p:blipFill>
          <a:blip r:embed="rId4" cstate="print"/>
          <a:srcRect t="24766" r="65078" b="13159"/>
          <a:stretch>
            <a:fillRect/>
          </a:stretch>
        </p:blipFill>
        <p:spPr bwMode="auto">
          <a:xfrm rot="21414984">
            <a:off x="321623" y="1477994"/>
            <a:ext cx="2701340" cy="2904682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2" name="TextBox 1"/>
          <p:cNvSpPr txBox="1"/>
          <p:nvPr/>
        </p:nvSpPr>
        <p:spPr>
          <a:xfrm>
            <a:off x="323528" y="4453230"/>
            <a:ext cx="2775606" cy="175432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b="1" dirty="0" smtClean="0">
                <a:solidFill>
                  <a:srgbClr val="FF0000"/>
                </a:solidFill>
              </a:rPr>
              <a:t>«Оказывается , для счастья нужно так мало»-сказал Ежик, нужно жить в своем лесу и дышать свежим воздухом»</a:t>
            </a:r>
            <a:endParaRPr lang="ru-RU" b="1" dirty="0">
              <a:solidFill>
                <a:srgbClr val="FF0000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Box 4"/>
          <p:cNvSpPr txBox="1"/>
          <p:nvPr/>
        </p:nvSpPr>
        <p:spPr>
          <a:xfrm>
            <a:off x="179512" y="260648"/>
            <a:ext cx="8568952" cy="575542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1600" dirty="0" smtClean="0">
                <a:solidFill>
                  <a:srgbClr val="C00000"/>
                </a:solidFill>
              </a:rPr>
              <a:t>                           </a:t>
            </a:r>
          </a:p>
          <a:p>
            <a:pPr algn="ctr"/>
            <a:endParaRPr lang="ru-RU" sz="2000" b="1" dirty="0" smtClean="0">
              <a:solidFill>
                <a:srgbClr val="C00000"/>
              </a:solidFill>
              <a:latin typeface="Times New Roman" pitchFamily="18" charset="0"/>
              <a:cs typeface="Times New Roman" pitchFamily="18" charset="0"/>
            </a:endParaRPr>
          </a:p>
          <a:p>
            <a:pPr algn="ctr"/>
            <a:r>
              <a:rPr lang="ru-RU" sz="20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Итоги работы над проектом:</a:t>
            </a:r>
          </a:p>
          <a:p>
            <a:endParaRPr lang="ru-RU" sz="1600" dirty="0">
              <a:solidFill>
                <a:srgbClr val="C00000"/>
              </a:solidFill>
              <a:latin typeface="Times New Roman" pitchFamily="18" charset="0"/>
              <a:cs typeface="Times New Roman" pitchFamily="18" charset="0"/>
            </a:endParaRPr>
          </a:p>
          <a:p>
            <a:r>
              <a:rPr lang="ru-RU" sz="20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Вывод :</a:t>
            </a:r>
            <a:r>
              <a:rPr lang="ru-RU" sz="2000" b="1" dirty="0" smtClean="0">
                <a:solidFill>
                  <a:schemeClr val="tx2"/>
                </a:solidFill>
                <a:latin typeface="Times New Roman" pitchFamily="18" charset="0"/>
                <a:cs typeface="Times New Roman" pitchFamily="18" charset="0"/>
              </a:rPr>
              <a:t>-</a:t>
            </a:r>
            <a:r>
              <a:rPr lang="ru-RU" sz="20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b="1" dirty="0" smtClean="0">
                <a:solidFill>
                  <a:schemeClr val="tx2"/>
                </a:solidFill>
                <a:latin typeface="Times New Roman" pitchFamily="18" charset="0"/>
                <a:cs typeface="Times New Roman" pitchFamily="18" charset="0"/>
              </a:rPr>
              <a:t>мы узнали много нового и  интересного о ежах, о роли и значении ежей в природе и в жизни человека, расскажем  своим родителям и друзьям:</a:t>
            </a:r>
          </a:p>
          <a:p>
            <a:r>
              <a:rPr lang="ru-RU" sz="2000" b="1" dirty="0" smtClean="0">
                <a:solidFill>
                  <a:schemeClr val="tx2"/>
                </a:solidFill>
                <a:latin typeface="Times New Roman" pitchFamily="18" charset="0"/>
                <a:cs typeface="Times New Roman" pitchFamily="18" charset="0"/>
              </a:rPr>
              <a:t>-мы узнали как изготовить из бросового материала ежа и домик для ежа; </a:t>
            </a:r>
          </a:p>
          <a:p>
            <a:r>
              <a:rPr lang="ru-RU" sz="2000" b="1" dirty="0" smtClean="0">
                <a:solidFill>
                  <a:schemeClr val="tx2"/>
                </a:solidFill>
                <a:latin typeface="Times New Roman" pitchFamily="18" charset="0"/>
                <a:cs typeface="Times New Roman" pitchFamily="18" charset="0"/>
              </a:rPr>
              <a:t>-узнали , как бережно относиться к животным и растениям;</a:t>
            </a:r>
          </a:p>
          <a:p>
            <a:pPr>
              <a:buFontTx/>
              <a:buChar char="-"/>
            </a:pPr>
            <a:r>
              <a:rPr lang="ru-RU" sz="2000" b="1" dirty="0" smtClean="0">
                <a:solidFill>
                  <a:schemeClr val="tx2"/>
                </a:solidFill>
                <a:latin typeface="Times New Roman" pitchFamily="18" charset="0"/>
                <a:cs typeface="Times New Roman" pitchFamily="18" charset="0"/>
              </a:rPr>
              <a:t>за время выполнения проекта, мы стали добрее друг к другу.</a:t>
            </a:r>
          </a:p>
          <a:p>
            <a:endParaRPr lang="ru-RU" sz="2000" b="1" dirty="0" smtClean="0">
              <a:solidFill>
                <a:srgbClr val="C00000"/>
              </a:solidFill>
              <a:latin typeface="Times New Roman" pitchFamily="18" charset="0"/>
              <a:cs typeface="Times New Roman" pitchFamily="18" charset="0"/>
            </a:endParaRPr>
          </a:p>
          <a:p>
            <a:r>
              <a:rPr lang="ru-RU" sz="20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Заключение: </a:t>
            </a:r>
            <a:r>
              <a:rPr lang="ru-RU" sz="2000" b="1" dirty="0" smtClean="0">
                <a:solidFill>
                  <a:schemeClr val="tx2"/>
                </a:solidFill>
                <a:latin typeface="Times New Roman" pitchFamily="18" charset="0"/>
                <a:cs typeface="Times New Roman" pitchFamily="18" charset="0"/>
              </a:rPr>
              <a:t>Ежи приносят больше пользы, когда живут</a:t>
            </a:r>
          </a:p>
          <a:p>
            <a:r>
              <a:rPr lang="ru-RU" sz="2000" b="1" dirty="0" smtClean="0">
                <a:solidFill>
                  <a:schemeClr val="tx2"/>
                </a:solidFill>
                <a:latin typeface="Times New Roman" pitchFamily="18" charset="0"/>
                <a:cs typeface="Times New Roman" pitchFamily="18" charset="0"/>
              </a:rPr>
              <a:t> в естественных природных условиях, уничтожая разных вредителей</a:t>
            </a:r>
          </a:p>
          <a:p>
            <a:r>
              <a:rPr lang="ru-RU" sz="2000" b="1" dirty="0" smtClean="0">
                <a:solidFill>
                  <a:schemeClr val="tx2"/>
                </a:solidFill>
                <a:latin typeface="Times New Roman" pitchFamily="18" charset="0"/>
                <a:cs typeface="Times New Roman" pitchFamily="18" charset="0"/>
              </a:rPr>
              <a:t> лесов и полей, а в неволе могут больше причинить человеку вреда, принеся в дом клещей или инфекционную болезнь.</a:t>
            </a:r>
            <a:endParaRPr lang="ru-RU" sz="2000" b="1" dirty="0" smtClean="0">
              <a:solidFill>
                <a:schemeClr val="accent2"/>
              </a:solidFill>
              <a:latin typeface="Times New Roman" pitchFamily="18" charset="0"/>
              <a:cs typeface="Times New Roman" pitchFamily="18" charset="0"/>
            </a:endParaRPr>
          </a:p>
          <a:p>
            <a:endParaRPr lang="ru-RU" sz="2000" b="1" dirty="0" smtClean="0">
              <a:solidFill>
                <a:schemeClr val="tx2"/>
              </a:solidFill>
            </a:endParaRPr>
          </a:p>
          <a:p>
            <a:endParaRPr lang="ru-RU" sz="2000" dirty="0" smtClean="0">
              <a:solidFill>
                <a:schemeClr val="tx2"/>
              </a:solidFill>
            </a:endParaRPr>
          </a:p>
          <a:p>
            <a:endParaRPr lang="ru-RU" sz="1600" dirty="0">
              <a:solidFill>
                <a:srgbClr val="C00000"/>
              </a:solidFill>
            </a:endParaRPr>
          </a:p>
        </p:txBody>
      </p:sp>
      <p:pic>
        <p:nvPicPr>
          <p:cNvPr id="6" name="Picture 2" descr="C:\Users\Пользователь\Desktop\дет сад\Новая папка\1.jpg"/>
          <p:cNvPicPr>
            <a:picLocks noChangeAspect="1" noChangeArrowheads="1"/>
          </p:cNvPicPr>
          <p:nvPr/>
        </p:nvPicPr>
        <p:blipFill rotWithShape="1">
          <a:blip r:embed="rId2" cstate="print"/>
          <a:srcRect l="66825" t="74096" r="18731" b="3380"/>
          <a:stretch/>
        </p:blipFill>
        <p:spPr bwMode="auto">
          <a:xfrm>
            <a:off x="7236296" y="4653136"/>
            <a:ext cx="1728192" cy="2003631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Исполнительная">
  <a:themeElements>
    <a:clrScheme name="Исполнительная">
      <a:dk1>
        <a:sysClr val="windowText" lastClr="000000"/>
      </a:dk1>
      <a:lt1>
        <a:sysClr val="window" lastClr="FFFFFF"/>
      </a:lt1>
      <a:dk2>
        <a:srgbClr val="2F5897"/>
      </a:dk2>
      <a:lt2>
        <a:srgbClr val="E4E9EF"/>
      </a:lt2>
      <a:accent1>
        <a:srgbClr val="6076B4"/>
      </a:accent1>
      <a:accent2>
        <a:srgbClr val="9C5252"/>
      </a:accent2>
      <a:accent3>
        <a:srgbClr val="E68422"/>
      </a:accent3>
      <a:accent4>
        <a:srgbClr val="846648"/>
      </a:accent4>
      <a:accent5>
        <a:srgbClr val="63891F"/>
      </a:accent5>
      <a:accent6>
        <a:srgbClr val="758085"/>
      </a:accent6>
      <a:hlink>
        <a:srgbClr val="3399FF"/>
      </a:hlink>
      <a:folHlink>
        <a:srgbClr val="B2B2B2"/>
      </a:folHlink>
    </a:clrScheme>
    <a:fontScheme name="Исполнительная">
      <a:majorFont>
        <a:latin typeface="Century Gothic"/>
        <a:ea typeface=""/>
        <a:cs typeface=""/>
        <a:font script="Jpan" typeface="HGｺﾞｼｯｸM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Palatino Linotype"/>
        <a:ea typeface=""/>
        <a:cs typeface=""/>
        <a:font script="Jpan" typeface="HGS明朝E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Browalli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inorFont>
    </a:fontScheme>
    <a:fmtScheme name="Исполнитель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8575" cap="flat" cmpd="sng" algn="ctr">
          <a:solidFill>
            <a:schemeClr val="phClr"/>
          </a:solidFill>
          <a:prstDash val="solid"/>
        </a:ln>
        <a:ln w="508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50000">
              <a:schemeClr val="phClr">
                <a:tint val="80000"/>
                <a:satMod val="250000"/>
              </a:schemeClr>
            </a:gs>
            <a:gs pos="76000">
              <a:schemeClr val="phClr">
                <a:tint val="90000"/>
                <a:shade val="90000"/>
                <a:satMod val="200000"/>
              </a:schemeClr>
            </a:gs>
            <a:gs pos="92000">
              <a:schemeClr val="phClr">
                <a:tint val="90000"/>
                <a:shade val="70000"/>
                <a:satMod val="250000"/>
              </a:schemeClr>
            </a:gs>
          </a:gsLst>
          <a:path path="circle">
            <a:fillToRect l="50000" t="50000" r="50000" b="50000"/>
          </a:path>
        </a:gradFill>
        <a:blipFill>
          <a:blip xmlns:r="http://schemas.openxmlformats.org/officeDocument/2006/relationships" r:embed="rId1">
            <a:duotone>
              <a:schemeClr val="phClr">
                <a:tint val="95000"/>
              </a:schemeClr>
              <a:schemeClr val="phClr">
                <a:shade val="90000"/>
              </a:schemeClr>
            </a:duotone>
          </a:blip>
          <a:tile tx="0" ty="0" sx="100000" sy="100000" flip="none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Executive</Template>
  <TotalTime>663</TotalTime>
  <Words>632</Words>
  <Application>Microsoft Office PowerPoint</Application>
  <PresentationFormat>Экран (4:3)</PresentationFormat>
  <Paragraphs>120</Paragraphs>
  <Slides>12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12</vt:i4>
      </vt:variant>
    </vt:vector>
  </HeadingPairs>
  <TitlesOfParts>
    <vt:vector size="13" baseType="lpstr">
      <vt:lpstr>Исполнительная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Слайд 1</dc:title>
  <dc:creator>Пользователь</dc:creator>
  <cp:lastModifiedBy>Пользователь</cp:lastModifiedBy>
  <cp:revision>79</cp:revision>
  <dcterms:created xsi:type="dcterms:W3CDTF">2021-03-01T12:11:04Z</dcterms:created>
  <dcterms:modified xsi:type="dcterms:W3CDTF">2021-09-27T11:45:49Z</dcterms:modified>
</cp:coreProperties>
</file>