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sldIdLst>
    <p:sldId id="256" r:id="rId2"/>
    <p:sldId id="258" r:id="rId3"/>
    <p:sldId id="286" r:id="rId4"/>
    <p:sldId id="285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66" r:id="rId14"/>
    <p:sldId id="267" r:id="rId15"/>
    <p:sldId id="268" r:id="rId16"/>
    <p:sldId id="279" r:id="rId17"/>
    <p:sldId id="272" r:id="rId18"/>
    <p:sldId id="273" r:id="rId19"/>
    <p:sldId id="281" r:id="rId20"/>
    <p:sldId id="274" r:id="rId21"/>
    <p:sldId id="275" r:id="rId22"/>
    <p:sldId id="276" r:id="rId23"/>
    <p:sldId id="277" r:id="rId24"/>
    <p:sldId id="283" r:id="rId25"/>
    <p:sldId id="284" r:id="rId26"/>
    <p:sldId id="278" r:id="rId2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E2"/>
    <a:srgbClr val="FF3939"/>
    <a:srgbClr val="FF7F7F"/>
    <a:srgbClr val="00E4A8"/>
    <a:srgbClr val="FFEC99"/>
    <a:srgbClr val="FFE265"/>
    <a:srgbClr val="89C4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4621" autoAdjust="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A6F01FAD-43E2-4321-B953-67A9B6DEF2E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107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7407E-5C01-4E7B-B0E7-B51AB082B9C4}" type="slidenum">
              <a:rPr lang="ru-RU"/>
              <a:pPr/>
              <a:t>9</a:t>
            </a:fld>
            <a:endParaRPr lang="ru-RU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о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6147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148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149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6150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151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152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1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58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15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160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DEA68CE-3D74-4203-A753-CFD8C1A918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0108E-297F-42D1-8EE1-6F49AE8390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3BCD9-2543-4695-BE51-647245C98A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24C3F-CD6A-40BA-9026-1EC91261A4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CB03A-4BE9-4DC2-91E4-2B81C1CE9B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5B1196-804A-48D6-8382-CAC3122064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839DD-8091-4C9A-B66A-F6C7E21F08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636C0-E1F4-4CC9-8466-7F19C7A0226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9CA307-B6D1-4FC5-B8C0-C2232B3267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39177-2F56-45F6-82D9-ECF309EFE5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88335-A9E7-4A93-9E0A-D377B07006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/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A944E0-9EC3-41F8-8F98-D3980117FE7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000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hlink"/>
                </a:solidFill>
              </a:rPr>
              <a:t/>
            </a:r>
            <a:br>
              <a:rPr lang="ru-RU" sz="4000" dirty="0" smtClean="0">
                <a:solidFill>
                  <a:schemeClr val="hlink"/>
                </a:solidFill>
              </a:rPr>
            </a:br>
            <a:r>
              <a:rPr lang="ru-RU" sz="2400" dirty="0" smtClean="0">
                <a:solidFill>
                  <a:schemeClr val="hlink"/>
                </a:solidFill>
                <a:latin typeface="Arial Black" pitchFamily="34" charset="0"/>
              </a:rPr>
              <a:t>МБОУ СОШ №84 г.Воронеж</a:t>
            </a:r>
            <a:r>
              <a:rPr lang="ru-RU" sz="4000" dirty="0">
                <a:solidFill>
                  <a:schemeClr val="hlink"/>
                </a:solidFill>
              </a:rPr>
              <a:t/>
            </a:r>
            <a:br>
              <a:rPr lang="ru-RU" sz="4000" dirty="0">
                <a:solidFill>
                  <a:schemeClr val="hlink"/>
                </a:solidFill>
              </a:rPr>
            </a:br>
            <a:r>
              <a:rPr lang="ru-RU" sz="4000" dirty="0" smtClean="0">
                <a:solidFill>
                  <a:schemeClr val="hlink"/>
                </a:solidFill>
              </a:rPr>
              <a:t>«Проблемное </a:t>
            </a:r>
            <a:r>
              <a:rPr lang="ru-RU" sz="4000" dirty="0">
                <a:solidFill>
                  <a:schemeClr val="hlink"/>
                </a:solidFill>
              </a:rPr>
              <a:t>обучение </a:t>
            </a:r>
            <a:br>
              <a:rPr lang="ru-RU" sz="4000" dirty="0">
                <a:solidFill>
                  <a:schemeClr val="hlink"/>
                </a:solidFill>
              </a:rPr>
            </a:br>
            <a:r>
              <a:rPr lang="ru-RU" sz="4000" dirty="0">
                <a:solidFill>
                  <a:schemeClr val="hlink"/>
                </a:solidFill>
              </a:rPr>
              <a:t>в образовательном процессе</a:t>
            </a:r>
            <a:r>
              <a:rPr lang="ru-RU" sz="4000" dirty="0" smtClean="0">
                <a:solidFill>
                  <a:schemeClr val="hlink"/>
                </a:solidFill>
              </a:rPr>
              <a:t>.»</a:t>
            </a:r>
            <a:br>
              <a:rPr lang="ru-RU" sz="4000" dirty="0" smtClean="0">
                <a:solidFill>
                  <a:schemeClr val="hlink"/>
                </a:solidFill>
              </a:rPr>
            </a:br>
            <a:r>
              <a:rPr lang="ru-RU" sz="1000" dirty="0" smtClean="0">
                <a:latin typeface="Arial Black" pitchFamily="34" charset="0"/>
              </a:rPr>
              <a:t>подготовила презентацию:</a:t>
            </a:r>
            <a:br>
              <a:rPr lang="ru-RU" sz="1000" dirty="0" smtClean="0">
                <a:latin typeface="Arial Black" pitchFamily="34" charset="0"/>
              </a:rPr>
            </a:br>
            <a:r>
              <a:rPr lang="ru-RU" sz="1000" dirty="0" smtClean="0">
                <a:latin typeface="Arial Black" pitchFamily="34" charset="0"/>
              </a:rPr>
              <a:t>учитель начальных классов</a:t>
            </a:r>
            <a:br>
              <a:rPr lang="ru-RU" sz="1000" dirty="0" smtClean="0">
                <a:latin typeface="Arial Black" pitchFamily="34" charset="0"/>
              </a:rPr>
            </a:br>
            <a:r>
              <a:rPr lang="ru-RU" sz="10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Старых Оксана Николаевна      </a:t>
            </a:r>
            <a:endParaRPr lang="ru-RU" sz="1000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14546" y="3429000"/>
            <a:ext cx="6400800" cy="1752600"/>
          </a:xfrm>
        </p:spPr>
        <p:txBody>
          <a:bodyPr/>
          <a:lstStyle/>
          <a:p>
            <a:pPr algn="r"/>
            <a:r>
              <a:rPr lang="ru-RU" dirty="0">
                <a:solidFill>
                  <a:schemeClr val="folHlink"/>
                </a:solidFill>
              </a:rPr>
              <a:t>«Нет ничего практичнее хорошей теории».</a:t>
            </a:r>
          </a:p>
          <a:p>
            <a:pPr algn="r"/>
            <a:r>
              <a:rPr lang="ru-RU" sz="2800" dirty="0"/>
              <a:t>Роберт Кирхгоф</a:t>
            </a:r>
          </a:p>
        </p:txBody>
      </p:sp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071942"/>
            <a:ext cx="3529485" cy="2286016"/>
          </a:xfrm>
          <a:prstGeom prst="rect">
            <a:avLst/>
          </a:prstGeom>
        </p:spPr>
      </p:pic>
    </p:spTree>
  </p:cSld>
  <p:clrMapOvr>
    <a:masterClrMapping/>
  </p:clrMapOvr>
  <p:transition spd="slow" advTm="10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20201204_182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461" y="71438"/>
            <a:ext cx="8953531" cy="6715148"/>
          </a:xfrm>
          <a:prstGeom prst="rect">
            <a:avLst/>
          </a:prstGeom>
        </p:spPr>
      </p:pic>
    </p:spTree>
  </p:cSld>
  <p:clrMapOvr>
    <a:masterClrMapping/>
  </p:clrMapOvr>
  <p:transition spd="slow" advTm="524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01204_182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68919"/>
            <a:ext cx="8858312" cy="6643735"/>
          </a:xfrm>
          <a:prstGeom prst="rect">
            <a:avLst/>
          </a:prstGeom>
        </p:spPr>
      </p:pic>
    </p:spTree>
  </p:cSld>
  <p:clrMapOvr>
    <a:masterClrMapping/>
  </p:clrMapOvr>
  <p:transition spd="slow" advTm="528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01204_1832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164" y="82764"/>
            <a:ext cx="8938430" cy="6703822"/>
          </a:xfrm>
          <a:prstGeom prst="rect">
            <a:avLst/>
          </a:prstGeom>
        </p:spPr>
      </p:pic>
    </p:spTree>
  </p:cSld>
  <p:clrMapOvr>
    <a:masterClrMapping/>
  </p:clrMapOvr>
  <p:transition spd="slow" advTm="496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Содержание: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Структура проблемного урока.</a:t>
            </a:r>
          </a:p>
          <a:p>
            <a:r>
              <a:rPr lang="ru-RU"/>
              <a:t>Приёмы создания проблемной ситуации.</a:t>
            </a:r>
          </a:p>
          <a:p>
            <a:r>
              <a:rPr lang="ru-RU"/>
              <a:t>Выход к учебной проблеме.</a:t>
            </a:r>
          </a:p>
          <a:p>
            <a:r>
              <a:rPr lang="ru-RU"/>
              <a:t>Поиск решения учебной проблемы.</a:t>
            </a:r>
          </a:p>
          <a:p>
            <a:r>
              <a:rPr lang="ru-RU"/>
              <a:t>Творческое воспроизведение.</a:t>
            </a:r>
          </a:p>
        </p:txBody>
      </p:sp>
    </p:spTree>
  </p:cSld>
  <p:clrMapOvr>
    <a:masterClrMapping/>
  </p:clrMapOvr>
  <p:transition spd="slow" advTm="180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 rot="-259368">
            <a:off x="468313" y="981075"/>
            <a:ext cx="8424862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solidFill>
                  <a:schemeClr val="hlink"/>
                </a:solidFill>
              </a:rPr>
              <a:t>Сущность проблемного урока.</a:t>
            </a:r>
          </a:p>
          <a:p>
            <a:pPr algn="l">
              <a:spcBef>
                <a:spcPct val="50000"/>
              </a:spcBef>
            </a:pPr>
            <a:endParaRPr lang="ru-RU" sz="3200" dirty="0">
              <a:solidFill>
                <a:schemeClr val="hlink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ru-RU" sz="2400" i="1" dirty="0"/>
              <a:t>Проблемный урок обеспечивает </a:t>
            </a:r>
            <a:r>
              <a:rPr lang="ru-RU" sz="2400" i="1" dirty="0">
                <a:solidFill>
                  <a:schemeClr val="folHlink"/>
                </a:solidFill>
              </a:rPr>
              <a:t>творческое усвоение знаний,</a:t>
            </a:r>
          </a:p>
          <a:p>
            <a:pPr algn="l">
              <a:spcBef>
                <a:spcPct val="50000"/>
              </a:spcBef>
            </a:pPr>
            <a:r>
              <a:rPr lang="ru-RU" sz="2400" i="1" dirty="0"/>
              <a:t>в ходе которого ученик формулирует </a:t>
            </a:r>
            <a:r>
              <a:rPr lang="ru-RU" sz="2400" i="1" dirty="0">
                <a:solidFill>
                  <a:schemeClr val="folHlink"/>
                </a:solidFill>
              </a:rPr>
              <a:t>учебную проблему,</a:t>
            </a:r>
          </a:p>
          <a:p>
            <a:pPr algn="l">
              <a:spcBef>
                <a:spcPct val="50000"/>
              </a:spcBef>
            </a:pPr>
            <a:r>
              <a:rPr lang="ru-RU" sz="2400" i="1" dirty="0"/>
              <a:t>открывает </a:t>
            </a:r>
            <a:r>
              <a:rPr lang="ru-RU" sz="2400" i="1" dirty="0">
                <a:solidFill>
                  <a:schemeClr val="folHlink"/>
                </a:solidFill>
              </a:rPr>
              <a:t>субъективно</a:t>
            </a:r>
            <a:r>
              <a:rPr lang="ru-RU" sz="2400" i="1" dirty="0"/>
              <a:t> новое знание и выражает его в</a:t>
            </a:r>
          </a:p>
          <a:p>
            <a:pPr algn="l">
              <a:spcBef>
                <a:spcPct val="50000"/>
              </a:spcBef>
            </a:pPr>
            <a:r>
              <a:rPr lang="ru-RU" sz="2400" i="1" dirty="0"/>
              <a:t> </a:t>
            </a:r>
            <a:r>
              <a:rPr lang="ru-RU" sz="2400" i="1" dirty="0">
                <a:solidFill>
                  <a:schemeClr val="folHlink"/>
                </a:solidFill>
              </a:rPr>
              <a:t>простых формах.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331913" y="404813"/>
            <a:ext cx="7127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solidFill>
                  <a:schemeClr val="hlink"/>
                </a:solidFill>
                <a:latin typeface="Georgia" pitchFamily="18" charset="0"/>
              </a:rPr>
              <a:t>Структура проблемного урока.</a:t>
            </a:r>
          </a:p>
        </p:txBody>
      </p:sp>
      <p:sp>
        <p:nvSpPr>
          <p:cNvPr id="18439" name="Oval 7"/>
          <p:cNvSpPr>
            <a:spLocks noChangeArrowheads="1"/>
          </p:cNvSpPr>
          <p:nvPr/>
        </p:nvSpPr>
        <p:spPr bwMode="auto">
          <a:xfrm>
            <a:off x="2843213" y="1196975"/>
            <a:ext cx="3529012" cy="863600"/>
          </a:xfrm>
          <a:prstGeom prst="ellipse">
            <a:avLst/>
          </a:prstGeom>
          <a:solidFill>
            <a:srgbClr val="00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r>
              <a:rPr lang="ru-RU" sz="4000">
                <a:latin typeface="Georgia" pitchFamily="18" charset="0"/>
              </a:rPr>
              <a:t>э</a:t>
            </a:r>
            <a:r>
              <a:rPr lang="ru-RU" sz="2800">
                <a:latin typeface="Georgia" pitchFamily="18" charset="0"/>
              </a:rPr>
              <a:t>тапы урока</a:t>
            </a:r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 rot="1287287">
            <a:off x="3203575" y="2060575"/>
            <a:ext cx="360363" cy="792163"/>
          </a:xfrm>
          <a:prstGeom prst="downArrow">
            <a:avLst>
              <a:gd name="adj1" fmla="val 49778"/>
              <a:gd name="adj2" fmla="val 521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 rot="-1374155">
            <a:off x="5724525" y="2060575"/>
            <a:ext cx="360363" cy="792163"/>
          </a:xfrm>
          <a:prstGeom prst="downArrow">
            <a:avLst>
              <a:gd name="adj1" fmla="val 50000"/>
              <a:gd name="adj2" fmla="val 549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4" name="Oval 12"/>
          <p:cNvSpPr>
            <a:spLocks noChangeArrowheads="1"/>
          </p:cNvSpPr>
          <p:nvPr/>
        </p:nvSpPr>
        <p:spPr bwMode="auto">
          <a:xfrm>
            <a:off x="5867400" y="2708275"/>
            <a:ext cx="2447925" cy="719138"/>
          </a:xfrm>
          <a:prstGeom prst="ellipse">
            <a:avLst/>
          </a:prstGeom>
          <a:solidFill>
            <a:srgbClr val="99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>
                <a:latin typeface="Georgia" pitchFamily="18" charset="0"/>
              </a:rPr>
              <a:t>воспроизведение</a:t>
            </a:r>
          </a:p>
        </p:txBody>
      </p:sp>
      <p:sp>
        <p:nvSpPr>
          <p:cNvPr id="18443" name="Oval 11"/>
          <p:cNvSpPr>
            <a:spLocks noChangeArrowheads="1"/>
          </p:cNvSpPr>
          <p:nvPr/>
        </p:nvSpPr>
        <p:spPr bwMode="auto">
          <a:xfrm>
            <a:off x="827088" y="2636838"/>
            <a:ext cx="2447925" cy="719137"/>
          </a:xfrm>
          <a:prstGeom prst="ellipse">
            <a:avLst/>
          </a:prstGeom>
          <a:solidFill>
            <a:srgbClr val="99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>
                <a:latin typeface="Georgia" pitchFamily="18" charset="0"/>
              </a:rPr>
              <a:t>введение</a:t>
            </a: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1978025" y="3355975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1978025" y="44370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18463" name="Group 31"/>
          <p:cNvGrpSpPr>
            <a:grpSpLocks/>
          </p:cNvGrpSpPr>
          <p:nvPr/>
        </p:nvGrpSpPr>
        <p:grpSpPr bwMode="auto">
          <a:xfrm>
            <a:off x="898525" y="3932238"/>
            <a:ext cx="2376488" cy="503237"/>
            <a:chOff x="566" y="2477"/>
            <a:chExt cx="1497" cy="317"/>
          </a:xfrm>
        </p:grpSpPr>
        <p:sp>
          <p:nvSpPr>
            <p:cNvPr id="18451" name="Rectangle 19"/>
            <p:cNvSpPr>
              <a:spLocks noChangeArrowheads="1"/>
            </p:cNvSpPr>
            <p:nvPr/>
          </p:nvSpPr>
          <p:spPr bwMode="auto">
            <a:xfrm>
              <a:off x="566" y="2477"/>
              <a:ext cx="1407" cy="317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457" name="Text Box 25"/>
            <p:cNvSpPr txBox="1">
              <a:spLocks noChangeArrowheads="1"/>
            </p:cNvSpPr>
            <p:nvPr/>
          </p:nvSpPr>
          <p:spPr bwMode="auto">
            <a:xfrm>
              <a:off x="566" y="2523"/>
              <a:ext cx="149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600"/>
                <a:t>постановка проблемы</a:t>
              </a:r>
            </a:p>
          </p:txBody>
        </p:sp>
      </p:grpSp>
      <p:grpSp>
        <p:nvGrpSpPr>
          <p:cNvPr id="18464" name="Group 32"/>
          <p:cNvGrpSpPr>
            <a:grpSpLocks/>
          </p:cNvGrpSpPr>
          <p:nvPr/>
        </p:nvGrpSpPr>
        <p:grpSpPr bwMode="auto">
          <a:xfrm>
            <a:off x="898525" y="4868863"/>
            <a:ext cx="2233613" cy="503237"/>
            <a:chOff x="566" y="3067"/>
            <a:chExt cx="1407" cy="317"/>
          </a:xfrm>
        </p:grpSpPr>
        <p:sp>
          <p:nvSpPr>
            <p:cNvPr id="18452" name="Rectangle 20"/>
            <p:cNvSpPr>
              <a:spLocks noChangeArrowheads="1"/>
            </p:cNvSpPr>
            <p:nvPr/>
          </p:nvSpPr>
          <p:spPr bwMode="auto">
            <a:xfrm>
              <a:off x="566" y="3067"/>
              <a:ext cx="1407" cy="317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458" name="Text Box 26"/>
            <p:cNvSpPr txBox="1">
              <a:spLocks noChangeArrowheads="1"/>
            </p:cNvSpPr>
            <p:nvPr/>
          </p:nvSpPr>
          <p:spPr bwMode="auto">
            <a:xfrm>
              <a:off x="566" y="3112"/>
              <a:ext cx="140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/>
                <a:t>поиск решения</a:t>
              </a:r>
            </a:p>
          </p:txBody>
        </p:sp>
      </p:grp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 animBg="1"/>
      <p:bldP spid="18441" grpId="0" animBg="1"/>
      <p:bldP spid="18442" grpId="0" animBg="1"/>
      <p:bldP spid="18444" grpId="0" animBg="1"/>
      <p:bldP spid="18443" grpId="0" animBg="1"/>
      <p:bldP spid="18447" grpId="0" animBg="1"/>
      <p:bldP spid="184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331913" y="333375"/>
            <a:ext cx="7343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hlink"/>
                </a:solidFill>
                <a:latin typeface="Arial Unicode MS" pitchFamily="34" charset="-128"/>
              </a:rPr>
              <a:t>Создание   проблемной   ситуации</a:t>
            </a:r>
          </a:p>
        </p:txBody>
      </p:sp>
      <p:graphicFrame>
        <p:nvGraphicFramePr>
          <p:cNvPr id="20567" name="Group 87"/>
          <p:cNvGraphicFramePr>
            <a:graphicFrameLocks noGrp="1"/>
          </p:cNvGraphicFramePr>
          <p:nvPr/>
        </p:nvGraphicFramePr>
        <p:xfrm>
          <a:off x="1258888" y="1397000"/>
          <a:ext cx="7489825" cy="3817950"/>
        </p:xfrm>
        <a:graphic>
          <a:graphicData uri="http://schemas.openxmlformats.org/drawingml/2006/table">
            <a:tbl>
              <a:tblPr/>
              <a:tblGrid>
                <a:gridCol w="3027360"/>
                <a:gridCol w="2643206"/>
                <a:gridCol w="1819259"/>
              </a:tblGrid>
              <a:tr h="9713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Проблемная ситуация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Противоречия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Приёмы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</a:tr>
              <a:tr h="28466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10" name="Text Box 30"/>
          <p:cNvSpPr txBox="1">
            <a:spLocks noChangeArrowheads="1"/>
          </p:cNvSpPr>
          <p:nvPr/>
        </p:nvSpPr>
        <p:spPr bwMode="auto">
          <a:xfrm rot="10800000">
            <a:off x="1187450" y="2571744"/>
            <a:ext cx="48895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" dirty="0"/>
              <a:t>С удивлением</a:t>
            </a:r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 rot="16200000">
            <a:off x="3078957" y="4993481"/>
            <a:ext cx="2087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 sz="2000"/>
          </a:p>
        </p:txBody>
      </p:sp>
      <p:sp>
        <p:nvSpPr>
          <p:cNvPr id="20519" name="Text Box 39"/>
          <p:cNvSpPr txBox="1">
            <a:spLocks noChangeArrowheads="1"/>
          </p:cNvSpPr>
          <p:nvPr/>
        </p:nvSpPr>
        <p:spPr bwMode="auto">
          <a:xfrm>
            <a:off x="4410091" y="2643182"/>
            <a:ext cx="2519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1.Между двумя и более положениями.</a:t>
            </a:r>
          </a:p>
        </p:txBody>
      </p:sp>
      <p:sp>
        <p:nvSpPr>
          <p:cNvPr id="20520" name="Text Box 40"/>
          <p:cNvSpPr txBox="1">
            <a:spLocks noChangeArrowheads="1"/>
          </p:cNvSpPr>
          <p:nvPr/>
        </p:nvSpPr>
        <p:spPr bwMode="auto">
          <a:xfrm rot="-10800000">
            <a:off x="4775200" y="2001838"/>
            <a:ext cx="45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20521" name="Text Box 41"/>
          <p:cNvSpPr txBox="1">
            <a:spLocks noChangeArrowheads="1"/>
          </p:cNvSpPr>
          <p:nvPr/>
        </p:nvSpPr>
        <p:spPr bwMode="auto">
          <a:xfrm>
            <a:off x="4410091" y="3441707"/>
            <a:ext cx="24479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2.Между житейским представлением и научным фактом.</a:t>
            </a:r>
          </a:p>
        </p:txBody>
      </p:sp>
      <p:sp>
        <p:nvSpPr>
          <p:cNvPr id="20522" name="Text Box 42"/>
          <p:cNvSpPr txBox="1">
            <a:spLocks noChangeArrowheads="1"/>
          </p:cNvSpPr>
          <p:nvPr/>
        </p:nvSpPr>
        <p:spPr bwMode="auto">
          <a:xfrm>
            <a:off x="3708400" y="4508500"/>
            <a:ext cx="2592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20576" name="Text Box 96"/>
          <p:cNvSpPr txBox="1">
            <a:spLocks noChangeArrowheads="1"/>
          </p:cNvSpPr>
          <p:nvPr/>
        </p:nvSpPr>
        <p:spPr bwMode="auto">
          <a:xfrm>
            <a:off x="7072330" y="2643182"/>
            <a:ext cx="1571636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Приём№1.</a:t>
            </a:r>
          </a:p>
          <a:p>
            <a:pPr algn="l">
              <a:spcBef>
                <a:spcPct val="50000"/>
              </a:spcBef>
            </a:pPr>
            <a:r>
              <a:rPr lang="ru-RU" dirty="0"/>
              <a:t>Приём№2.</a:t>
            </a:r>
          </a:p>
          <a:p>
            <a:pPr algn="l">
              <a:spcBef>
                <a:spcPct val="50000"/>
              </a:spcBef>
            </a:pPr>
            <a:r>
              <a:rPr lang="ru-RU" dirty="0"/>
              <a:t>Приём№3.</a:t>
            </a:r>
          </a:p>
        </p:txBody>
      </p:sp>
      <p:sp>
        <p:nvSpPr>
          <p:cNvPr id="20577" name="Text Box 97"/>
          <p:cNvSpPr txBox="1">
            <a:spLocks noChangeArrowheads="1"/>
          </p:cNvSpPr>
          <p:nvPr/>
        </p:nvSpPr>
        <p:spPr bwMode="auto">
          <a:xfrm>
            <a:off x="323850" y="4581525"/>
            <a:ext cx="194468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32" name="Рисунок 31" descr="IMG_20201204_183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2643182"/>
            <a:ext cx="2571768" cy="200026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5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0" grpId="0"/>
      <p:bldP spid="20519" grpId="0"/>
      <p:bldP spid="205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55650" y="476250"/>
            <a:ext cx="8208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 dirty="0" smtClean="0">
                <a:solidFill>
                  <a:schemeClr val="hlink"/>
                </a:solidFill>
              </a:rPr>
              <a:t>Приём 1</a:t>
            </a:r>
            <a:r>
              <a:rPr lang="ru-RU" sz="2400" dirty="0">
                <a:solidFill>
                  <a:schemeClr val="hlink"/>
                </a:solidFill>
              </a:rPr>
              <a:t>.</a:t>
            </a:r>
            <a:r>
              <a:rPr lang="en-US" sz="2400" dirty="0"/>
              <a:t> </a:t>
            </a:r>
            <a:r>
              <a:rPr lang="ru-RU" sz="2400" dirty="0">
                <a:solidFill>
                  <a:schemeClr val="folHlink"/>
                </a:solidFill>
              </a:rPr>
              <a:t>Одновременно предъявленные противоречия.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258888" y="2416180"/>
            <a:ext cx="2952750" cy="1727200"/>
          </a:xfrm>
          <a:prstGeom prst="rect">
            <a:avLst/>
          </a:prstGeom>
          <a:solidFill>
            <a:srgbClr val="FFE265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258888" y="4437063"/>
            <a:ext cx="2952750" cy="1727200"/>
          </a:xfrm>
          <a:prstGeom prst="rect">
            <a:avLst/>
          </a:prstGeom>
          <a:solidFill>
            <a:srgbClr val="FFE265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435600" y="4508500"/>
            <a:ext cx="2952750" cy="1727200"/>
          </a:xfrm>
          <a:prstGeom prst="rect">
            <a:avLst/>
          </a:prstGeom>
          <a:solidFill>
            <a:srgbClr val="FFEC99"/>
          </a:solidFill>
          <a:ln w="2857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5364163" y="2416180"/>
            <a:ext cx="2952750" cy="1727200"/>
          </a:xfrm>
          <a:prstGeom prst="rect">
            <a:avLst/>
          </a:prstGeom>
          <a:solidFill>
            <a:srgbClr val="FFEC99"/>
          </a:solidFill>
          <a:ln w="2857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476375" y="2632080"/>
            <a:ext cx="2590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2+5х3=17</a:t>
            </a:r>
          </a:p>
          <a:p>
            <a:pPr>
              <a:spcBef>
                <a:spcPct val="50000"/>
              </a:spcBef>
            </a:pPr>
            <a:r>
              <a:rPr lang="ru-RU" sz="3200"/>
              <a:t>2+5х3=21</a:t>
            </a:r>
          </a:p>
        </p:txBody>
      </p:sp>
      <p:sp>
        <p:nvSpPr>
          <p:cNvPr id="21515" name="AutoShape 11"/>
          <p:cNvSpPr>
            <a:spLocks noChangeArrowheads="1"/>
          </p:cNvSpPr>
          <p:nvPr/>
        </p:nvSpPr>
        <p:spPr bwMode="auto">
          <a:xfrm>
            <a:off x="4356100" y="3135317"/>
            <a:ext cx="792163" cy="144463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7" name="AutoShape 13"/>
          <p:cNvSpPr>
            <a:spLocks noChangeArrowheads="1"/>
          </p:cNvSpPr>
          <p:nvPr/>
        </p:nvSpPr>
        <p:spPr bwMode="auto">
          <a:xfrm>
            <a:off x="4427538" y="5300663"/>
            <a:ext cx="792162" cy="14446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5724525" y="2703517"/>
            <a:ext cx="2447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Необходимость </a:t>
            </a:r>
          </a:p>
          <a:p>
            <a:pPr>
              <a:spcBef>
                <a:spcPct val="50000"/>
              </a:spcBef>
            </a:pPr>
            <a:r>
              <a:rPr lang="ru-RU" sz="2000"/>
              <a:t>постановки </a:t>
            </a:r>
          </a:p>
          <a:p>
            <a:pPr>
              <a:spcBef>
                <a:spcPct val="50000"/>
              </a:spcBef>
            </a:pPr>
            <a:r>
              <a:rPr lang="ru-RU" sz="2000"/>
              <a:t>скобок.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1547813" y="4437063"/>
            <a:ext cx="2376487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весть</a:t>
            </a:r>
          </a:p>
          <a:p>
            <a:pPr>
              <a:spcBef>
                <a:spcPct val="50000"/>
              </a:spcBef>
            </a:pPr>
            <a:r>
              <a:rPr lang="ru-RU" sz="2000"/>
              <a:t>известие</a:t>
            </a:r>
          </a:p>
          <a:p>
            <a:pPr>
              <a:spcBef>
                <a:spcPct val="50000"/>
              </a:spcBef>
            </a:pPr>
            <a:r>
              <a:rPr lang="ru-RU" sz="2000"/>
              <a:t>вестник</a:t>
            </a:r>
          </a:p>
          <a:p>
            <a:pPr>
              <a:spcBef>
                <a:spcPct val="50000"/>
              </a:spcBef>
            </a:pPr>
            <a:r>
              <a:rPr lang="ru-RU" sz="2000"/>
              <a:t>известный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5795963" y="4724400"/>
            <a:ext cx="24479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Обозначение звука буквой или отсутствие звука.</a:t>
            </a:r>
          </a:p>
        </p:txBody>
      </p:sp>
      <p:pic>
        <p:nvPicPr>
          <p:cNvPr id="16" name="Рисунок 15" descr="IMG_20201204_1834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928670"/>
            <a:ext cx="1977794" cy="1285884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 animBg="1"/>
      <p:bldP spid="21510" grpId="0" animBg="1"/>
      <p:bldP spid="21511" grpId="0" animBg="1"/>
      <p:bldP spid="21512" grpId="0" animBg="1"/>
      <p:bldP spid="21513" grpId="0"/>
      <p:bldP spid="21515" grpId="0" animBg="1"/>
      <p:bldP spid="21517" grpId="0" animBg="1"/>
      <p:bldP spid="21518" grpId="0"/>
      <p:bldP spid="21519" grpId="0"/>
      <p:bldP spid="215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928662" y="71414"/>
            <a:ext cx="777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 dirty="0">
                <a:solidFill>
                  <a:schemeClr val="hlink"/>
                </a:solidFill>
              </a:rPr>
              <a:t>Приём 2.</a:t>
            </a:r>
            <a:r>
              <a:rPr lang="ru-RU" sz="2400" dirty="0"/>
              <a:t> </a:t>
            </a:r>
            <a:r>
              <a:rPr lang="ru-RU" sz="2400" dirty="0">
                <a:solidFill>
                  <a:schemeClr val="folHlink"/>
                </a:solidFill>
              </a:rPr>
              <a:t>Столкновение разных мнений учеников.</a:t>
            </a:r>
          </a:p>
        </p:txBody>
      </p:sp>
      <p:grpSp>
        <p:nvGrpSpPr>
          <p:cNvPr id="24586" name="Group 10"/>
          <p:cNvGrpSpPr>
            <a:grpSpLocks/>
          </p:cNvGrpSpPr>
          <p:nvPr/>
        </p:nvGrpSpPr>
        <p:grpSpPr bwMode="auto">
          <a:xfrm>
            <a:off x="2339975" y="2565400"/>
            <a:ext cx="863600" cy="600075"/>
            <a:chOff x="1474" y="1616"/>
            <a:chExt cx="544" cy="378"/>
          </a:xfrm>
        </p:grpSpPr>
        <p:sp>
          <p:nvSpPr>
            <p:cNvPr id="24582" name="Text Box 6"/>
            <p:cNvSpPr txBox="1">
              <a:spLocks noChangeArrowheads="1"/>
            </p:cNvSpPr>
            <p:nvPr/>
          </p:nvSpPr>
          <p:spPr bwMode="auto">
            <a:xfrm>
              <a:off x="1474" y="1706"/>
              <a:ext cx="5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2400"/>
                <a:t>чик</a:t>
              </a:r>
            </a:p>
          </p:txBody>
        </p:sp>
        <p:sp>
          <p:nvSpPr>
            <p:cNvPr id="24584" name="Freeform 8"/>
            <p:cNvSpPr>
              <a:spLocks/>
            </p:cNvSpPr>
            <p:nvPr/>
          </p:nvSpPr>
          <p:spPr bwMode="auto">
            <a:xfrm>
              <a:off x="1474" y="1616"/>
              <a:ext cx="453" cy="162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222" y="0"/>
                </a:cxn>
                <a:cxn ang="0">
                  <a:pos x="453" y="162"/>
                </a:cxn>
              </a:cxnLst>
              <a:rect l="0" t="0" r="r" b="b"/>
              <a:pathLst>
                <a:path w="453" h="162">
                  <a:moveTo>
                    <a:pt x="0" y="162"/>
                  </a:moveTo>
                  <a:lnTo>
                    <a:pt x="222" y="0"/>
                  </a:lnTo>
                  <a:lnTo>
                    <a:pt x="453" y="162"/>
                  </a:lnTo>
                </a:path>
              </a:pathLst>
            </a:custGeom>
            <a:noFill/>
            <a:ln w="28575" cmpd="sng">
              <a:solidFill>
                <a:schemeClr val="folHlink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4587" name="Group 11"/>
          <p:cNvGrpSpPr>
            <a:grpSpLocks/>
          </p:cNvGrpSpPr>
          <p:nvPr/>
        </p:nvGrpSpPr>
        <p:grpSpPr bwMode="auto">
          <a:xfrm>
            <a:off x="6011863" y="2565400"/>
            <a:ext cx="936625" cy="600075"/>
            <a:chOff x="3787" y="1616"/>
            <a:chExt cx="590" cy="378"/>
          </a:xfrm>
        </p:grpSpPr>
        <p:sp>
          <p:nvSpPr>
            <p:cNvPr id="24583" name="Text Box 7"/>
            <p:cNvSpPr txBox="1">
              <a:spLocks noChangeArrowheads="1"/>
            </p:cNvSpPr>
            <p:nvPr/>
          </p:nvSpPr>
          <p:spPr bwMode="auto">
            <a:xfrm>
              <a:off x="3787" y="1706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2400"/>
                <a:t>щик</a:t>
              </a:r>
            </a:p>
          </p:txBody>
        </p:sp>
        <p:sp>
          <p:nvSpPr>
            <p:cNvPr id="24585" name="Freeform 9"/>
            <p:cNvSpPr>
              <a:spLocks/>
            </p:cNvSpPr>
            <p:nvPr/>
          </p:nvSpPr>
          <p:spPr bwMode="auto">
            <a:xfrm>
              <a:off x="3787" y="1616"/>
              <a:ext cx="453" cy="162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222" y="0"/>
                </a:cxn>
                <a:cxn ang="0">
                  <a:pos x="453" y="162"/>
                </a:cxn>
              </a:cxnLst>
              <a:rect l="0" t="0" r="r" b="b"/>
              <a:pathLst>
                <a:path w="453" h="162">
                  <a:moveTo>
                    <a:pt x="0" y="162"/>
                  </a:moveTo>
                  <a:lnTo>
                    <a:pt x="222" y="0"/>
                  </a:lnTo>
                  <a:lnTo>
                    <a:pt x="453" y="162"/>
                  </a:lnTo>
                </a:path>
              </a:pathLst>
            </a:custGeom>
            <a:noFill/>
            <a:ln w="28575" cmpd="sng">
              <a:solidFill>
                <a:schemeClr val="folHlink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2627313" y="3213100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6443663" y="3213100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835150" y="4149725"/>
            <a:ext cx="1655763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грузчик</a:t>
            </a:r>
          </a:p>
          <a:p>
            <a:pPr>
              <a:spcBef>
                <a:spcPct val="50000"/>
              </a:spcBef>
            </a:pPr>
            <a:r>
              <a:rPr lang="ru-RU" sz="2400"/>
              <a:t>буфетчик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5580063" y="414972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5651500" y="4149725"/>
            <a:ext cx="1655763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/>
              <a:t>грузщик</a:t>
            </a:r>
          </a:p>
          <a:p>
            <a:pPr algn="l">
              <a:spcBef>
                <a:spcPct val="50000"/>
              </a:spcBef>
            </a:pPr>
            <a:r>
              <a:rPr lang="ru-RU" sz="2400"/>
              <a:t>буфетщик</a:t>
            </a:r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2771775" y="4076700"/>
            <a:ext cx="431800" cy="215900"/>
          </a:xfrm>
          <a:custGeom>
            <a:avLst/>
            <a:gdLst/>
            <a:ahLst/>
            <a:cxnLst>
              <a:cxn ang="0">
                <a:pos x="0" y="140"/>
              </a:cxn>
              <a:cxn ang="0">
                <a:pos x="175" y="0"/>
              </a:cxn>
              <a:cxn ang="0">
                <a:pos x="363" y="140"/>
              </a:cxn>
            </a:cxnLst>
            <a:rect l="0" t="0" r="r" b="b"/>
            <a:pathLst>
              <a:path w="363" h="140">
                <a:moveTo>
                  <a:pt x="0" y="140"/>
                </a:moveTo>
                <a:lnTo>
                  <a:pt x="175" y="0"/>
                </a:lnTo>
                <a:lnTo>
                  <a:pt x="363" y="140"/>
                </a:lnTo>
              </a:path>
            </a:pathLst>
          </a:custGeom>
          <a:noFill/>
          <a:ln w="28575" cmpd="sng">
            <a:solidFill>
              <a:schemeClr val="folHlink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2843213" y="4652963"/>
            <a:ext cx="433387" cy="215900"/>
          </a:xfrm>
          <a:custGeom>
            <a:avLst/>
            <a:gdLst/>
            <a:ahLst/>
            <a:cxnLst>
              <a:cxn ang="0">
                <a:pos x="0" y="140"/>
              </a:cxn>
              <a:cxn ang="0">
                <a:pos x="175" y="0"/>
              </a:cxn>
              <a:cxn ang="0">
                <a:pos x="363" y="140"/>
              </a:cxn>
            </a:cxnLst>
            <a:rect l="0" t="0" r="r" b="b"/>
            <a:pathLst>
              <a:path w="363" h="140">
                <a:moveTo>
                  <a:pt x="0" y="140"/>
                </a:moveTo>
                <a:lnTo>
                  <a:pt x="175" y="0"/>
                </a:lnTo>
                <a:lnTo>
                  <a:pt x="363" y="140"/>
                </a:lnTo>
              </a:path>
            </a:pathLst>
          </a:custGeom>
          <a:noFill/>
          <a:ln w="28575" cmpd="sng">
            <a:solidFill>
              <a:schemeClr val="folHlink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6659563" y="4581525"/>
            <a:ext cx="576262" cy="222250"/>
          </a:xfrm>
          <a:custGeom>
            <a:avLst/>
            <a:gdLst/>
            <a:ahLst/>
            <a:cxnLst>
              <a:cxn ang="0">
                <a:pos x="0" y="140"/>
              </a:cxn>
              <a:cxn ang="0">
                <a:pos x="175" y="0"/>
              </a:cxn>
              <a:cxn ang="0">
                <a:pos x="363" y="140"/>
              </a:cxn>
            </a:cxnLst>
            <a:rect l="0" t="0" r="r" b="b"/>
            <a:pathLst>
              <a:path w="363" h="140">
                <a:moveTo>
                  <a:pt x="0" y="140"/>
                </a:moveTo>
                <a:lnTo>
                  <a:pt x="175" y="0"/>
                </a:lnTo>
                <a:lnTo>
                  <a:pt x="363" y="140"/>
                </a:lnTo>
              </a:path>
            </a:pathLst>
          </a:custGeom>
          <a:noFill/>
          <a:ln w="28575" cmpd="sng">
            <a:solidFill>
              <a:schemeClr val="folHlink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6372225" y="4076700"/>
            <a:ext cx="576263" cy="222250"/>
          </a:xfrm>
          <a:custGeom>
            <a:avLst/>
            <a:gdLst/>
            <a:ahLst/>
            <a:cxnLst>
              <a:cxn ang="0">
                <a:pos x="0" y="140"/>
              </a:cxn>
              <a:cxn ang="0">
                <a:pos x="175" y="0"/>
              </a:cxn>
              <a:cxn ang="0">
                <a:pos x="363" y="140"/>
              </a:cxn>
            </a:cxnLst>
            <a:rect l="0" t="0" r="r" b="b"/>
            <a:pathLst>
              <a:path w="363" h="140">
                <a:moveTo>
                  <a:pt x="0" y="140"/>
                </a:moveTo>
                <a:lnTo>
                  <a:pt x="175" y="0"/>
                </a:lnTo>
                <a:lnTo>
                  <a:pt x="363" y="140"/>
                </a:lnTo>
              </a:path>
            </a:pathLst>
          </a:custGeom>
          <a:noFill/>
          <a:ln w="28575" cmpd="sng">
            <a:solidFill>
              <a:schemeClr val="folHlink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 flipH="1">
            <a:off x="3132138" y="1844675"/>
            <a:ext cx="719137" cy="504825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98" name="Line 22"/>
          <p:cNvSpPr>
            <a:spLocks noChangeShapeType="1"/>
          </p:cNvSpPr>
          <p:nvPr/>
        </p:nvSpPr>
        <p:spPr bwMode="auto">
          <a:xfrm rot="15458302" flipH="1">
            <a:off x="5328444" y="1880394"/>
            <a:ext cx="719137" cy="504825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4600" name="Group 24"/>
          <p:cNvGrpSpPr>
            <a:grpSpLocks/>
          </p:cNvGrpSpPr>
          <p:nvPr/>
        </p:nvGrpSpPr>
        <p:grpSpPr bwMode="auto">
          <a:xfrm>
            <a:off x="3924300" y="1268413"/>
            <a:ext cx="1368425" cy="1223962"/>
            <a:chOff x="2472" y="799"/>
            <a:chExt cx="862" cy="771"/>
          </a:xfrm>
        </p:grpSpPr>
        <p:sp>
          <p:nvSpPr>
            <p:cNvPr id="24581" name="Text Box 5"/>
            <p:cNvSpPr txBox="1">
              <a:spLocks noChangeArrowheads="1"/>
            </p:cNvSpPr>
            <p:nvPr/>
          </p:nvSpPr>
          <p:spPr bwMode="auto">
            <a:xfrm>
              <a:off x="2472" y="799"/>
              <a:ext cx="816" cy="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 i="1"/>
                <a:t>груз</a:t>
              </a:r>
            </a:p>
            <a:p>
              <a:pPr>
                <a:spcBef>
                  <a:spcPct val="50000"/>
                </a:spcBef>
              </a:pPr>
              <a:r>
                <a:rPr lang="ru-RU" sz="2400" b="1" i="1"/>
                <a:t>буфет</a:t>
              </a:r>
            </a:p>
          </p:txBody>
        </p:sp>
        <p:sp>
          <p:nvSpPr>
            <p:cNvPr id="24599" name="Oval 23"/>
            <p:cNvSpPr>
              <a:spLocks noChangeArrowheads="1"/>
            </p:cNvSpPr>
            <p:nvPr/>
          </p:nvSpPr>
          <p:spPr bwMode="auto">
            <a:xfrm>
              <a:off x="2472" y="799"/>
              <a:ext cx="862" cy="771"/>
            </a:xfrm>
            <a:prstGeom prst="ellipse">
              <a:avLst/>
            </a:prstGeom>
            <a:solidFill>
              <a:srgbClr val="00E4A8">
                <a:alpha val="0"/>
              </a:srgbClr>
            </a:solidFill>
            <a:ln w="2857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26" name="Рисунок 25" descr="IMG_20201204_183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3" y="571480"/>
            <a:ext cx="2320718" cy="121444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8" grpId="0" animBg="1"/>
      <p:bldP spid="24589" grpId="0" animBg="1"/>
      <p:bldP spid="24590" grpId="0"/>
      <p:bldP spid="24592" grpId="0"/>
      <p:bldP spid="24593" grpId="0" animBg="1"/>
      <p:bldP spid="24594" grpId="0" animBg="1"/>
      <p:bldP spid="24595" grpId="0" animBg="1"/>
      <p:bldP spid="24596" grpId="0" animBg="1"/>
      <p:bldP spid="24597" grpId="0" animBg="1"/>
      <p:bldP spid="245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анютка 0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1557338"/>
            <a:ext cx="2959100" cy="1973262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0" y="333375"/>
            <a:ext cx="9001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Приём 3.</a:t>
            </a:r>
            <a:r>
              <a:rPr lang="ru-RU" sz="2400"/>
              <a:t> </a:t>
            </a:r>
            <a:r>
              <a:rPr lang="ru-RU" sz="2400">
                <a:solidFill>
                  <a:schemeClr val="folHlink"/>
                </a:solidFill>
              </a:rPr>
              <a:t>Противоречие между житейскими представлениями и научным фактом.</a:t>
            </a:r>
          </a:p>
        </p:txBody>
      </p:sp>
      <p:sp>
        <p:nvSpPr>
          <p:cNvPr id="25605" name="AutoShape 5"/>
          <p:cNvSpPr>
            <a:spLocks/>
          </p:cNvSpPr>
          <p:nvPr/>
        </p:nvSpPr>
        <p:spPr bwMode="auto">
          <a:xfrm rot="16200000">
            <a:off x="4248150" y="1449388"/>
            <a:ext cx="431800" cy="7416800"/>
          </a:xfrm>
          <a:prstGeom prst="leftBrace">
            <a:avLst>
              <a:gd name="adj1" fmla="val 143137"/>
              <a:gd name="adj2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900113" y="5445125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- Как  назвать  одним  словом?</a:t>
            </a:r>
          </a:p>
        </p:txBody>
      </p:sp>
      <p:pic>
        <p:nvPicPr>
          <p:cNvPr id="25608" name="Picture 8" descr="анютка 0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2781300"/>
            <a:ext cx="2808288" cy="1871663"/>
          </a:xfrm>
          <a:prstGeom prst="rect">
            <a:avLst/>
          </a:prstGeom>
          <a:noFill/>
        </p:spPr>
      </p:pic>
      <p:pic>
        <p:nvPicPr>
          <p:cNvPr id="25607" name="Picture 7" descr="анютка 06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844675"/>
            <a:ext cx="2447925" cy="1631950"/>
          </a:xfrm>
          <a:prstGeom prst="rect">
            <a:avLst/>
          </a:prstGeom>
          <a:noFill/>
        </p:spPr>
      </p:pic>
      <p:pic>
        <p:nvPicPr>
          <p:cNvPr id="25610" name="Picture 10" descr="анютка 09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2852738"/>
            <a:ext cx="2808288" cy="18716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 animBg="1"/>
      <p:bldP spid="256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331913" y="333375"/>
            <a:ext cx="7343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hlink"/>
                </a:solidFill>
                <a:latin typeface="Arial Unicode MS" pitchFamily="34" charset="-128"/>
              </a:rPr>
              <a:t>Создание   проблемной   ситуации</a:t>
            </a:r>
          </a:p>
        </p:txBody>
      </p:sp>
      <p:graphicFrame>
        <p:nvGraphicFramePr>
          <p:cNvPr id="31747" name="Group 3"/>
          <p:cNvGraphicFramePr>
            <a:graphicFrameLocks noGrp="1"/>
          </p:cNvGraphicFramePr>
          <p:nvPr/>
        </p:nvGraphicFramePr>
        <p:xfrm>
          <a:off x="1258888" y="1397001"/>
          <a:ext cx="7489825" cy="5120557"/>
        </p:xfrm>
        <a:graphic>
          <a:graphicData uri="http://schemas.openxmlformats.org/drawingml/2006/table">
            <a:tbl>
              <a:tblPr/>
              <a:tblGrid>
                <a:gridCol w="2497137"/>
                <a:gridCol w="2471738"/>
                <a:gridCol w="2520950"/>
              </a:tblGrid>
              <a:tr h="6063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Проблемная ситуация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противоречия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приёмы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</a:tr>
              <a:tr h="2320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65" name="Text Box 21"/>
          <p:cNvSpPr txBox="1">
            <a:spLocks noChangeArrowheads="1"/>
          </p:cNvSpPr>
          <p:nvPr/>
        </p:nvSpPr>
        <p:spPr bwMode="auto">
          <a:xfrm rot="10800000">
            <a:off x="1187450" y="1989138"/>
            <a:ext cx="48895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"/>
              <a:t>С удивлением</a:t>
            </a:r>
          </a:p>
        </p:txBody>
      </p:sp>
      <p:sp>
        <p:nvSpPr>
          <p:cNvPr id="31766" name="Text Box 22"/>
          <p:cNvSpPr txBox="1">
            <a:spLocks noChangeArrowheads="1"/>
          </p:cNvSpPr>
          <p:nvPr/>
        </p:nvSpPr>
        <p:spPr bwMode="auto">
          <a:xfrm rot="16200000">
            <a:off x="440509" y="5187177"/>
            <a:ext cx="208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С </a:t>
            </a:r>
            <a:r>
              <a:rPr lang="ru-RU" sz="2000" dirty="0"/>
              <a:t>затруднением</a:t>
            </a:r>
          </a:p>
        </p:txBody>
      </p:sp>
      <p:sp>
        <p:nvSpPr>
          <p:cNvPr id="31767" name="Text Box 23"/>
          <p:cNvSpPr txBox="1">
            <a:spLocks noChangeArrowheads="1"/>
          </p:cNvSpPr>
          <p:nvPr/>
        </p:nvSpPr>
        <p:spPr bwMode="auto">
          <a:xfrm>
            <a:off x="3708400" y="2133600"/>
            <a:ext cx="2519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1.Между двумя и более положениями.</a:t>
            </a:r>
          </a:p>
        </p:txBody>
      </p:sp>
      <p:sp>
        <p:nvSpPr>
          <p:cNvPr id="31768" name="Text Box 24"/>
          <p:cNvSpPr txBox="1">
            <a:spLocks noChangeArrowheads="1"/>
          </p:cNvSpPr>
          <p:nvPr/>
        </p:nvSpPr>
        <p:spPr bwMode="auto">
          <a:xfrm rot="-10800000">
            <a:off x="4775200" y="2001838"/>
            <a:ext cx="45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31769" name="Text Box 25"/>
          <p:cNvSpPr txBox="1">
            <a:spLocks noChangeArrowheads="1"/>
          </p:cNvSpPr>
          <p:nvPr/>
        </p:nvSpPr>
        <p:spPr bwMode="auto">
          <a:xfrm>
            <a:off x="3708400" y="3068638"/>
            <a:ext cx="24479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2.Между житейским представлением и научным фактом.</a:t>
            </a:r>
          </a:p>
        </p:txBody>
      </p:sp>
      <p:sp>
        <p:nvSpPr>
          <p:cNvPr id="31770" name="Text Box 26"/>
          <p:cNvSpPr txBox="1">
            <a:spLocks noChangeArrowheads="1"/>
          </p:cNvSpPr>
          <p:nvPr/>
        </p:nvSpPr>
        <p:spPr bwMode="auto">
          <a:xfrm>
            <a:off x="3708400" y="4508500"/>
            <a:ext cx="25923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3.Между необходимостью и невозможностью выполнить задание.</a:t>
            </a:r>
          </a:p>
        </p:txBody>
      </p:sp>
      <p:sp>
        <p:nvSpPr>
          <p:cNvPr id="31771" name="Text Box 27"/>
          <p:cNvSpPr txBox="1">
            <a:spLocks noChangeArrowheads="1"/>
          </p:cNvSpPr>
          <p:nvPr/>
        </p:nvSpPr>
        <p:spPr bwMode="auto">
          <a:xfrm>
            <a:off x="6300788" y="2110925"/>
            <a:ext cx="2374900" cy="22467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 b="1" dirty="0"/>
              <a:t>1</a:t>
            </a:r>
            <a:r>
              <a:rPr lang="ru-RU" sz="1400" b="1" dirty="0" smtClean="0"/>
              <a:t>. </a:t>
            </a:r>
            <a:r>
              <a:rPr lang="ru-RU" sz="1400" dirty="0" smtClean="0"/>
              <a:t>Одновременно </a:t>
            </a:r>
            <a:r>
              <a:rPr lang="ru-RU" sz="1400" dirty="0"/>
              <a:t>предъявленные противоречия.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2</a:t>
            </a:r>
            <a:r>
              <a:rPr lang="ru-RU" sz="1400" b="1" dirty="0" smtClean="0"/>
              <a:t>. </a:t>
            </a:r>
            <a:r>
              <a:rPr lang="ru-RU" sz="1400" dirty="0" smtClean="0"/>
              <a:t>Столкновение </a:t>
            </a:r>
            <a:r>
              <a:rPr lang="ru-RU" sz="1400" dirty="0"/>
              <a:t>разных мнений.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3</a:t>
            </a:r>
            <a:r>
              <a:rPr lang="ru-RU" sz="1400" b="1" dirty="0" smtClean="0"/>
              <a:t>. </a:t>
            </a:r>
            <a:r>
              <a:rPr lang="ru-RU" sz="1400" dirty="0" smtClean="0"/>
              <a:t>Противоречие </a:t>
            </a:r>
            <a:r>
              <a:rPr lang="ru-RU" sz="1400" dirty="0"/>
              <a:t>между житейским представлением и научным фактом.</a:t>
            </a:r>
          </a:p>
        </p:txBody>
      </p:sp>
      <p:sp>
        <p:nvSpPr>
          <p:cNvPr id="31772" name="Text Box 28"/>
          <p:cNvSpPr txBox="1">
            <a:spLocks noChangeArrowheads="1"/>
          </p:cNvSpPr>
          <p:nvPr/>
        </p:nvSpPr>
        <p:spPr bwMode="auto">
          <a:xfrm>
            <a:off x="6372225" y="4508500"/>
            <a:ext cx="2303463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Приём№4.</a:t>
            </a:r>
          </a:p>
          <a:p>
            <a:pPr algn="l">
              <a:spcBef>
                <a:spcPct val="50000"/>
              </a:spcBef>
            </a:pPr>
            <a:r>
              <a:rPr lang="ru-RU" dirty="0"/>
              <a:t>Приём№5.</a:t>
            </a:r>
          </a:p>
          <a:p>
            <a:pPr algn="l">
              <a:spcBef>
                <a:spcPct val="50000"/>
              </a:spcBef>
            </a:pPr>
            <a:r>
              <a:rPr lang="ru-RU" dirty="0"/>
              <a:t>Приём№6.</a:t>
            </a:r>
          </a:p>
        </p:txBody>
      </p:sp>
      <p:pic>
        <p:nvPicPr>
          <p:cNvPr id="33" name="Рисунок 32" descr="IMG_20201204_183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420888"/>
            <a:ext cx="1920213" cy="1440160"/>
          </a:xfrm>
          <a:prstGeom prst="rect">
            <a:avLst/>
          </a:prstGeom>
        </p:spPr>
      </p:pic>
      <p:pic>
        <p:nvPicPr>
          <p:cNvPr id="34" name="Рисунок 33" descr="IMG_20201204_1835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4581128"/>
            <a:ext cx="1872208" cy="172819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65" grpId="0"/>
      <p:bldP spid="31766" grpId="0"/>
      <p:bldP spid="31767" grpId="0"/>
      <p:bldP spid="31769" grpId="0"/>
      <p:bldP spid="317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258888" y="333375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Приём 4.</a:t>
            </a:r>
            <a:r>
              <a:rPr lang="ru-RU" sz="2400"/>
              <a:t>  </a:t>
            </a:r>
            <a:r>
              <a:rPr lang="ru-RU" sz="2400">
                <a:solidFill>
                  <a:schemeClr val="folHlink"/>
                </a:solidFill>
              </a:rPr>
              <a:t>Невыполнимое  задание.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979613" y="1341438"/>
            <a:ext cx="61928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i="1" u="sng"/>
              <a:t>Задание:</a:t>
            </a:r>
            <a:r>
              <a:rPr lang="ru-RU" sz="2000"/>
              <a:t> Построить треугольник.</a:t>
            </a:r>
          </a:p>
        </p:txBody>
      </p:sp>
      <p:grpSp>
        <p:nvGrpSpPr>
          <p:cNvPr id="27665" name="Group 17"/>
          <p:cNvGrpSpPr>
            <a:grpSpLocks/>
          </p:cNvGrpSpPr>
          <p:nvPr/>
        </p:nvGrpSpPr>
        <p:grpSpPr bwMode="auto">
          <a:xfrm rot="-327949">
            <a:off x="3059113" y="4194175"/>
            <a:ext cx="2157412" cy="2663825"/>
            <a:chOff x="930" y="1797"/>
            <a:chExt cx="1359" cy="1678"/>
          </a:xfrm>
        </p:grpSpPr>
        <p:sp>
          <p:nvSpPr>
            <p:cNvPr id="27654" name="Freeform 6"/>
            <p:cNvSpPr>
              <a:spLocks/>
            </p:cNvSpPr>
            <p:nvPr/>
          </p:nvSpPr>
          <p:spPr bwMode="auto">
            <a:xfrm rot="-12517766">
              <a:off x="930" y="1797"/>
              <a:ext cx="1359" cy="1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359" y="780"/>
                </a:cxn>
                <a:cxn ang="0">
                  <a:pos x="0" y="1678"/>
                </a:cxn>
              </a:cxnLst>
              <a:rect l="0" t="0" r="r" b="b"/>
              <a:pathLst>
                <a:path w="1359" h="1678">
                  <a:moveTo>
                    <a:pt x="0" y="0"/>
                  </a:moveTo>
                  <a:lnTo>
                    <a:pt x="1359" y="780"/>
                  </a:lnTo>
                  <a:lnTo>
                    <a:pt x="0" y="1678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auto">
            <a:xfrm>
              <a:off x="1202" y="2750"/>
              <a:ext cx="181" cy="27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2" y="100"/>
                </a:cxn>
                <a:cxn ang="0">
                  <a:pos x="181" y="272"/>
                </a:cxn>
              </a:cxnLst>
              <a:rect l="0" t="0" r="r" b="b"/>
              <a:pathLst>
                <a:path w="181" h="272">
                  <a:moveTo>
                    <a:pt x="0" y="0"/>
                  </a:moveTo>
                  <a:cubicBezTo>
                    <a:pt x="24" y="17"/>
                    <a:pt x="112" y="55"/>
                    <a:pt x="142" y="100"/>
                  </a:cubicBezTo>
                  <a:cubicBezTo>
                    <a:pt x="172" y="145"/>
                    <a:pt x="173" y="236"/>
                    <a:pt x="181" y="272"/>
                  </a:cubicBezTo>
                </a:path>
              </a:pathLst>
            </a:custGeom>
            <a:noFill/>
            <a:ln w="1905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56" name="Text Box 8"/>
            <p:cNvSpPr txBox="1">
              <a:spLocks noChangeArrowheads="1"/>
            </p:cNvSpPr>
            <p:nvPr/>
          </p:nvSpPr>
          <p:spPr bwMode="auto">
            <a:xfrm>
              <a:off x="1338" y="2614"/>
              <a:ext cx="36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/>
                <a:t>60</a:t>
              </a:r>
            </a:p>
          </p:txBody>
        </p:sp>
        <p:sp>
          <p:nvSpPr>
            <p:cNvPr id="27660" name="Text Box 12"/>
            <p:cNvSpPr txBox="1">
              <a:spLocks noChangeArrowheads="1"/>
            </p:cNvSpPr>
            <p:nvPr/>
          </p:nvSpPr>
          <p:spPr bwMode="auto">
            <a:xfrm>
              <a:off x="1519" y="2568"/>
              <a:ext cx="22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200"/>
                <a:t>0</a:t>
              </a:r>
            </a:p>
          </p:txBody>
        </p:sp>
      </p:grpSp>
      <p:grpSp>
        <p:nvGrpSpPr>
          <p:cNvPr id="27666" name="Group 18"/>
          <p:cNvGrpSpPr>
            <a:grpSpLocks/>
          </p:cNvGrpSpPr>
          <p:nvPr/>
        </p:nvGrpSpPr>
        <p:grpSpPr bwMode="auto">
          <a:xfrm rot="3276608">
            <a:off x="5364957" y="3139281"/>
            <a:ext cx="2808288" cy="1946275"/>
            <a:chOff x="3016" y="1433"/>
            <a:chExt cx="1769" cy="1226"/>
          </a:xfrm>
        </p:grpSpPr>
        <p:sp>
          <p:nvSpPr>
            <p:cNvPr id="27661" name="Freeform 13"/>
            <p:cNvSpPr>
              <a:spLocks/>
            </p:cNvSpPr>
            <p:nvPr/>
          </p:nvSpPr>
          <p:spPr bwMode="auto">
            <a:xfrm>
              <a:off x="3016" y="1433"/>
              <a:ext cx="1636" cy="122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636" y="0"/>
                </a:cxn>
                <a:cxn ang="0">
                  <a:pos x="1633" y="1226"/>
                </a:cxn>
              </a:cxnLst>
              <a:rect l="0" t="0" r="r" b="b"/>
              <a:pathLst>
                <a:path w="1636" h="1226">
                  <a:moveTo>
                    <a:pt x="0" y="1"/>
                  </a:moveTo>
                  <a:lnTo>
                    <a:pt x="1636" y="0"/>
                  </a:lnTo>
                  <a:lnTo>
                    <a:pt x="1633" y="1226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62" name="Freeform 14"/>
            <p:cNvSpPr>
              <a:spLocks/>
            </p:cNvSpPr>
            <p:nvPr/>
          </p:nvSpPr>
          <p:spPr bwMode="auto">
            <a:xfrm>
              <a:off x="4422" y="1434"/>
              <a:ext cx="227" cy="22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" y="228"/>
                </a:cxn>
                <a:cxn ang="0">
                  <a:pos x="227" y="227"/>
                </a:cxn>
              </a:cxnLst>
              <a:rect l="0" t="0" r="r" b="b"/>
              <a:pathLst>
                <a:path w="227" h="228">
                  <a:moveTo>
                    <a:pt x="0" y="0"/>
                  </a:moveTo>
                  <a:lnTo>
                    <a:pt x="9" y="228"/>
                  </a:lnTo>
                  <a:lnTo>
                    <a:pt x="227" y="227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63" name="Text Box 15"/>
            <p:cNvSpPr txBox="1">
              <a:spLocks noChangeArrowheads="1"/>
            </p:cNvSpPr>
            <p:nvPr/>
          </p:nvSpPr>
          <p:spPr bwMode="auto">
            <a:xfrm>
              <a:off x="4241" y="1661"/>
              <a:ext cx="31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/>
                <a:t>90</a:t>
              </a:r>
            </a:p>
          </p:txBody>
        </p:sp>
        <p:sp>
          <p:nvSpPr>
            <p:cNvPr id="27664" name="Text Box 16"/>
            <p:cNvSpPr txBox="1">
              <a:spLocks noChangeArrowheads="1"/>
            </p:cNvSpPr>
            <p:nvPr/>
          </p:nvSpPr>
          <p:spPr bwMode="auto">
            <a:xfrm>
              <a:off x="4422" y="1616"/>
              <a:ext cx="36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200"/>
                <a:t>0</a:t>
              </a:r>
            </a:p>
          </p:txBody>
        </p:sp>
      </p:grpSp>
      <p:grpSp>
        <p:nvGrpSpPr>
          <p:cNvPr id="27671" name="Group 23"/>
          <p:cNvGrpSpPr>
            <a:grpSpLocks/>
          </p:cNvGrpSpPr>
          <p:nvPr/>
        </p:nvGrpSpPr>
        <p:grpSpPr bwMode="auto">
          <a:xfrm rot="-512818">
            <a:off x="3203575" y="4941888"/>
            <a:ext cx="5111750" cy="1108075"/>
            <a:chOff x="1973" y="2795"/>
            <a:chExt cx="3220" cy="698"/>
          </a:xfrm>
        </p:grpSpPr>
        <p:sp>
          <p:nvSpPr>
            <p:cNvPr id="27667" name="Freeform 19"/>
            <p:cNvSpPr>
              <a:spLocks/>
            </p:cNvSpPr>
            <p:nvPr/>
          </p:nvSpPr>
          <p:spPr bwMode="auto">
            <a:xfrm>
              <a:off x="1973" y="2795"/>
              <a:ext cx="3220" cy="698"/>
            </a:xfrm>
            <a:custGeom>
              <a:avLst/>
              <a:gdLst/>
              <a:ahLst/>
              <a:cxnLst>
                <a:cxn ang="0">
                  <a:pos x="0" y="544"/>
                </a:cxn>
                <a:cxn ang="0">
                  <a:pos x="1830" y="698"/>
                </a:cxn>
                <a:cxn ang="0">
                  <a:pos x="3220" y="0"/>
                </a:cxn>
              </a:cxnLst>
              <a:rect l="0" t="0" r="r" b="b"/>
              <a:pathLst>
                <a:path w="3220" h="698">
                  <a:moveTo>
                    <a:pt x="0" y="544"/>
                  </a:moveTo>
                  <a:lnTo>
                    <a:pt x="1830" y="698"/>
                  </a:lnTo>
                  <a:lnTo>
                    <a:pt x="3220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Freeform 20"/>
            <p:cNvSpPr>
              <a:spLocks/>
            </p:cNvSpPr>
            <p:nvPr/>
          </p:nvSpPr>
          <p:spPr bwMode="auto">
            <a:xfrm rot="-252321">
              <a:off x="3380" y="3338"/>
              <a:ext cx="726" cy="91"/>
            </a:xfrm>
            <a:custGeom>
              <a:avLst/>
              <a:gdLst/>
              <a:ahLst/>
              <a:cxnLst>
                <a:cxn ang="0">
                  <a:pos x="0" y="123"/>
                </a:cxn>
                <a:cxn ang="0">
                  <a:pos x="328" y="15"/>
                </a:cxn>
                <a:cxn ang="0">
                  <a:pos x="726" y="32"/>
                </a:cxn>
              </a:cxnLst>
              <a:rect l="0" t="0" r="r" b="b"/>
              <a:pathLst>
                <a:path w="726" h="123">
                  <a:moveTo>
                    <a:pt x="0" y="123"/>
                  </a:moveTo>
                  <a:cubicBezTo>
                    <a:pt x="55" y="105"/>
                    <a:pt x="202" y="30"/>
                    <a:pt x="328" y="15"/>
                  </a:cubicBezTo>
                  <a:cubicBezTo>
                    <a:pt x="454" y="0"/>
                    <a:pt x="643" y="29"/>
                    <a:pt x="726" y="3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Text Box 21"/>
            <p:cNvSpPr txBox="1">
              <a:spLocks noChangeArrowheads="1"/>
            </p:cNvSpPr>
            <p:nvPr/>
          </p:nvSpPr>
          <p:spPr bwMode="auto">
            <a:xfrm>
              <a:off x="3470" y="3113"/>
              <a:ext cx="72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/>
                <a:t>120</a:t>
              </a:r>
            </a:p>
          </p:txBody>
        </p:sp>
        <p:sp>
          <p:nvSpPr>
            <p:cNvPr id="27670" name="Text Box 22"/>
            <p:cNvSpPr txBox="1">
              <a:spLocks noChangeArrowheads="1"/>
            </p:cNvSpPr>
            <p:nvPr/>
          </p:nvSpPr>
          <p:spPr bwMode="auto">
            <a:xfrm>
              <a:off x="3742" y="3067"/>
              <a:ext cx="22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200"/>
                <a:t>0</a:t>
              </a:r>
            </a:p>
          </p:txBody>
        </p:sp>
      </p:grpSp>
      <p:pic>
        <p:nvPicPr>
          <p:cNvPr id="22" name="Рисунок 21" descr="IMG_20201204_182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1656184" cy="144016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0.13935 L -0.004 -0.1939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57 -0.1169 L -0.32257 -0.116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116013" y="476250"/>
            <a:ext cx="7704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Приём 5.</a:t>
            </a:r>
            <a:r>
              <a:rPr lang="ru-RU" sz="2400"/>
              <a:t> </a:t>
            </a:r>
            <a:r>
              <a:rPr lang="ru-RU" sz="2400">
                <a:solidFill>
                  <a:schemeClr val="folHlink"/>
                </a:solidFill>
              </a:rPr>
              <a:t>Задание непохожее на предыдущее.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23850" y="2708275"/>
            <a:ext cx="86407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на тр   ве, к з   мле, из стр   ны, о Саш   .</a:t>
            </a: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4067175" y="5229225"/>
            <a:ext cx="433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grpSp>
        <p:nvGrpSpPr>
          <p:cNvPr id="28691" name="Group 19"/>
          <p:cNvGrpSpPr>
            <a:grpSpLocks/>
          </p:cNvGrpSpPr>
          <p:nvPr/>
        </p:nvGrpSpPr>
        <p:grpSpPr bwMode="auto">
          <a:xfrm>
            <a:off x="1763713" y="2852738"/>
            <a:ext cx="6626225" cy="366712"/>
            <a:chOff x="1111" y="1797"/>
            <a:chExt cx="4174" cy="231"/>
          </a:xfrm>
        </p:grpSpPr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1111" y="1842"/>
              <a:ext cx="182" cy="1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79" name="Rectangle 7"/>
            <p:cNvSpPr>
              <a:spLocks noChangeArrowheads="1"/>
            </p:cNvSpPr>
            <p:nvPr/>
          </p:nvSpPr>
          <p:spPr bwMode="auto">
            <a:xfrm>
              <a:off x="5103" y="1842"/>
              <a:ext cx="182" cy="1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0" name="Rectangle 8"/>
            <p:cNvSpPr>
              <a:spLocks noChangeArrowheads="1"/>
            </p:cNvSpPr>
            <p:nvPr/>
          </p:nvSpPr>
          <p:spPr bwMode="auto">
            <a:xfrm>
              <a:off x="3651" y="1842"/>
              <a:ext cx="182" cy="1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1" name="Rectangle 9"/>
            <p:cNvSpPr>
              <a:spLocks noChangeArrowheads="1"/>
            </p:cNvSpPr>
            <p:nvPr/>
          </p:nvSpPr>
          <p:spPr bwMode="auto">
            <a:xfrm>
              <a:off x="2109" y="1842"/>
              <a:ext cx="182" cy="1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684" name="Text Box 12"/>
            <p:cNvSpPr txBox="1">
              <a:spLocks noChangeArrowheads="1"/>
            </p:cNvSpPr>
            <p:nvPr/>
          </p:nvSpPr>
          <p:spPr bwMode="auto">
            <a:xfrm>
              <a:off x="2109" y="1797"/>
              <a:ext cx="22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endParaRPr lang="ru-RU">
                <a:solidFill>
                  <a:schemeClr val="hlink"/>
                </a:solidFill>
              </a:endParaRPr>
            </a:p>
          </p:txBody>
        </p:sp>
      </p:grpSp>
      <p:sp>
        <p:nvSpPr>
          <p:cNvPr id="28689" name="Line 17"/>
          <p:cNvSpPr>
            <a:spLocks noChangeShapeType="1"/>
          </p:cNvSpPr>
          <p:nvPr/>
        </p:nvSpPr>
        <p:spPr bwMode="auto">
          <a:xfrm>
            <a:off x="6948488" y="3357563"/>
            <a:ext cx="1512887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15" name="Рисунок 14" descr="IMG_20201204_1828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04664"/>
            <a:ext cx="1787691" cy="1340768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1"/>
      <p:bldP spid="2868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Приём 6.</a:t>
            </a:r>
            <a:r>
              <a:rPr lang="ru-RU" sz="2400"/>
              <a:t> </a:t>
            </a:r>
            <a:r>
              <a:rPr lang="ru-RU" sz="2400">
                <a:solidFill>
                  <a:schemeClr val="folHlink"/>
                </a:solidFill>
              </a:rPr>
              <a:t>Невыполнимое задание сходное с предыдущим.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908175" y="1268413"/>
            <a:ext cx="6840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" b="1" i="1" u="sng"/>
              <a:t>Задание:</a:t>
            </a:r>
            <a:r>
              <a:rPr lang="ru-RU" sz="2000"/>
              <a:t> Сравните площади фигур.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547813" y="1989138"/>
            <a:ext cx="2376487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703" name="Oval 7"/>
          <p:cNvSpPr>
            <a:spLocks noChangeArrowheads="1"/>
          </p:cNvSpPr>
          <p:nvPr/>
        </p:nvSpPr>
        <p:spPr bwMode="auto">
          <a:xfrm>
            <a:off x="6011863" y="1989138"/>
            <a:ext cx="1655762" cy="1584325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 rot="10800000">
            <a:off x="4500563" y="2708275"/>
            <a:ext cx="1079500" cy="2159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250825" y="2708275"/>
            <a:ext cx="1008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шаг1.</a:t>
            </a:r>
          </a:p>
        </p:txBody>
      </p:sp>
      <p:grpSp>
        <p:nvGrpSpPr>
          <p:cNvPr id="29725" name="Group 29"/>
          <p:cNvGrpSpPr>
            <a:grpSpLocks/>
          </p:cNvGrpSpPr>
          <p:nvPr/>
        </p:nvGrpSpPr>
        <p:grpSpPr bwMode="auto">
          <a:xfrm>
            <a:off x="5867400" y="4076700"/>
            <a:ext cx="2303463" cy="2305050"/>
            <a:chOff x="3470" y="2432"/>
            <a:chExt cx="1451" cy="1452"/>
          </a:xfrm>
        </p:grpSpPr>
        <p:sp>
          <p:nvSpPr>
            <p:cNvPr id="29707" name="Rectangle 11"/>
            <p:cNvSpPr>
              <a:spLocks noChangeArrowheads="1"/>
            </p:cNvSpPr>
            <p:nvPr/>
          </p:nvSpPr>
          <p:spPr bwMode="auto">
            <a:xfrm>
              <a:off x="3833" y="3158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08" name="Rectangle 12"/>
            <p:cNvSpPr>
              <a:spLocks noChangeArrowheads="1"/>
            </p:cNvSpPr>
            <p:nvPr/>
          </p:nvSpPr>
          <p:spPr bwMode="auto">
            <a:xfrm>
              <a:off x="3833" y="2795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09" name="Rectangle 13"/>
            <p:cNvSpPr>
              <a:spLocks noChangeArrowheads="1"/>
            </p:cNvSpPr>
            <p:nvPr/>
          </p:nvSpPr>
          <p:spPr bwMode="auto">
            <a:xfrm>
              <a:off x="4195" y="3521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0" name="Rectangle 14"/>
            <p:cNvSpPr>
              <a:spLocks noChangeArrowheads="1"/>
            </p:cNvSpPr>
            <p:nvPr/>
          </p:nvSpPr>
          <p:spPr bwMode="auto">
            <a:xfrm>
              <a:off x="4195" y="3158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1" name="Rectangle 15"/>
            <p:cNvSpPr>
              <a:spLocks noChangeArrowheads="1"/>
            </p:cNvSpPr>
            <p:nvPr/>
          </p:nvSpPr>
          <p:spPr bwMode="auto">
            <a:xfrm>
              <a:off x="4195" y="2795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2" name="Rectangle 16"/>
            <p:cNvSpPr>
              <a:spLocks noChangeArrowheads="1"/>
            </p:cNvSpPr>
            <p:nvPr/>
          </p:nvSpPr>
          <p:spPr bwMode="auto">
            <a:xfrm>
              <a:off x="4558" y="3521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3" name="Rectangle 17"/>
            <p:cNvSpPr>
              <a:spLocks noChangeArrowheads="1"/>
            </p:cNvSpPr>
            <p:nvPr/>
          </p:nvSpPr>
          <p:spPr bwMode="auto">
            <a:xfrm>
              <a:off x="4558" y="3158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4" name="Rectangle 18"/>
            <p:cNvSpPr>
              <a:spLocks noChangeArrowheads="1"/>
            </p:cNvSpPr>
            <p:nvPr/>
          </p:nvSpPr>
          <p:spPr bwMode="auto">
            <a:xfrm>
              <a:off x="4558" y="2795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6" name="Rectangle 20"/>
            <p:cNvSpPr>
              <a:spLocks noChangeArrowheads="1"/>
            </p:cNvSpPr>
            <p:nvPr/>
          </p:nvSpPr>
          <p:spPr bwMode="auto">
            <a:xfrm>
              <a:off x="3470" y="3521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7" name="Rectangle 21"/>
            <p:cNvSpPr>
              <a:spLocks noChangeArrowheads="1"/>
            </p:cNvSpPr>
            <p:nvPr/>
          </p:nvSpPr>
          <p:spPr bwMode="auto">
            <a:xfrm>
              <a:off x="3470" y="3158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8" name="Rectangle 22"/>
            <p:cNvSpPr>
              <a:spLocks noChangeArrowheads="1"/>
            </p:cNvSpPr>
            <p:nvPr/>
          </p:nvSpPr>
          <p:spPr bwMode="auto">
            <a:xfrm>
              <a:off x="3470" y="2795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9" name="Rectangle 23"/>
            <p:cNvSpPr>
              <a:spLocks noChangeArrowheads="1"/>
            </p:cNvSpPr>
            <p:nvPr/>
          </p:nvSpPr>
          <p:spPr bwMode="auto">
            <a:xfrm>
              <a:off x="3833" y="3521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1" name="Rectangle 25"/>
            <p:cNvSpPr>
              <a:spLocks noChangeArrowheads="1"/>
            </p:cNvSpPr>
            <p:nvPr/>
          </p:nvSpPr>
          <p:spPr bwMode="auto">
            <a:xfrm>
              <a:off x="4558" y="2432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2" name="Rectangle 26"/>
            <p:cNvSpPr>
              <a:spLocks noChangeArrowheads="1"/>
            </p:cNvSpPr>
            <p:nvPr/>
          </p:nvSpPr>
          <p:spPr bwMode="auto">
            <a:xfrm>
              <a:off x="4195" y="2432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3" name="Rectangle 27"/>
            <p:cNvSpPr>
              <a:spLocks noChangeArrowheads="1"/>
            </p:cNvSpPr>
            <p:nvPr/>
          </p:nvSpPr>
          <p:spPr bwMode="auto">
            <a:xfrm>
              <a:off x="3833" y="2432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4" name="Rectangle 28"/>
            <p:cNvSpPr>
              <a:spLocks noChangeArrowheads="1"/>
            </p:cNvSpPr>
            <p:nvPr/>
          </p:nvSpPr>
          <p:spPr bwMode="auto">
            <a:xfrm>
              <a:off x="3470" y="2432"/>
              <a:ext cx="363" cy="363"/>
            </a:xfrm>
            <a:prstGeom prst="rect">
              <a:avLst/>
            </a:prstGeom>
            <a:solidFill>
              <a:srgbClr val="FF393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9737" name="Group 41"/>
          <p:cNvGrpSpPr>
            <a:grpSpLocks/>
          </p:cNvGrpSpPr>
          <p:nvPr/>
        </p:nvGrpSpPr>
        <p:grpSpPr bwMode="auto">
          <a:xfrm>
            <a:off x="250825" y="4941888"/>
            <a:ext cx="4033838" cy="1152525"/>
            <a:chOff x="748" y="2886"/>
            <a:chExt cx="2540" cy="726"/>
          </a:xfrm>
        </p:grpSpPr>
        <p:sp>
          <p:nvSpPr>
            <p:cNvPr id="29706" name="Rectangle 10"/>
            <p:cNvSpPr>
              <a:spLocks noChangeArrowheads="1"/>
            </p:cNvSpPr>
            <p:nvPr/>
          </p:nvSpPr>
          <p:spPr bwMode="auto">
            <a:xfrm>
              <a:off x="1837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15" name="Rectangle 19"/>
            <p:cNvSpPr>
              <a:spLocks noChangeArrowheads="1"/>
            </p:cNvSpPr>
            <p:nvPr/>
          </p:nvSpPr>
          <p:spPr bwMode="auto">
            <a:xfrm>
              <a:off x="1837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0" name="Rectangle 24"/>
            <p:cNvSpPr>
              <a:spLocks noChangeArrowheads="1"/>
            </p:cNvSpPr>
            <p:nvPr/>
          </p:nvSpPr>
          <p:spPr bwMode="auto">
            <a:xfrm>
              <a:off x="2200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6" name="Rectangle 30"/>
            <p:cNvSpPr>
              <a:spLocks noChangeArrowheads="1"/>
            </p:cNvSpPr>
            <p:nvPr/>
          </p:nvSpPr>
          <p:spPr bwMode="auto">
            <a:xfrm>
              <a:off x="2200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7" name="Rectangle 31"/>
            <p:cNvSpPr>
              <a:spLocks noChangeArrowheads="1"/>
            </p:cNvSpPr>
            <p:nvPr/>
          </p:nvSpPr>
          <p:spPr bwMode="auto">
            <a:xfrm>
              <a:off x="2562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8" name="Rectangle 32"/>
            <p:cNvSpPr>
              <a:spLocks noChangeArrowheads="1"/>
            </p:cNvSpPr>
            <p:nvPr/>
          </p:nvSpPr>
          <p:spPr bwMode="auto">
            <a:xfrm>
              <a:off x="2562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29" name="Rectangle 33"/>
            <p:cNvSpPr>
              <a:spLocks noChangeArrowheads="1"/>
            </p:cNvSpPr>
            <p:nvPr/>
          </p:nvSpPr>
          <p:spPr bwMode="auto">
            <a:xfrm>
              <a:off x="2925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0" name="Rectangle 34"/>
            <p:cNvSpPr>
              <a:spLocks noChangeArrowheads="1"/>
            </p:cNvSpPr>
            <p:nvPr/>
          </p:nvSpPr>
          <p:spPr bwMode="auto">
            <a:xfrm>
              <a:off x="2925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1" name="Rectangle 35"/>
            <p:cNvSpPr>
              <a:spLocks noChangeArrowheads="1"/>
            </p:cNvSpPr>
            <p:nvPr/>
          </p:nvSpPr>
          <p:spPr bwMode="auto">
            <a:xfrm>
              <a:off x="748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2" name="Rectangle 36"/>
            <p:cNvSpPr>
              <a:spLocks noChangeArrowheads="1"/>
            </p:cNvSpPr>
            <p:nvPr/>
          </p:nvSpPr>
          <p:spPr bwMode="auto">
            <a:xfrm>
              <a:off x="1474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3" name="Rectangle 37"/>
            <p:cNvSpPr>
              <a:spLocks noChangeArrowheads="1"/>
            </p:cNvSpPr>
            <p:nvPr/>
          </p:nvSpPr>
          <p:spPr bwMode="auto">
            <a:xfrm>
              <a:off x="1474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4" name="Rectangle 38"/>
            <p:cNvSpPr>
              <a:spLocks noChangeArrowheads="1"/>
            </p:cNvSpPr>
            <p:nvPr/>
          </p:nvSpPr>
          <p:spPr bwMode="auto">
            <a:xfrm>
              <a:off x="748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5" name="Rectangle 39"/>
            <p:cNvSpPr>
              <a:spLocks noChangeArrowheads="1"/>
            </p:cNvSpPr>
            <p:nvPr/>
          </p:nvSpPr>
          <p:spPr bwMode="auto">
            <a:xfrm>
              <a:off x="1111" y="2886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36" name="Rectangle 40"/>
            <p:cNvSpPr>
              <a:spLocks noChangeArrowheads="1"/>
            </p:cNvSpPr>
            <p:nvPr/>
          </p:nvSpPr>
          <p:spPr bwMode="auto">
            <a:xfrm>
              <a:off x="1111" y="3249"/>
              <a:ext cx="363" cy="363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9738" name="AutoShape 42"/>
          <p:cNvSpPr>
            <a:spLocks noChangeArrowheads="1"/>
          </p:cNvSpPr>
          <p:nvPr/>
        </p:nvSpPr>
        <p:spPr bwMode="auto">
          <a:xfrm rot="10800000">
            <a:off x="4643438" y="5084763"/>
            <a:ext cx="1079500" cy="2159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9739" name="Text Box 43"/>
          <p:cNvSpPr txBox="1">
            <a:spLocks noChangeArrowheads="1"/>
          </p:cNvSpPr>
          <p:nvPr/>
        </p:nvSpPr>
        <p:spPr bwMode="auto">
          <a:xfrm>
            <a:off x="323850" y="4149725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шаг2.</a:t>
            </a:r>
          </a:p>
        </p:txBody>
      </p:sp>
      <p:pic>
        <p:nvPicPr>
          <p:cNvPr id="45" name="Рисунок 44" descr="IMG_20201204_1834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848713"/>
            <a:ext cx="1224136" cy="109212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841 0.01041 L -0.44479 0.0104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381 0.0419 L -0.50381 0.041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97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  <p:bldP spid="29702" grpId="0" animBg="1"/>
      <p:bldP spid="29703" grpId="0" animBg="1"/>
      <p:bldP spid="29703" grpId="1" animBg="1"/>
      <p:bldP spid="29704" grpId="0" animBg="1"/>
      <p:bldP spid="29705" grpId="0"/>
      <p:bldP spid="29738" grpId="0" animBg="1"/>
      <p:bldP spid="297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331913" y="333375"/>
            <a:ext cx="7343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chemeClr val="hlink"/>
                </a:solidFill>
                <a:latin typeface="Arial Unicode MS" pitchFamily="34" charset="-128"/>
              </a:rPr>
              <a:t>Создание   проблемной   ситуации</a:t>
            </a:r>
          </a:p>
        </p:txBody>
      </p:sp>
      <p:graphicFrame>
        <p:nvGraphicFramePr>
          <p:cNvPr id="41987" name="Group 3"/>
          <p:cNvGraphicFramePr>
            <a:graphicFrameLocks noGrp="1"/>
          </p:cNvGraphicFramePr>
          <p:nvPr/>
        </p:nvGraphicFramePr>
        <p:xfrm>
          <a:off x="0" y="1214422"/>
          <a:ext cx="8534431" cy="5286412"/>
        </p:xfrm>
        <a:graphic>
          <a:graphicData uri="http://schemas.openxmlformats.org/drawingml/2006/table">
            <a:tbl>
              <a:tblPr/>
              <a:tblGrid>
                <a:gridCol w="2845413"/>
                <a:gridCol w="2816471"/>
                <a:gridCol w="2872547"/>
              </a:tblGrid>
              <a:tr h="6937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Проблемная ситуация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Противоречия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Приёмы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265"/>
                    </a:solidFill>
                  </a:tcPr>
                </a:tc>
              </a:tr>
              <a:tr h="2033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005" name="Text Box 21"/>
          <p:cNvSpPr txBox="1">
            <a:spLocks noChangeArrowheads="1"/>
          </p:cNvSpPr>
          <p:nvPr/>
        </p:nvSpPr>
        <p:spPr bwMode="auto">
          <a:xfrm rot="10800000">
            <a:off x="296835" y="1873253"/>
            <a:ext cx="48895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" dirty="0"/>
              <a:t>С удивлением</a:t>
            </a:r>
          </a:p>
        </p:txBody>
      </p:sp>
      <p:sp>
        <p:nvSpPr>
          <p:cNvPr id="42006" name="Text Box 22"/>
          <p:cNvSpPr txBox="1">
            <a:spLocks noChangeArrowheads="1"/>
          </p:cNvSpPr>
          <p:nvPr/>
        </p:nvSpPr>
        <p:spPr bwMode="auto">
          <a:xfrm rot="16200000">
            <a:off x="-488186" y="4901425"/>
            <a:ext cx="208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С </a:t>
            </a:r>
            <a:r>
              <a:rPr lang="ru-RU" sz="2000" dirty="0"/>
              <a:t>затруднением</a:t>
            </a:r>
          </a:p>
        </p:txBody>
      </p:sp>
      <p:sp>
        <p:nvSpPr>
          <p:cNvPr id="42007" name="Text Box 23"/>
          <p:cNvSpPr txBox="1">
            <a:spLocks noChangeArrowheads="1"/>
          </p:cNvSpPr>
          <p:nvPr/>
        </p:nvSpPr>
        <p:spPr bwMode="auto">
          <a:xfrm>
            <a:off x="2890860" y="2133600"/>
            <a:ext cx="25193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1</a:t>
            </a:r>
            <a:r>
              <a:rPr lang="ru-RU" dirty="0" smtClean="0"/>
              <a:t>. Между </a:t>
            </a:r>
            <a:r>
              <a:rPr lang="ru-RU" dirty="0"/>
              <a:t>двумя и более положениями.</a:t>
            </a:r>
          </a:p>
        </p:txBody>
      </p:sp>
      <p:sp>
        <p:nvSpPr>
          <p:cNvPr id="42008" name="Text Box 24"/>
          <p:cNvSpPr txBox="1">
            <a:spLocks noChangeArrowheads="1"/>
          </p:cNvSpPr>
          <p:nvPr/>
        </p:nvSpPr>
        <p:spPr bwMode="auto">
          <a:xfrm rot="-10800000">
            <a:off x="4775200" y="2001838"/>
            <a:ext cx="45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42009" name="Text Box 25"/>
          <p:cNvSpPr txBox="1">
            <a:spLocks noChangeArrowheads="1"/>
          </p:cNvSpPr>
          <p:nvPr/>
        </p:nvSpPr>
        <p:spPr bwMode="auto">
          <a:xfrm>
            <a:off x="2981331" y="2928934"/>
            <a:ext cx="24479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2</a:t>
            </a:r>
            <a:r>
              <a:rPr lang="ru-RU" dirty="0" smtClean="0"/>
              <a:t>. Между </a:t>
            </a:r>
            <a:r>
              <a:rPr lang="ru-RU" dirty="0"/>
              <a:t>житейским представлением и научным фактом.</a:t>
            </a:r>
          </a:p>
        </p:txBody>
      </p:sp>
      <p:sp>
        <p:nvSpPr>
          <p:cNvPr id="42010" name="Text Box 26"/>
          <p:cNvSpPr txBox="1">
            <a:spLocks noChangeArrowheads="1"/>
          </p:cNvSpPr>
          <p:nvPr/>
        </p:nvSpPr>
        <p:spPr bwMode="auto">
          <a:xfrm>
            <a:off x="2908306" y="4286256"/>
            <a:ext cx="25923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dirty="0"/>
              <a:t>3.Между необходимостью и невозможностью выполнить задание.</a:t>
            </a:r>
          </a:p>
        </p:txBody>
      </p:sp>
      <p:sp>
        <p:nvSpPr>
          <p:cNvPr id="42011" name="Text Box 27"/>
          <p:cNvSpPr txBox="1">
            <a:spLocks noChangeArrowheads="1"/>
          </p:cNvSpPr>
          <p:nvPr/>
        </p:nvSpPr>
        <p:spPr bwMode="auto">
          <a:xfrm>
            <a:off x="5715008" y="1928802"/>
            <a:ext cx="2714644" cy="2031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 b="1" dirty="0"/>
              <a:t>1</a:t>
            </a:r>
            <a:r>
              <a:rPr lang="ru-RU" sz="1400" b="1" dirty="0" smtClean="0"/>
              <a:t>. </a:t>
            </a:r>
            <a:r>
              <a:rPr lang="ru-RU" sz="1400" dirty="0" smtClean="0"/>
              <a:t>Одновременно </a:t>
            </a:r>
            <a:r>
              <a:rPr lang="ru-RU" sz="1400" dirty="0"/>
              <a:t>предъявленные противоречия.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2</a:t>
            </a:r>
            <a:r>
              <a:rPr lang="ru-RU" sz="1400" b="1" dirty="0" smtClean="0"/>
              <a:t>. </a:t>
            </a:r>
            <a:r>
              <a:rPr lang="ru-RU" sz="1400" dirty="0" smtClean="0"/>
              <a:t>Столкновение </a:t>
            </a:r>
            <a:r>
              <a:rPr lang="ru-RU" sz="1400" dirty="0"/>
              <a:t>разных мнений.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3</a:t>
            </a:r>
            <a:r>
              <a:rPr lang="ru-RU" sz="1400" b="1" dirty="0" smtClean="0"/>
              <a:t>. </a:t>
            </a:r>
            <a:r>
              <a:rPr lang="ru-RU" sz="1400" dirty="0" smtClean="0"/>
              <a:t>Противоречие </a:t>
            </a:r>
            <a:r>
              <a:rPr lang="ru-RU" sz="1400" dirty="0"/>
              <a:t>между житейским представлением и научным фактом</a:t>
            </a:r>
            <a:r>
              <a:rPr lang="ru-RU" sz="1400" dirty="0" smtClean="0"/>
              <a:t>. </a:t>
            </a:r>
            <a:endParaRPr lang="ru-RU" sz="1400" dirty="0"/>
          </a:p>
        </p:txBody>
      </p:sp>
      <p:sp>
        <p:nvSpPr>
          <p:cNvPr id="42012" name="Text Box 28"/>
          <p:cNvSpPr txBox="1">
            <a:spLocks noChangeArrowheads="1"/>
          </p:cNvSpPr>
          <p:nvPr/>
        </p:nvSpPr>
        <p:spPr bwMode="auto">
          <a:xfrm>
            <a:off x="6372225" y="4508500"/>
            <a:ext cx="2303463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/>
          </a:p>
        </p:txBody>
      </p:sp>
      <p:sp>
        <p:nvSpPr>
          <p:cNvPr id="42013" name="Text Box 29"/>
          <p:cNvSpPr txBox="1">
            <a:spLocks noChangeArrowheads="1"/>
          </p:cNvSpPr>
          <p:nvPr/>
        </p:nvSpPr>
        <p:spPr bwMode="auto">
          <a:xfrm>
            <a:off x="5786446" y="4214818"/>
            <a:ext cx="2447925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 b="1" dirty="0"/>
              <a:t>4</a:t>
            </a:r>
            <a:r>
              <a:rPr lang="ru-RU" sz="1400" dirty="0" smtClean="0"/>
              <a:t>. Невыполнимое </a:t>
            </a:r>
            <a:r>
              <a:rPr lang="ru-RU" sz="1400" dirty="0"/>
              <a:t>задание.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5</a:t>
            </a:r>
            <a:r>
              <a:rPr lang="ru-RU" sz="1400" b="1" dirty="0" smtClean="0"/>
              <a:t>. </a:t>
            </a:r>
            <a:r>
              <a:rPr lang="ru-RU" sz="1400" dirty="0" smtClean="0"/>
              <a:t>Задание </a:t>
            </a:r>
            <a:r>
              <a:rPr lang="ru-RU" sz="1400" dirty="0"/>
              <a:t>непохожее на предыдущее.</a:t>
            </a:r>
          </a:p>
          <a:p>
            <a:pPr algn="l">
              <a:spcBef>
                <a:spcPct val="50000"/>
              </a:spcBef>
            </a:pPr>
            <a:r>
              <a:rPr lang="ru-RU" sz="1400" b="1" dirty="0"/>
              <a:t>6</a:t>
            </a:r>
            <a:r>
              <a:rPr lang="ru-RU" sz="1400" b="1" dirty="0" smtClean="0"/>
              <a:t>. </a:t>
            </a:r>
            <a:r>
              <a:rPr lang="ru-RU" sz="1400" dirty="0" smtClean="0"/>
              <a:t>Невыполнимое </a:t>
            </a:r>
            <a:r>
              <a:rPr lang="ru-RU" sz="1400" dirty="0"/>
              <a:t>задание сходное с предыдущим.</a:t>
            </a:r>
          </a:p>
        </p:txBody>
      </p:sp>
      <p:sp>
        <p:nvSpPr>
          <p:cNvPr id="42015" name="AutoShape 31"/>
          <p:cNvSpPr>
            <a:spLocks noChangeArrowheads="1"/>
          </p:cNvSpPr>
          <p:nvPr/>
        </p:nvSpPr>
        <p:spPr bwMode="auto">
          <a:xfrm>
            <a:off x="8532813" y="1412875"/>
            <a:ext cx="611187" cy="5040313"/>
          </a:xfrm>
          <a:prstGeom prst="rightArrowCallout">
            <a:avLst>
              <a:gd name="adj1" fmla="val 117669"/>
              <a:gd name="adj2" fmla="val 198571"/>
              <a:gd name="adj3" fmla="val 16546"/>
              <a:gd name="adj4" fmla="val 50366"/>
            </a:avLst>
          </a:prstGeom>
          <a:solidFill>
            <a:srgbClr val="00E4A8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2016" name="Text Box 32"/>
          <p:cNvSpPr txBox="1">
            <a:spLocks noChangeArrowheads="1"/>
          </p:cNvSpPr>
          <p:nvPr/>
        </p:nvSpPr>
        <p:spPr bwMode="auto">
          <a:xfrm rot="-10800000">
            <a:off x="8458200" y="1412875"/>
            <a:ext cx="488950" cy="5048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>
                <a:solidFill>
                  <a:schemeClr val="hlink"/>
                </a:solidFill>
              </a:rPr>
              <a:t>выход   к   учебной   проблеме</a:t>
            </a:r>
          </a:p>
        </p:txBody>
      </p:sp>
      <p:pic>
        <p:nvPicPr>
          <p:cNvPr id="36" name="Рисунок 35" descr="IMG_20201204_183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2357430"/>
            <a:ext cx="1824203" cy="1368152"/>
          </a:xfrm>
          <a:prstGeom prst="rect">
            <a:avLst/>
          </a:prstGeom>
        </p:spPr>
      </p:pic>
      <p:pic>
        <p:nvPicPr>
          <p:cNvPr id="37" name="Рисунок 36" descr="IMG_20201204_1835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363" y="4357694"/>
            <a:ext cx="1872209" cy="1548173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20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20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42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42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2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2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0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2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2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2" dur="80"/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3" dur="80"/>
                                        <p:tgtEl>
                                          <p:spTgt spid="42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80"/>
                                        <p:tgtEl>
                                          <p:spTgt spid="42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2005" grpId="0"/>
      <p:bldP spid="42006" grpId="0"/>
      <p:bldP spid="42007" grpId="0"/>
      <p:bldP spid="42009" grpId="0"/>
      <p:bldP spid="42010" grpId="0"/>
      <p:bldP spid="42015" grpId="0" animBg="1"/>
      <p:bldP spid="420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Oval 4"/>
          <p:cNvSpPr>
            <a:spLocks noChangeArrowheads="1"/>
          </p:cNvSpPr>
          <p:nvPr/>
        </p:nvSpPr>
        <p:spPr bwMode="auto">
          <a:xfrm>
            <a:off x="179388" y="188913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797" name="Oval 5"/>
          <p:cNvSpPr>
            <a:spLocks noChangeArrowheads="1"/>
          </p:cNvSpPr>
          <p:nvPr/>
        </p:nvSpPr>
        <p:spPr bwMode="auto">
          <a:xfrm>
            <a:off x="5435600" y="260350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798" name="Oval 6"/>
          <p:cNvSpPr>
            <a:spLocks noChangeArrowheads="1"/>
          </p:cNvSpPr>
          <p:nvPr/>
        </p:nvSpPr>
        <p:spPr bwMode="auto">
          <a:xfrm>
            <a:off x="2916238" y="1628775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799" name="Oval 7"/>
          <p:cNvSpPr>
            <a:spLocks noChangeArrowheads="1"/>
          </p:cNvSpPr>
          <p:nvPr/>
        </p:nvSpPr>
        <p:spPr bwMode="auto">
          <a:xfrm>
            <a:off x="5435600" y="3213100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179388" y="3284538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01" name="Oval 9"/>
          <p:cNvSpPr>
            <a:spLocks noChangeArrowheads="1"/>
          </p:cNvSpPr>
          <p:nvPr/>
        </p:nvSpPr>
        <p:spPr bwMode="auto">
          <a:xfrm>
            <a:off x="3059113" y="4941888"/>
            <a:ext cx="3527425" cy="1152525"/>
          </a:xfrm>
          <a:prstGeom prst="ellipse">
            <a:avLst/>
          </a:prstGeom>
          <a:solidFill>
            <a:srgbClr val="C5FFE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 rot="222173">
            <a:off x="177800" y="1344613"/>
            <a:ext cx="2524125" cy="93503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179388" y="1484313"/>
            <a:ext cx="2736850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600"/>
              <a:t>-</a:t>
            </a:r>
            <a:r>
              <a:rPr lang="ru-RU" sz="1400"/>
              <a:t>Что вас удивило? </a:t>
            </a:r>
          </a:p>
          <a:p>
            <a:pPr algn="l">
              <a:spcBef>
                <a:spcPct val="50000"/>
              </a:spcBef>
            </a:pPr>
            <a:r>
              <a:rPr lang="ru-RU" sz="1400"/>
              <a:t>-Что интересного заметили?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827088" y="333375"/>
            <a:ext cx="230505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chemeClr val="hlink"/>
                </a:solidFill>
              </a:rPr>
              <a:t>2+5х3=17</a:t>
            </a:r>
          </a:p>
          <a:p>
            <a:pPr>
              <a:spcBef>
                <a:spcPct val="50000"/>
              </a:spcBef>
            </a:pPr>
            <a:r>
              <a:rPr lang="ru-RU">
                <a:solidFill>
                  <a:schemeClr val="hlink"/>
                </a:solidFill>
              </a:rPr>
              <a:t>2+5х3=21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5867400" y="404813"/>
            <a:ext cx="27368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>
                <a:solidFill>
                  <a:schemeClr val="folHlink"/>
                </a:solidFill>
              </a:rPr>
              <a:t>грузчик         грузщик</a:t>
            </a:r>
          </a:p>
          <a:p>
            <a:pPr algn="l">
              <a:spcBef>
                <a:spcPct val="50000"/>
              </a:spcBef>
            </a:pPr>
            <a:r>
              <a:rPr lang="ru-RU">
                <a:solidFill>
                  <a:schemeClr val="folHlink"/>
                </a:solidFill>
              </a:rPr>
              <a:t>буфетчик    буфетщик</a:t>
            </a:r>
          </a:p>
        </p:txBody>
      </p:sp>
      <p:sp>
        <p:nvSpPr>
          <p:cNvPr id="33807" name="Freeform 15"/>
          <p:cNvSpPr>
            <a:spLocks/>
          </p:cNvSpPr>
          <p:nvPr/>
        </p:nvSpPr>
        <p:spPr bwMode="auto">
          <a:xfrm>
            <a:off x="6443663" y="404813"/>
            <a:ext cx="403225" cy="165100"/>
          </a:xfrm>
          <a:custGeom>
            <a:avLst/>
            <a:gdLst/>
            <a:ahLst/>
            <a:cxnLst>
              <a:cxn ang="0">
                <a:pos x="0" y="103"/>
              </a:cxn>
              <a:cxn ang="0">
                <a:pos x="121" y="0"/>
              </a:cxn>
              <a:cxn ang="0">
                <a:pos x="254" y="104"/>
              </a:cxn>
            </a:cxnLst>
            <a:rect l="0" t="0" r="r" b="b"/>
            <a:pathLst>
              <a:path w="254" h="104">
                <a:moveTo>
                  <a:pt x="0" y="103"/>
                </a:moveTo>
                <a:lnTo>
                  <a:pt x="121" y="0"/>
                </a:lnTo>
                <a:lnTo>
                  <a:pt x="254" y="104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8" name="Freeform 16"/>
          <p:cNvSpPr>
            <a:spLocks/>
          </p:cNvSpPr>
          <p:nvPr/>
        </p:nvSpPr>
        <p:spPr bwMode="auto">
          <a:xfrm>
            <a:off x="6659563" y="765175"/>
            <a:ext cx="403225" cy="165100"/>
          </a:xfrm>
          <a:custGeom>
            <a:avLst/>
            <a:gdLst/>
            <a:ahLst/>
            <a:cxnLst>
              <a:cxn ang="0">
                <a:pos x="0" y="103"/>
              </a:cxn>
              <a:cxn ang="0">
                <a:pos x="121" y="0"/>
              </a:cxn>
              <a:cxn ang="0">
                <a:pos x="254" y="104"/>
              </a:cxn>
            </a:cxnLst>
            <a:rect l="0" t="0" r="r" b="b"/>
            <a:pathLst>
              <a:path w="254" h="104">
                <a:moveTo>
                  <a:pt x="0" y="103"/>
                </a:moveTo>
                <a:lnTo>
                  <a:pt x="121" y="0"/>
                </a:lnTo>
                <a:lnTo>
                  <a:pt x="254" y="104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9" name="Freeform 17"/>
          <p:cNvSpPr>
            <a:spLocks/>
          </p:cNvSpPr>
          <p:nvPr/>
        </p:nvSpPr>
        <p:spPr bwMode="auto">
          <a:xfrm>
            <a:off x="7885113" y="404813"/>
            <a:ext cx="403225" cy="165100"/>
          </a:xfrm>
          <a:custGeom>
            <a:avLst/>
            <a:gdLst/>
            <a:ahLst/>
            <a:cxnLst>
              <a:cxn ang="0">
                <a:pos x="0" y="103"/>
              </a:cxn>
              <a:cxn ang="0">
                <a:pos x="121" y="0"/>
              </a:cxn>
              <a:cxn ang="0">
                <a:pos x="254" y="104"/>
              </a:cxn>
            </a:cxnLst>
            <a:rect l="0" t="0" r="r" b="b"/>
            <a:pathLst>
              <a:path w="254" h="104">
                <a:moveTo>
                  <a:pt x="0" y="103"/>
                </a:moveTo>
                <a:lnTo>
                  <a:pt x="121" y="0"/>
                </a:lnTo>
                <a:lnTo>
                  <a:pt x="254" y="104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0" name="Freeform 18"/>
          <p:cNvSpPr>
            <a:spLocks/>
          </p:cNvSpPr>
          <p:nvPr/>
        </p:nvSpPr>
        <p:spPr bwMode="auto">
          <a:xfrm>
            <a:off x="7956550" y="765175"/>
            <a:ext cx="403225" cy="165100"/>
          </a:xfrm>
          <a:custGeom>
            <a:avLst/>
            <a:gdLst/>
            <a:ahLst/>
            <a:cxnLst>
              <a:cxn ang="0">
                <a:pos x="0" y="103"/>
              </a:cxn>
              <a:cxn ang="0">
                <a:pos x="121" y="0"/>
              </a:cxn>
              <a:cxn ang="0">
                <a:pos x="254" y="104"/>
              </a:cxn>
            </a:cxnLst>
            <a:rect l="0" t="0" r="r" b="b"/>
            <a:pathLst>
              <a:path w="254" h="104">
                <a:moveTo>
                  <a:pt x="0" y="103"/>
                </a:moveTo>
                <a:lnTo>
                  <a:pt x="121" y="0"/>
                </a:lnTo>
                <a:lnTo>
                  <a:pt x="254" y="104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1" name="Text Box 19"/>
          <p:cNvSpPr txBox="1">
            <a:spLocks noChangeArrowheads="1"/>
          </p:cNvSpPr>
          <p:nvPr/>
        </p:nvSpPr>
        <p:spPr bwMode="auto">
          <a:xfrm>
            <a:off x="6335713" y="1412875"/>
            <a:ext cx="280828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/>
              <a:t>-Почему вы удивились?</a:t>
            </a:r>
          </a:p>
          <a:p>
            <a:pPr algn="l">
              <a:spcBef>
                <a:spcPct val="50000"/>
              </a:spcBef>
            </a:pPr>
            <a:r>
              <a:rPr lang="ru-RU" sz="1400"/>
              <a:t>-Сколько существует теорий?</a:t>
            </a:r>
          </a:p>
        </p:txBody>
      </p:sp>
      <p:sp>
        <p:nvSpPr>
          <p:cNvPr id="33812" name="Text Box 20"/>
          <p:cNvSpPr txBox="1">
            <a:spLocks noChangeArrowheads="1"/>
          </p:cNvSpPr>
          <p:nvPr/>
        </p:nvSpPr>
        <p:spPr bwMode="auto">
          <a:xfrm>
            <a:off x="3276600" y="2781300"/>
            <a:ext cx="302418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/>
              <a:t>-А вы что предполагали?</a:t>
            </a:r>
          </a:p>
          <a:p>
            <a:pPr algn="l">
              <a:spcBef>
                <a:spcPct val="50000"/>
              </a:spcBef>
            </a:pPr>
            <a:r>
              <a:rPr lang="ru-RU" sz="1400"/>
              <a:t>-Что получается на самом деле?</a:t>
            </a:r>
          </a:p>
        </p:txBody>
      </p:sp>
      <p:sp>
        <p:nvSpPr>
          <p:cNvPr id="33813" name="Freeform 21"/>
          <p:cNvSpPr>
            <a:spLocks/>
          </p:cNvSpPr>
          <p:nvPr/>
        </p:nvSpPr>
        <p:spPr bwMode="auto">
          <a:xfrm>
            <a:off x="398463" y="3500438"/>
            <a:ext cx="501650" cy="649287"/>
          </a:xfrm>
          <a:custGeom>
            <a:avLst/>
            <a:gdLst/>
            <a:ahLst/>
            <a:cxnLst>
              <a:cxn ang="0">
                <a:pos x="316" y="0"/>
              </a:cxn>
              <a:cxn ang="0">
                <a:pos x="0" y="217"/>
              </a:cxn>
              <a:cxn ang="0">
                <a:pos x="316" y="409"/>
              </a:cxn>
            </a:cxnLst>
            <a:rect l="0" t="0" r="r" b="b"/>
            <a:pathLst>
              <a:path w="316" h="409">
                <a:moveTo>
                  <a:pt x="316" y="0"/>
                </a:moveTo>
                <a:lnTo>
                  <a:pt x="0" y="217"/>
                </a:lnTo>
                <a:lnTo>
                  <a:pt x="316" y="409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4" name="Freeform 22"/>
          <p:cNvSpPr>
            <a:spLocks/>
          </p:cNvSpPr>
          <p:nvPr/>
        </p:nvSpPr>
        <p:spPr bwMode="auto">
          <a:xfrm>
            <a:off x="1258888" y="3411538"/>
            <a:ext cx="1512887" cy="304800"/>
          </a:xfrm>
          <a:custGeom>
            <a:avLst/>
            <a:gdLst/>
            <a:ahLst/>
            <a:cxnLst>
              <a:cxn ang="0">
                <a:pos x="0" y="102"/>
              </a:cxn>
              <a:cxn ang="0">
                <a:pos x="485" y="0"/>
              </a:cxn>
              <a:cxn ang="0">
                <a:pos x="953" y="192"/>
              </a:cxn>
            </a:cxnLst>
            <a:rect l="0" t="0" r="r" b="b"/>
            <a:pathLst>
              <a:path w="953" h="192">
                <a:moveTo>
                  <a:pt x="0" y="102"/>
                </a:moveTo>
                <a:lnTo>
                  <a:pt x="485" y="0"/>
                </a:lnTo>
                <a:lnTo>
                  <a:pt x="953" y="192"/>
                </a:lnTo>
              </a:path>
            </a:pathLst>
          </a:custGeom>
          <a:noFill/>
          <a:ln w="12700" cmpd="sng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5" name="Line 23"/>
          <p:cNvSpPr>
            <a:spLocks noChangeShapeType="1"/>
          </p:cNvSpPr>
          <p:nvPr/>
        </p:nvSpPr>
        <p:spPr bwMode="auto">
          <a:xfrm>
            <a:off x="1835150" y="4149725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6" name="Line 24"/>
          <p:cNvSpPr>
            <a:spLocks noChangeShapeType="1"/>
          </p:cNvSpPr>
          <p:nvPr/>
        </p:nvSpPr>
        <p:spPr bwMode="auto">
          <a:xfrm flipV="1">
            <a:off x="2411413" y="3644900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17" name="Text Box 25"/>
          <p:cNvSpPr txBox="1">
            <a:spLocks noChangeArrowheads="1"/>
          </p:cNvSpPr>
          <p:nvPr/>
        </p:nvSpPr>
        <p:spPr bwMode="auto">
          <a:xfrm>
            <a:off x="323850" y="4508500"/>
            <a:ext cx="324008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/>
              <a:t>-Смогли выполнить задание?</a:t>
            </a:r>
          </a:p>
          <a:p>
            <a:pPr algn="l">
              <a:spcBef>
                <a:spcPct val="50000"/>
              </a:spcBef>
            </a:pPr>
            <a:r>
              <a:rPr lang="ru-RU" sz="1400"/>
              <a:t>-В чём затруднение?</a:t>
            </a:r>
          </a:p>
        </p:txBody>
      </p:sp>
      <p:sp>
        <p:nvSpPr>
          <p:cNvPr id="33818" name="Text Box 26"/>
          <p:cNvSpPr txBox="1">
            <a:spLocks noChangeArrowheads="1"/>
          </p:cNvSpPr>
          <p:nvPr/>
        </p:nvSpPr>
        <p:spPr bwMode="auto">
          <a:xfrm>
            <a:off x="4643438" y="4292600"/>
            <a:ext cx="500538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/>
              <a:t>-Почему не получилось?</a:t>
            </a:r>
          </a:p>
          <a:p>
            <a:pPr>
              <a:spcBef>
                <a:spcPct val="50000"/>
              </a:spcBef>
            </a:pPr>
            <a:r>
              <a:rPr lang="ru-RU" sz="1400"/>
              <a:t>-Чем это задание не похоже на предыдущее?</a:t>
            </a:r>
          </a:p>
        </p:txBody>
      </p:sp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5651500" y="3573463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на тр?ве, к з?мле, о Саш?.</a:t>
            </a:r>
          </a:p>
        </p:txBody>
      </p: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4067175" y="5157788"/>
            <a:ext cx="431800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21" name="Oval 29"/>
          <p:cNvSpPr>
            <a:spLocks noChangeArrowheads="1"/>
          </p:cNvSpPr>
          <p:nvPr/>
        </p:nvSpPr>
        <p:spPr bwMode="auto">
          <a:xfrm>
            <a:off x="4859338" y="5157788"/>
            <a:ext cx="288925" cy="287337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22" name="Line 30"/>
          <p:cNvSpPr>
            <a:spLocks noChangeShapeType="1"/>
          </p:cNvSpPr>
          <p:nvPr/>
        </p:nvSpPr>
        <p:spPr bwMode="auto">
          <a:xfrm>
            <a:off x="4572000" y="5300663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3" name="Rectangle 31"/>
          <p:cNvSpPr>
            <a:spLocks noChangeArrowheads="1"/>
          </p:cNvSpPr>
          <p:nvPr/>
        </p:nvSpPr>
        <p:spPr bwMode="auto">
          <a:xfrm>
            <a:off x="3708400" y="5589588"/>
            <a:ext cx="792163" cy="144462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932363" y="5589588"/>
            <a:ext cx="360362" cy="360362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825" name="Line 33"/>
          <p:cNvSpPr>
            <a:spLocks noChangeShapeType="1"/>
          </p:cNvSpPr>
          <p:nvPr/>
        </p:nvSpPr>
        <p:spPr bwMode="auto">
          <a:xfrm flipH="1">
            <a:off x="4572000" y="573405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1979613" y="5949950"/>
            <a:ext cx="44640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400"/>
              <a:t>-Что хотели сделать?</a:t>
            </a:r>
          </a:p>
          <a:p>
            <a:pPr algn="l">
              <a:spcBef>
                <a:spcPct val="50000"/>
              </a:spcBef>
            </a:pPr>
            <a:r>
              <a:rPr lang="ru-RU" sz="1400"/>
              <a:t>-Какие знания применили? Задание выполнено?</a:t>
            </a:r>
          </a:p>
        </p:txBody>
      </p:sp>
      <p:pic>
        <p:nvPicPr>
          <p:cNvPr id="33827" name="Picture 35" descr="анютка 0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773238"/>
            <a:ext cx="1223963" cy="815975"/>
          </a:xfrm>
          <a:prstGeom prst="rect">
            <a:avLst/>
          </a:prstGeom>
          <a:noFill/>
        </p:spPr>
      </p:pic>
      <p:pic>
        <p:nvPicPr>
          <p:cNvPr id="33828" name="Picture 36" descr="анютка 0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773238"/>
            <a:ext cx="1223962" cy="815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797" grpId="0" animBg="1"/>
      <p:bldP spid="33798" grpId="0" animBg="1"/>
      <p:bldP spid="33799" grpId="0" animBg="1"/>
      <p:bldP spid="33800" grpId="0" animBg="1"/>
      <p:bldP spid="33801" grpId="0" animBg="1"/>
      <p:bldP spid="33804" grpId="0"/>
      <p:bldP spid="33811" grpId="0"/>
      <p:bldP spid="33812" grpId="0"/>
      <p:bldP spid="33817" grpId="0"/>
      <p:bldP spid="33818" grpId="0"/>
      <p:bldP spid="338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WordArt 5"/>
          <p:cNvSpPr>
            <a:spLocks noChangeArrowheads="1" noChangeShapeType="1" noTextEdit="1"/>
          </p:cNvSpPr>
          <p:nvPr/>
        </p:nvSpPr>
        <p:spPr bwMode="auto">
          <a:xfrm>
            <a:off x="1116013" y="260350"/>
            <a:ext cx="7343775" cy="108108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Побуждающий диалог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116013" y="1773238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chemeClr val="folHlink"/>
                </a:solidFill>
              </a:rPr>
              <a:t>Реакция</a:t>
            </a:r>
            <a:r>
              <a:rPr lang="ru-RU" sz="2800"/>
              <a:t> </a:t>
            </a:r>
            <a:r>
              <a:rPr lang="ru-RU" sz="2800">
                <a:solidFill>
                  <a:srgbClr val="00CC99"/>
                </a:solidFill>
              </a:rPr>
              <a:t>на</a:t>
            </a:r>
            <a:r>
              <a:rPr lang="ru-RU" sz="2800"/>
              <a:t> </a:t>
            </a:r>
            <a:r>
              <a:rPr lang="ru-RU" sz="2800">
                <a:solidFill>
                  <a:schemeClr val="hlink"/>
                </a:solidFill>
              </a:rPr>
              <a:t>неожиданные </a:t>
            </a:r>
            <a:r>
              <a:rPr lang="ru-RU" sz="2800">
                <a:solidFill>
                  <a:schemeClr val="folHlink"/>
                </a:solidFill>
              </a:rPr>
              <a:t>формулировки.</a:t>
            </a: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755650" y="2708275"/>
            <a:ext cx="2881313" cy="3889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5795963" y="2708275"/>
            <a:ext cx="2881312" cy="3889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067175" y="3716338"/>
            <a:ext cx="129698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6600"/>
              <a:t>+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755650" y="5157788"/>
            <a:ext cx="2879725" cy="1439862"/>
          </a:xfrm>
          <a:prstGeom prst="rect">
            <a:avLst/>
          </a:prstGeom>
          <a:solidFill>
            <a:srgbClr val="C5FF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828" name="Rectangle 12"/>
          <p:cNvSpPr>
            <a:spLocks noChangeArrowheads="1"/>
          </p:cNvSpPr>
          <p:nvPr/>
        </p:nvSpPr>
        <p:spPr bwMode="auto">
          <a:xfrm>
            <a:off x="5795963" y="5157788"/>
            <a:ext cx="2879725" cy="1439862"/>
          </a:xfrm>
          <a:prstGeom prst="rect">
            <a:avLst/>
          </a:prstGeom>
          <a:solidFill>
            <a:srgbClr val="C5FF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827088" y="2997200"/>
            <a:ext cx="28082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Принятие </a:t>
            </a:r>
          </a:p>
          <a:p>
            <a:pPr>
              <a:spcBef>
                <a:spcPct val="50000"/>
              </a:spcBef>
            </a:pPr>
            <a:r>
              <a:rPr lang="ru-RU" sz="2400"/>
              <a:t>неожиданной</a:t>
            </a:r>
          </a:p>
          <a:p>
            <a:pPr>
              <a:spcBef>
                <a:spcPct val="50000"/>
              </a:spcBef>
            </a:pPr>
            <a:r>
              <a:rPr lang="ru-RU" sz="2400"/>
              <a:t>формулировки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1042988" y="5516563"/>
            <a:ext cx="2305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4400">
                <a:solidFill>
                  <a:schemeClr val="hlink"/>
                </a:solidFill>
              </a:rPr>
              <a:t>-Так,…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5867400" y="2997200"/>
            <a:ext cx="2808288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Побуждение </a:t>
            </a:r>
          </a:p>
          <a:p>
            <a:pPr>
              <a:spcBef>
                <a:spcPct val="50000"/>
              </a:spcBef>
            </a:pPr>
            <a:r>
              <a:rPr lang="ru-RU" sz="2400"/>
              <a:t>к </a:t>
            </a:r>
          </a:p>
          <a:p>
            <a:pPr>
              <a:spcBef>
                <a:spcPct val="50000"/>
              </a:spcBef>
            </a:pPr>
            <a:r>
              <a:rPr lang="ru-RU" sz="2000"/>
              <a:t>переформулированию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5724525" y="57340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-Кто думает иначе?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2" grpId="0"/>
      <p:bldP spid="34824" grpId="0" animBg="1"/>
      <p:bldP spid="34825" grpId="0" animBg="1"/>
      <p:bldP spid="34826" grpId="0"/>
      <p:bldP spid="34827" grpId="0" animBg="1"/>
      <p:bldP spid="34828" grpId="0" animBg="1"/>
      <p:bldP spid="34829" grpId="0"/>
      <p:bldP spid="34830" grpId="0"/>
      <p:bldP spid="34831" grpId="0"/>
      <p:bldP spid="348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>
                <a:solidFill>
                  <a:schemeClr val="hlink"/>
                </a:solidFill>
              </a:rPr>
              <a:t>Тема урока:</a:t>
            </a:r>
            <a:r>
              <a:rPr lang="ru-RU" sz="1800" dirty="0"/>
              <a:t> </a:t>
            </a:r>
            <a:r>
              <a:rPr lang="ru-RU" sz="2000" dirty="0">
                <a:solidFill>
                  <a:schemeClr val="folHlink"/>
                </a:solidFill>
              </a:rPr>
              <a:t>«Безударные гласные в приставках».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2017713"/>
            <a:ext cx="4608512" cy="4114800"/>
          </a:xfrm>
        </p:spPr>
        <p:txBody>
          <a:bodyPr/>
          <a:lstStyle/>
          <a:p>
            <a:r>
              <a:rPr lang="ru-RU" sz="2000" dirty="0"/>
              <a:t>-Спишите из упражнения слова: </a:t>
            </a:r>
            <a:r>
              <a:rPr lang="ru-RU" sz="2000" b="1" i="1" dirty="0"/>
              <a:t>долетел, добежал, надписал, посидел.</a:t>
            </a:r>
          </a:p>
          <a:p>
            <a:r>
              <a:rPr lang="ru-RU" sz="2000" dirty="0"/>
              <a:t>-Поставьте ударение и подчеркните безударные гласные.</a:t>
            </a:r>
          </a:p>
          <a:p>
            <a:r>
              <a:rPr lang="ru-RU" sz="2000" dirty="0"/>
              <a:t>-В каких частях слова находятся безударные гласные?</a:t>
            </a:r>
          </a:p>
          <a:p>
            <a:r>
              <a:rPr lang="ru-RU" sz="2000" dirty="0"/>
              <a:t>-Какое правило о безударных гласных мы уже знаем? </a:t>
            </a:r>
          </a:p>
          <a:p>
            <a:r>
              <a:rPr lang="ru-RU" sz="2000" dirty="0"/>
              <a:t>-А какого правила о безударных гласных ещё не изучали?</a:t>
            </a:r>
          </a:p>
          <a:p>
            <a:r>
              <a:rPr lang="ru-RU" sz="2000" dirty="0"/>
              <a:t>-Значит, </a:t>
            </a:r>
            <a:r>
              <a:rPr lang="ru-RU" sz="1800" b="1" i="1" dirty="0"/>
              <a:t>какая сегодня тема урока?</a:t>
            </a:r>
            <a:r>
              <a:rPr lang="ru-RU" sz="1800" dirty="0"/>
              <a:t>  </a:t>
            </a:r>
          </a:p>
          <a:p>
            <a:endParaRPr lang="ru-RU" sz="1800" dirty="0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787900" y="1268413"/>
            <a:ext cx="4356100" cy="47910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sz="2000"/>
          </a:p>
          <a:p>
            <a:pPr>
              <a:buFont typeface="Wingdings" pitchFamily="2" charset="2"/>
              <a:buNone/>
            </a:pPr>
            <a:endParaRPr lang="ru-RU" sz="2000"/>
          </a:p>
          <a:p>
            <a:r>
              <a:rPr lang="ru-RU" sz="2000" b="1"/>
              <a:t>Записывают слова.</a:t>
            </a:r>
          </a:p>
          <a:p>
            <a:endParaRPr lang="ru-RU" sz="2000" b="1"/>
          </a:p>
          <a:p>
            <a:r>
              <a:rPr lang="ru-RU" sz="2000" b="1"/>
              <a:t>Ставят ударение, подчёркивают безударные гласные.</a:t>
            </a:r>
          </a:p>
          <a:p>
            <a:r>
              <a:rPr lang="ru-RU" sz="2000"/>
              <a:t>- В корне и приставке.</a:t>
            </a:r>
          </a:p>
          <a:p>
            <a:endParaRPr lang="ru-RU" sz="2000"/>
          </a:p>
          <a:p>
            <a:r>
              <a:rPr lang="ru-RU" sz="2000"/>
              <a:t>- О безударной гласной в корне слова.</a:t>
            </a:r>
          </a:p>
          <a:p>
            <a:r>
              <a:rPr lang="ru-RU" sz="2000"/>
              <a:t>- Наверное, о безударных гласных в приставках.</a:t>
            </a:r>
          </a:p>
          <a:p>
            <a:r>
              <a:rPr lang="ru-RU" sz="2000"/>
              <a:t>- </a:t>
            </a:r>
            <a:r>
              <a:rPr lang="ru-RU" sz="2400" b="1" i="1">
                <a:solidFill>
                  <a:schemeClr val="folHlink"/>
                </a:solidFill>
                <a:latin typeface="Arial Unicode MS" pitchFamily="34" charset="-128"/>
              </a:rPr>
              <a:t>Безударные гласные в приставках.</a:t>
            </a:r>
          </a:p>
          <a:p>
            <a:endParaRPr lang="ru-RU" sz="2400" b="1" i="1">
              <a:solidFill>
                <a:schemeClr val="folHlink"/>
              </a:solidFill>
              <a:latin typeface="Arial Unicode MS" pitchFamily="34" charset="-128"/>
            </a:endParaRPr>
          </a:p>
          <a:p>
            <a:endParaRPr lang="ru-RU" sz="1800"/>
          </a:p>
          <a:p>
            <a:endParaRPr lang="ru-RU" sz="1800"/>
          </a:p>
          <a:p>
            <a:endParaRPr lang="ru-RU" sz="1600"/>
          </a:p>
          <a:p>
            <a:pPr>
              <a:buFont typeface="Wingdings" pitchFamily="2" charset="2"/>
              <a:buNone/>
            </a:pPr>
            <a:r>
              <a:rPr lang="ru-RU" sz="1600"/>
              <a:t>   </a:t>
            </a:r>
          </a:p>
          <a:p>
            <a:endParaRPr lang="ru-RU" sz="1600"/>
          </a:p>
          <a:p>
            <a:endParaRPr lang="ru-RU" sz="1600"/>
          </a:p>
          <a:p>
            <a:endParaRPr lang="ru-RU" sz="1600"/>
          </a:p>
          <a:p>
            <a:endParaRPr lang="ru-RU" sz="1600"/>
          </a:p>
          <a:p>
            <a:endParaRPr lang="ru-RU" sz="1600"/>
          </a:p>
          <a:p>
            <a:pPr>
              <a:buFont typeface="Wingdings" pitchFamily="2" charset="2"/>
              <a:buNone/>
            </a:pPr>
            <a:endParaRPr lang="ru-RU" sz="1600"/>
          </a:p>
        </p:txBody>
      </p:sp>
      <p:sp>
        <p:nvSpPr>
          <p:cNvPr id="47111" name="WordArt 7"/>
          <p:cNvSpPr>
            <a:spLocks noChangeArrowheads="1" noChangeShapeType="1" noTextEdit="1"/>
          </p:cNvSpPr>
          <p:nvPr/>
        </p:nvSpPr>
        <p:spPr bwMode="auto">
          <a:xfrm>
            <a:off x="1187450" y="260350"/>
            <a:ext cx="6769100" cy="9366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r>
              <a:rPr lang="ru-RU" sz="3600" kern="10">
                <a:ln w="31750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Подводящий диалог</a:t>
            </a:r>
          </a:p>
        </p:txBody>
      </p:sp>
    </p:spTree>
  </p:cSld>
  <p:clrMapOvr>
    <a:masterClrMapping/>
  </p:clrMapOvr>
  <p:transition spd="med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7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7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7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47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47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47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47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47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47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471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471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471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471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471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80"/>
                                        <p:tgtEl>
                                          <p:spTgt spid="471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80"/>
                                        <p:tgtEl>
                                          <p:spTgt spid="471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80"/>
                                        <p:tgtEl>
                                          <p:spTgt spid="471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755650" y="476250"/>
            <a:ext cx="7993063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методы постановки учебной проблемы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187450" y="1773238"/>
            <a:ext cx="6192838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3200" i="1">
                <a:solidFill>
                  <a:schemeClr val="hlink"/>
                </a:solidFill>
                <a:latin typeface="Comic Sans MS" pitchFamily="66" charset="0"/>
              </a:rPr>
              <a:t>1.</a:t>
            </a:r>
            <a:r>
              <a:rPr lang="ru-RU" sz="3200" i="1">
                <a:latin typeface="Comic Sans MS" pitchFamily="66" charset="0"/>
              </a:rPr>
              <a:t>Побуждающий диалог.</a:t>
            </a:r>
          </a:p>
          <a:p>
            <a:pPr algn="l">
              <a:spcBef>
                <a:spcPct val="50000"/>
              </a:spcBef>
            </a:pPr>
            <a:r>
              <a:rPr lang="ru-RU" sz="3200" i="1">
                <a:solidFill>
                  <a:schemeClr val="hlink"/>
                </a:solidFill>
                <a:latin typeface="Comic Sans MS" pitchFamily="66" charset="0"/>
              </a:rPr>
              <a:t>2.</a:t>
            </a:r>
            <a:r>
              <a:rPr lang="ru-RU" sz="3200" i="1">
                <a:latin typeface="Comic Sans MS" pitchFamily="66" charset="0"/>
              </a:rPr>
              <a:t>Подводящий диалог.</a:t>
            </a:r>
          </a:p>
          <a:p>
            <a:pPr algn="l">
              <a:spcBef>
                <a:spcPct val="50000"/>
              </a:spcBef>
            </a:pPr>
            <a:r>
              <a:rPr lang="ru-RU" sz="3200" i="1">
                <a:solidFill>
                  <a:schemeClr val="hlink"/>
                </a:solidFill>
                <a:latin typeface="Comic Sans MS" pitchFamily="66" charset="0"/>
              </a:rPr>
              <a:t>3.</a:t>
            </a:r>
            <a:r>
              <a:rPr lang="ru-RU" sz="3200" i="1">
                <a:latin typeface="Comic Sans MS" pitchFamily="66" charset="0"/>
              </a:rPr>
              <a:t>Мотивирующий приём: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411413" y="3860800"/>
            <a:ext cx="6481762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800" b="1" i="1" u="sng">
                <a:solidFill>
                  <a:schemeClr val="folHlink"/>
                </a:solidFill>
              </a:rPr>
              <a:t>«яркое пятно»:</a:t>
            </a:r>
          </a:p>
          <a:p>
            <a:pPr algn="l">
              <a:spcBef>
                <a:spcPct val="50000"/>
              </a:spcBef>
            </a:pPr>
            <a:r>
              <a:rPr lang="ru-RU" sz="2400"/>
              <a:t>сказка, легенда;</a:t>
            </a:r>
          </a:p>
          <a:p>
            <a:pPr algn="l">
              <a:spcBef>
                <a:spcPct val="50000"/>
              </a:spcBef>
            </a:pPr>
            <a:r>
              <a:rPr lang="ru-RU" sz="2400"/>
              <a:t>шутка;</a:t>
            </a:r>
          </a:p>
          <a:p>
            <a:pPr algn="l">
              <a:spcBef>
                <a:spcPct val="50000"/>
              </a:spcBef>
            </a:pPr>
            <a:r>
              <a:rPr lang="ru-RU" sz="2400"/>
              <a:t>фрагменты из художественной литературы.</a:t>
            </a: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2124075" y="5589588"/>
            <a:ext cx="360363" cy="360362"/>
          </a:xfrm>
          <a:prstGeom prst="sun">
            <a:avLst>
              <a:gd name="adj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1400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2124075" y="5084763"/>
            <a:ext cx="360363" cy="360362"/>
          </a:xfrm>
          <a:prstGeom prst="sun">
            <a:avLst>
              <a:gd name="adj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1400"/>
          </a:p>
        </p:txBody>
      </p:sp>
      <p:sp>
        <p:nvSpPr>
          <p:cNvPr id="35849" name="AutoShape 9"/>
          <p:cNvSpPr>
            <a:spLocks noChangeArrowheads="1"/>
          </p:cNvSpPr>
          <p:nvPr/>
        </p:nvSpPr>
        <p:spPr bwMode="auto">
          <a:xfrm>
            <a:off x="2124075" y="4508500"/>
            <a:ext cx="360363" cy="360363"/>
          </a:xfrm>
          <a:prstGeom prst="sun">
            <a:avLst>
              <a:gd name="adj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sz="140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  <p:bldP spid="35848" grpId="0" animBg="1"/>
      <p:bldP spid="358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WordArt 4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755650" y="549275"/>
            <a:ext cx="6840538" cy="517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84"/>
              </a:avLst>
            </a:prstTxWarp>
          </a:bodyPr>
          <a:lstStyle/>
          <a:p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Поиск решения учебной проблемы</a:t>
            </a:r>
          </a:p>
        </p:txBody>
      </p:sp>
      <p:sp>
        <p:nvSpPr>
          <p:cNvPr id="36870" name="Line 6"/>
          <p:cNvSpPr>
            <a:spLocks noChangeShapeType="1"/>
          </p:cNvSpPr>
          <p:nvPr/>
        </p:nvSpPr>
        <p:spPr bwMode="auto">
          <a:xfrm flipH="1">
            <a:off x="1835150" y="1844675"/>
            <a:ext cx="1657350" cy="7191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871" name="Line 7"/>
          <p:cNvSpPr>
            <a:spLocks noChangeShapeType="1"/>
          </p:cNvSpPr>
          <p:nvPr/>
        </p:nvSpPr>
        <p:spPr bwMode="auto">
          <a:xfrm rot="13557617" flipH="1">
            <a:off x="5687219" y="1810544"/>
            <a:ext cx="1657350" cy="7191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36929" name="Group 65"/>
          <p:cNvGrpSpPr>
            <a:grpSpLocks/>
          </p:cNvGrpSpPr>
          <p:nvPr/>
        </p:nvGrpSpPr>
        <p:grpSpPr bwMode="auto">
          <a:xfrm>
            <a:off x="395288" y="2781300"/>
            <a:ext cx="2808287" cy="503238"/>
            <a:chOff x="249" y="1752"/>
            <a:chExt cx="1769" cy="317"/>
          </a:xfrm>
        </p:grpSpPr>
        <p:sp>
          <p:nvSpPr>
            <p:cNvPr id="36872" name="Rectangle 8"/>
            <p:cNvSpPr>
              <a:spLocks noChangeArrowheads="1"/>
            </p:cNvSpPr>
            <p:nvPr/>
          </p:nvSpPr>
          <p:spPr bwMode="auto">
            <a:xfrm>
              <a:off x="249" y="1752"/>
              <a:ext cx="1769" cy="317"/>
            </a:xfrm>
            <a:prstGeom prst="rect">
              <a:avLst/>
            </a:prstGeom>
            <a:solidFill>
              <a:srgbClr val="89C4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4" name="Text Box 10"/>
            <p:cNvSpPr txBox="1">
              <a:spLocks noChangeArrowheads="1"/>
            </p:cNvSpPr>
            <p:nvPr/>
          </p:nvSpPr>
          <p:spPr bwMode="auto">
            <a:xfrm>
              <a:off x="295" y="1797"/>
              <a:ext cx="167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/>
                <a:t>Выдвижение гипотезы</a:t>
              </a:r>
            </a:p>
          </p:txBody>
        </p:sp>
      </p:grpSp>
      <p:grpSp>
        <p:nvGrpSpPr>
          <p:cNvPr id="36930" name="Group 66"/>
          <p:cNvGrpSpPr>
            <a:grpSpLocks/>
          </p:cNvGrpSpPr>
          <p:nvPr/>
        </p:nvGrpSpPr>
        <p:grpSpPr bwMode="auto">
          <a:xfrm>
            <a:off x="5940425" y="2781300"/>
            <a:ext cx="2808288" cy="503238"/>
            <a:chOff x="3742" y="1752"/>
            <a:chExt cx="1769" cy="317"/>
          </a:xfrm>
        </p:grpSpPr>
        <p:sp>
          <p:nvSpPr>
            <p:cNvPr id="36873" name="Rectangle 9"/>
            <p:cNvSpPr>
              <a:spLocks noChangeArrowheads="1"/>
            </p:cNvSpPr>
            <p:nvPr/>
          </p:nvSpPr>
          <p:spPr bwMode="auto">
            <a:xfrm>
              <a:off x="3742" y="1752"/>
              <a:ext cx="1769" cy="317"/>
            </a:xfrm>
            <a:prstGeom prst="rect">
              <a:avLst/>
            </a:prstGeom>
            <a:solidFill>
              <a:srgbClr val="89C4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5" name="Text Box 11"/>
            <p:cNvSpPr txBox="1">
              <a:spLocks noChangeArrowheads="1"/>
            </p:cNvSpPr>
            <p:nvPr/>
          </p:nvSpPr>
          <p:spPr bwMode="auto">
            <a:xfrm>
              <a:off x="3787" y="1797"/>
              <a:ext cx="17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Проверка гипотезы</a:t>
              </a:r>
            </a:p>
          </p:txBody>
        </p:sp>
      </p:grpSp>
      <p:sp>
        <p:nvSpPr>
          <p:cNvPr id="36876" name="Line 12"/>
          <p:cNvSpPr>
            <a:spLocks noChangeShapeType="1"/>
          </p:cNvSpPr>
          <p:nvPr/>
        </p:nvSpPr>
        <p:spPr bwMode="auto">
          <a:xfrm>
            <a:off x="684213" y="3284538"/>
            <a:ext cx="0" cy="649287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881" name="Line 17"/>
          <p:cNvSpPr>
            <a:spLocks noChangeShapeType="1"/>
          </p:cNvSpPr>
          <p:nvPr/>
        </p:nvSpPr>
        <p:spPr bwMode="auto">
          <a:xfrm>
            <a:off x="611188" y="3284538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882" name="Line 18"/>
          <p:cNvSpPr>
            <a:spLocks noChangeShapeType="1"/>
          </p:cNvSpPr>
          <p:nvPr/>
        </p:nvSpPr>
        <p:spPr bwMode="auto">
          <a:xfrm>
            <a:off x="2987675" y="3284538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36888" name="Group 24"/>
          <p:cNvGrpSpPr>
            <a:grpSpLocks/>
          </p:cNvGrpSpPr>
          <p:nvPr/>
        </p:nvGrpSpPr>
        <p:grpSpPr bwMode="auto">
          <a:xfrm>
            <a:off x="179388" y="3716338"/>
            <a:ext cx="1512887" cy="376237"/>
            <a:chOff x="158" y="2614"/>
            <a:chExt cx="953" cy="237"/>
          </a:xfrm>
        </p:grpSpPr>
        <p:sp>
          <p:nvSpPr>
            <p:cNvPr id="36883" name="Rectangle 19"/>
            <p:cNvSpPr>
              <a:spLocks noChangeArrowheads="1"/>
            </p:cNvSpPr>
            <p:nvPr/>
          </p:nvSpPr>
          <p:spPr bwMode="auto">
            <a:xfrm>
              <a:off x="158" y="2659"/>
              <a:ext cx="908" cy="181"/>
            </a:xfrm>
            <a:prstGeom prst="rect">
              <a:avLst/>
            </a:prstGeom>
            <a:solidFill>
              <a:srgbClr val="89C4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6" name="Text Box 22"/>
            <p:cNvSpPr txBox="1">
              <a:spLocks noChangeArrowheads="1"/>
            </p:cNvSpPr>
            <p:nvPr/>
          </p:nvSpPr>
          <p:spPr bwMode="auto">
            <a:xfrm>
              <a:off x="158" y="2614"/>
              <a:ext cx="953" cy="237"/>
            </a:xfrm>
            <a:prstGeom prst="rect">
              <a:avLst/>
            </a:prstGeom>
            <a:solidFill>
              <a:srgbClr val="89C4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решающая</a:t>
              </a:r>
            </a:p>
          </p:txBody>
        </p:sp>
      </p:grpSp>
      <p:grpSp>
        <p:nvGrpSpPr>
          <p:cNvPr id="36890" name="Group 26"/>
          <p:cNvGrpSpPr>
            <a:grpSpLocks/>
          </p:cNvGrpSpPr>
          <p:nvPr/>
        </p:nvGrpSpPr>
        <p:grpSpPr bwMode="auto">
          <a:xfrm>
            <a:off x="1979613" y="3716338"/>
            <a:ext cx="1441450" cy="376237"/>
            <a:chOff x="1383" y="2568"/>
            <a:chExt cx="908" cy="237"/>
          </a:xfrm>
        </p:grpSpPr>
        <p:sp>
          <p:nvSpPr>
            <p:cNvPr id="36887" name="Rectangle 23"/>
            <p:cNvSpPr>
              <a:spLocks noChangeArrowheads="1"/>
            </p:cNvSpPr>
            <p:nvPr/>
          </p:nvSpPr>
          <p:spPr bwMode="auto">
            <a:xfrm>
              <a:off x="1383" y="2614"/>
              <a:ext cx="908" cy="181"/>
            </a:xfrm>
            <a:prstGeom prst="rect">
              <a:avLst/>
            </a:prstGeom>
            <a:solidFill>
              <a:srgbClr val="89C4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9" name="Text Box 25"/>
            <p:cNvSpPr txBox="1">
              <a:spLocks noChangeArrowheads="1"/>
            </p:cNvSpPr>
            <p:nvPr/>
          </p:nvSpPr>
          <p:spPr bwMode="auto">
            <a:xfrm>
              <a:off x="1383" y="2568"/>
              <a:ext cx="907" cy="237"/>
            </a:xfrm>
            <a:prstGeom prst="rect">
              <a:avLst/>
            </a:prstGeom>
            <a:solidFill>
              <a:srgbClr val="89C4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ошибочная</a:t>
              </a:r>
            </a:p>
          </p:txBody>
        </p:sp>
      </p:grpSp>
      <p:grpSp>
        <p:nvGrpSpPr>
          <p:cNvPr id="36911" name="Group 47"/>
          <p:cNvGrpSpPr>
            <a:grpSpLocks/>
          </p:cNvGrpSpPr>
          <p:nvPr/>
        </p:nvGrpSpPr>
        <p:grpSpPr bwMode="auto">
          <a:xfrm>
            <a:off x="179388" y="4292600"/>
            <a:ext cx="3241675" cy="430213"/>
            <a:chOff x="113" y="2704"/>
            <a:chExt cx="2042" cy="272"/>
          </a:xfrm>
        </p:grpSpPr>
        <p:sp>
          <p:nvSpPr>
            <p:cNvPr id="36891" name="Text Box 27"/>
            <p:cNvSpPr txBox="1">
              <a:spLocks noChangeArrowheads="1"/>
            </p:cNvSpPr>
            <p:nvPr/>
          </p:nvSpPr>
          <p:spPr bwMode="auto">
            <a:xfrm>
              <a:off x="113" y="2704"/>
              <a:ext cx="2042" cy="232"/>
            </a:xfrm>
            <a:prstGeom prst="rect">
              <a:avLst/>
            </a:prstGeom>
            <a:solidFill>
              <a:srgbClr val="C5FFE2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Последовательный вариант</a:t>
              </a:r>
            </a:p>
          </p:txBody>
        </p:sp>
        <p:sp>
          <p:nvSpPr>
            <p:cNvPr id="36892" name="Rectangle 28"/>
            <p:cNvSpPr>
              <a:spLocks noChangeArrowheads="1"/>
            </p:cNvSpPr>
            <p:nvPr/>
          </p:nvSpPr>
          <p:spPr bwMode="auto">
            <a:xfrm>
              <a:off x="158" y="2750"/>
              <a:ext cx="1996" cy="22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6932" name="Group 68"/>
          <p:cNvGrpSpPr>
            <a:grpSpLocks/>
          </p:cNvGrpSpPr>
          <p:nvPr/>
        </p:nvGrpSpPr>
        <p:grpSpPr bwMode="auto">
          <a:xfrm>
            <a:off x="684213" y="6165850"/>
            <a:ext cx="2303462" cy="287338"/>
            <a:chOff x="703" y="3884"/>
            <a:chExt cx="1451" cy="181"/>
          </a:xfrm>
        </p:grpSpPr>
        <p:sp>
          <p:nvSpPr>
            <p:cNvPr id="36904" name="AutoShape 40"/>
            <p:cNvSpPr>
              <a:spLocks noChangeArrowheads="1"/>
            </p:cNvSpPr>
            <p:nvPr/>
          </p:nvSpPr>
          <p:spPr bwMode="auto">
            <a:xfrm>
              <a:off x="703" y="3884"/>
              <a:ext cx="181" cy="181"/>
            </a:xfrm>
            <a:prstGeom prst="smileyFace">
              <a:avLst>
                <a:gd name="adj" fmla="val 4653"/>
              </a:avLst>
            </a:prstGeom>
            <a:solidFill>
              <a:srgbClr val="FFE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5" name="AutoShape 41"/>
            <p:cNvSpPr>
              <a:spLocks noChangeArrowheads="1"/>
            </p:cNvSpPr>
            <p:nvPr/>
          </p:nvSpPr>
          <p:spPr bwMode="auto">
            <a:xfrm>
              <a:off x="1020" y="3884"/>
              <a:ext cx="181" cy="181"/>
            </a:xfrm>
            <a:prstGeom prst="smileyFace">
              <a:avLst>
                <a:gd name="adj" fmla="val 4653"/>
              </a:avLst>
            </a:prstGeom>
            <a:solidFill>
              <a:srgbClr val="FFE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6" name="AutoShape 42"/>
            <p:cNvSpPr>
              <a:spLocks noChangeArrowheads="1"/>
            </p:cNvSpPr>
            <p:nvPr/>
          </p:nvSpPr>
          <p:spPr bwMode="auto">
            <a:xfrm>
              <a:off x="1338" y="3884"/>
              <a:ext cx="181" cy="181"/>
            </a:xfrm>
            <a:prstGeom prst="smileyFace">
              <a:avLst>
                <a:gd name="adj" fmla="val 4653"/>
              </a:avLst>
            </a:prstGeom>
            <a:solidFill>
              <a:srgbClr val="FFE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7" name="AutoShape 43"/>
            <p:cNvSpPr>
              <a:spLocks noChangeArrowheads="1"/>
            </p:cNvSpPr>
            <p:nvPr/>
          </p:nvSpPr>
          <p:spPr bwMode="auto">
            <a:xfrm>
              <a:off x="1655" y="3884"/>
              <a:ext cx="181" cy="181"/>
            </a:xfrm>
            <a:prstGeom prst="smileyFace">
              <a:avLst>
                <a:gd name="adj" fmla="val 4653"/>
              </a:avLst>
            </a:prstGeom>
            <a:solidFill>
              <a:srgbClr val="FFE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08" name="AutoShape 44"/>
            <p:cNvSpPr>
              <a:spLocks noChangeArrowheads="1"/>
            </p:cNvSpPr>
            <p:nvPr/>
          </p:nvSpPr>
          <p:spPr bwMode="auto">
            <a:xfrm>
              <a:off x="1973" y="3884"/>
              <a:ext cx="181" cy="181"/>
            </a:xfrm>
            <a:prstGeom prst="smileyFace">
              <a:avLst>
                <a:gd name="adj" fmla="val 4653"/>
              </a:avLst>
            </a:prstGeom>
            <a:solidFill>
              <a:srgbClr val="FFE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6931" name="Group 67"/>
          <p:cNvGrpSpPr>
            <a:grpSpLocks/>
          </p:cNvGrpSpPr>
          <p:nvPr/>
        </p:nvGrpSpPr>
        <p:grpSpPr bwMode="auto">
          <a:xfrm>
            <a:off x="395288" y="5434013"/>
            <a:ext cx="3097212" cy="366712"/>
            <a:chOff x="249" y="3423"/>
            <a:chExt cx="1951" cy="231"/>
          </a:xfrm>
        </p:grpSpPr>
        <p:sp>
          <p:nvSpPr>
            <p:cNvPr id="36910" name="Rectangle 46"/>
            <p:cNvSpPr>
              <a:spLocks noChangeArrowheads="1"/>
            </p:cNvSpPr>
            <p:nvPr/>
          </p:nvSpPr>
          <p:spPr bwMode="auto">
            <a:xfrm>
              <a:off x="249" y="3430"/>
              <a:ext cx="1905" cy="182"/>
            </a:xfrm>
            <a:prstGeom prst="rect">
              <a:avLst/>
            </a:prstGeom>
            <a:solidFill>
              <a:srgbClr val="C5FFE2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12" name="Text Box 48"/>
            <p:cNvSpPr txBox="1">
              <a:spLocks noChangeArrowheads="1"/>
            </p:cNvSpPr>
            <p:nvPr/>
          </p:nvSpPr>
          <p:spPr bwMode="auto">
            <a:xfrm>
              <a:off x="249" y="3423"/>
              <a:ext cx="1951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Одновременный вариант</a:t>
              </a:r>
            </a:p>
          </p:txBody>
        </p:sp>
      </p:grpSp>
      <p:sp>
        <p:nvSpPr>
          <p:cNvPr id="36895" name="AutoShape 31"/>
          <p:cNvSpPr>
            <a:spLocks noChangeArrowheads="1"/>
          </p:cNvSpPr>
          <p:nvPr/>
        </p:nvSpPr>
        <p:spPr bwMode="auto">
          <a:xfrm>
            <a:off x="684213" y="4941888"/>
            <a:ext cx="287337" cy="287337"/>
          </a:xfrm>
          <a:prstGeom prst="smileyFace">
            <a:avLst>
              <a:gd name="adj" fmla="val 4653"/>
            </a:avLst>
          </a:prstGeom>
          <a:solidFill>
            <a:srgbClr val="FFE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896" name="AutoShape 32"/>
          <p:cNvSpPr>
            <a:spLocks noChangeArrowheads="1"/>
          </p:cNvSpPr>
          <p:nvPr/>
        </p:nvSpPr>
        <p:spPr bwMode="auto">
          <a:xfrm>
            <a:off x="1187450" y="4941888"/>
            <a:ext cx="287338" cy="287337"/>
          </a:xfrm>
          <a:prstGeom prst="smileyFace">
            <a:avLst>
              <a:gd name="adj" fmla="val 4653"/>
            </a:avLst>
          </a:prstGeom>
          <a:solidFill>
            <a:srgbClr val="FFE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897" name="AutoShape 33"/>
          <p:cNvSpPr>
            <a:spLocks noChangeArrowheads="1"/>
          </p:cNvSpPr>
          <p:nvPr/>
        </p:nvSpPr>
        <p:spPr bwMode="auto">
          <a:xfrm>
            <a:off x="1692275" y="4941888"/>
            <a:ext cx="287338" cy="287337"/>
          </a:xfrm>
          <a:prstGeom prst="smileyFace">
            <a:avLst>
              <a:gd name="adj" fmla="val 4653"/>
            </a:avLst>
          </a:prstGeom>
          <a:solidFill>
            <a:srgbClr val="FFE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898" name="AutoShape 34"/>
          <p:cNvSpPr>
            <a:spLocks noChangeArrowheads="1"/>
          </p:cNvSpPr>
          <p:nvPr/>
        </p:nvSpPr>
        <p:spPr bwMode="auto">
          <a:xfrm>
            <a:off x="2195513" y="4941888"/>
            <a:ext cx="287337" cy="287337"/>
          </a:xfrm>
          <a:prstGeom prst="smileyFace">
            <a:avLst>
              <a:gd name="adj" fmla="val 4653"/>
            </a:avLst>
          </a:prstGeom>
          <a:solidFill>
            <a:srgbClr val="FFE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899" name="AutoShape 35"/>
          <p:cNvSpPr>
            <a:spLocks noChangeArrowheads="1"/>
          </p:cNvSpPr>
          <p:nvPr/>
        </p:nvSpPr>
        <p:spPr bwMode="auto">
          <a:xfrm>
            <a:off x="2700338" y="4941888"/>
            <a:ext cx="287337" cy="287337"/>
          </a:xfrm>
          <a:prstGeom prst="smileyFace">
            <a:avLst>
              <a:gd name="adj" fmla="val 4653"/>
            </a:avLst>
          </a:prstGeom>
          <a:solidFill>
            <a:srgbClr val="FFE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>
            <a:off x="684213" y="4868863"/>
            <a:ext cx="288925" cy="4318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916" name="Line 52"/>
          <p:cNvSpPr>
            <a:spLocks noChangeShapeType="1"/>
          </p:cNvSpPr>
          <p:nvPr/>
        </p:nvSpPr>
        <p:spPr bwMode="auto">
          <a:xfrm flipH="1">
            <a:off x="1187450" y="4868863"/>
            <a:ext cx="288925" cy="4318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917" name="Line 53"/>
          <p:cNvSpPr>
            <a:spLocks noChangeShapeType="1"/>
          </p:cNvSpPr>
          <p:nvPr/>
        </p:nvSpPr>
        <p:spPr bwMode="auto">
          <a:xfrm flipH="1">
            <a:off x="1692275" y="4868863"/>
            <a:ext cx="288925" cy="4318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918" name="Line 54"/>
          <p:cNvSpPr>
            <a:spLocks noChangeShapeType="1"/>
          </p:cNvSpPr>
          <p:nvPr/>
        </p:nvSpPr>
        <p:spPr bwMode="auto">
          <a:xfrm flipH="1">
            <a:off x="2195513" y="4868863"/>
            <a:ext cx="288925" cy="4318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6919" name="Oval 55"/>
          <p:cNvSpPr>
            <a:spLocks noChangeArrowheads="1"/>
          </p:cNvSpPr>
          <p:nvPr/>
        </p:nvSpPr>
        <p:spPr bwMode="auto">
          <a:xfrm>
            <a:off x="2627313" y="4868863"/>
            <a:ext cx="433387" cy="431800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920" name="Oval 56"/>
          <p:cNvSpPr>
            <a:spLocks noChangeArrowheads="1"/>
          </p:cNvSpPr>
          <p:nvPr/>
        </p:nvSpPr>
        <p:spPr bwMode="auto">
          <a:xfrm>
            <a:off x="1619250" y="6092825"/>
            <a:ext cx="433388" cy="431800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6925" name="Group 61"/>
          <p:cNvGrpSpPr>
            <a:grpSpLocks/>
          </p:cNvGrpSpPr>
          <p:nvPr/>
        </p:nvGrpSpPr>
        <p:grpSpPr bwMode="auto">
          <a:xfrm>
            <a:off x="6011863" y="3716338"/>
            <a:ext cx="2736850" cy="504825"/>
            <a:chOff x="3787" y="2341"/>
            <a:chExt cx="1724" cy="318"/>
          </a:xfrm>
        </p:grpSpPr>
        <p:sp>
          <p:nvSpPr>
            <p:cNvPr id="36922" name="Oval 58"/>
            <p:cNvSpPr>
              <a:spLocks noChangeArrowheads="1"/>
            </p:cNvSpPr>
            <p:nvPr/>
          </p:nvSpPr>
          <p:spPr bwMode="auto">
            <a:xfrm>
              <a:off x="3787" y="2341"/>
              <a:ext cx="1724" cy="318"/>
            </a:xfrm>
            <a:prstGeom prst="ellipse">
              <a:avLst/>
            </a:prstGeom>
            <a:solidFill>
              <a:srgbClr val="FFEC99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24" name="Text Box 60"/>
            <p:cNvSpPr txBox="1">
              <a:spLocks noChangeArrowheads="1"/>
            </p:cNvSpPr>
            <p:nvPr/>
          </p:nvSpPr>
          <p:spPr bwMode="auto">
            <a:xfrm>
              <a:off x="3969" y="2387"/>
              <a:ext cx="1361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принятие</a:t>
              </a:r>
            </a:p>
          </p:txBody>
        </p:sp>
      </p:grpSp>
      <p:grpSp>
        <p:nvGrpSpPr>
          <p:cNvPr id="36927" name="Group 63"/>
          <p:cNvGrpSpPr>
            <a:grpSpLocks/>
          </p:cNvGrpSpPr>
          <p:nvPr/>
        </p:nvGrpSpPr>
        <p:grpSpPr bwMode="auto">
          <a:xfrm>
            <a:off x="6084888" y="5013325"/>
            <a:ext cx="2736850" cy="504825"/>
            <a:chOff x="3833" y="2931"/>
            <a:chExt cx="1724" cy="318"/>
          </a:xfrm>
        </p:grpSpPr>
        <p:sp>
          <p:nvSpPr>
            <p:cNvPr id="36923" name="Oval 59"/>
            <p:cNvSpPr>
              <a:spLocks noChangeArrowheads="1"/>
            </p:cNvSpPr>
            <p:nvPr/>
          </p:nvSpPr>
          <p:spPr bwMode="auto">
            <a:xfrm>
              <a:off x="3833" y="2931"/>
              <a:ext cx="1724" cy="318"/>
            </a:xfrm>
            <a:prstGeom prst="ellipse">
              <a:avLst/>
            </a:prstGeom>
            <a:solidFill>
              <a:srgbClr val="FFEC99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926" name="Text Box 62"/>
            <p:cNvSpPr txBox="1">
              <a:spLocks noChangeArrowheads="1"/>
            </p:cNvSpPr>
            <p:nvPr/>
          </p:nvSpPr>
          <p:spPr bwMode="auto">
            <a:xfrm>
              <a:off x="3969" y="2976"/>
              <a:ext cx="1451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отвержение</a:t>
              </a:r>
            </a:p>
          </p:txBody>
        </p:sp>
      </p:grpSp>
      <p:sp>
        <p:nvSpPr>
          <p:cNvPr id="36928" name="Text Box 64"/>
          <p:cNvSpPr txBox="1">
            <a:spLocks noChangeArrowheads="1"/>
          </p:cNvSpPr>
          <p:nvPr/>
        </p:nvSpPr>
        <p:spPr bwMode="auto">
          <a:xfrm>
            <a:off x="6877050" y="4437063"/>
            <a:ext cx="1150938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или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6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6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6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6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6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6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6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6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6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6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6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6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6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6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6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4" dur="1000"/>
                                        <p:tgtEl>
                                          <p:spTgt spid="36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6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6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  <p:bldP spid="36870" grpId="0" animBg="1"/>
      <p:bldP spid="36871" grpId="0" animBg="1"/>
      <p:bldP spid="36881" grpId="0" animBg="1"/>
      <p:bldP spid="36882" grpId="0" animBg="1"/>
      <p:bldP spid="36895" grpId="0" animBg="1"/>
      <p:bldP spid="36896" grpId="0" animBg="1"/>
      <p:bldP spid="36897" grpId="0" animBg="1"/>
      <p:bldP spid="36898" grpId="0" animBg="1"/>
      <p:bldP spid="36899" grpId="0" animBg="1"/>
      <p:bldP spid="36915" grpId="0" animBg="1"/>
      <p:bldP spid="36916" grpId="0" animBg="1"/>
      <p:bldP spid="36917" grpId="0" animBg="1"/>
      <p:bldP spid="36918" grpId="0" animBg="1"/>
      <p:bldP spid="36919" grpId="0" animBg="1"/>
      <p:bldP spid="36920" grpId="0" animBg="1"/>
      <p:bldP spid="369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331913" y="404813"/>
            <a:ext cx="7127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solidFill>
                  <a:schemeClr val="hlink"/>
                </a:solidFill>
                <a:latin typeface="Georgia" pitchFamily="18" charset="0"/>
              </a:rPr>
              <a:t>Структура проблемного урока.</a:t>
            </a:r>
          </a:p>
        </p:txBody>
      </p:sp>
      <p:sp>
        <p:nvSpPr>
          <p:cNvPr id="37891" name="Oval 3"/>
          <p:cNvSpPr>
            <a:spLocks noChangeArrowheads="1"/>
          </p:cNvSpPr>
          <p:nvPr/>
        </p:nvSpPr>
        <p:spPr bwMode="auto">
          <a:xfrm>
            <a:off x="2843213" y="1196975"/>
            <a:ext cx="3529012" cy="863600"/>
          </a:xfrm>
          <a:prstGeom prst="ellipse">
            <a:avLst/>
          </a:prstGeom>
          <a:solidFill>
            <a:srgbClr val="00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r>
              <a:rPr lang="ru-RU" sz="4000">
                <a:latin typeface="Georgia" pitchFamily="18" charset="0"/>
              </a:rPr>
              <a:t>э</a:t>
            </a:r>
            <a:r>
              <a:rPr lang="ru-RU" sz="2800">
                <a:latin typeface="Georgia" pitchFamily="18" charset="0"/>
              </a:rPr>
              <a:t>тапы урока</a:t>
            </a: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 rot="1287287">
            <a:off x="3203575" y="2060575"/>
            <a:ext cx="360363" cy="792163"/>
          </a:xfrm>
          <a:prstGeom prst="downArrow">
            <a:avLst>
              <a:gd name="adj1" fmla="val 49778"/>
              <a:gd name="adj2" fmla="val 521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 bwMode="auto">
          <a:xfrm rot="-1374155">
            <a:off x="5724525" y="2060575"/>
            <a:ext cx="360363" cy="792163"/>
          </a:xfrm>
          <a:prstGeom prst="downArrow">
            <a:avLst>
              <a:gd name="adj1" fmla="val 50000"/>
              <a:gd name="adj2" fmla="val 549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5867400" y="2708275"/>
            <a:ext cx="2447925" cy="719138"/>
          </a:xfrm>
          <a:prstGeom prst="ellipse">
            <a:avLst/>
          </a:prstGeom>
          <a:solidFill>
            <a:srgbClr val="99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>
                <a:latin typeface="Georgia" pitchFamily="18" charset="0"/>
              </a:rPr>
              <a:t>воспроизведение</a:t>
            </a:r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7235825" y="45085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>
            <a:off x="7235825" y="34290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56325" y="4940300"/>
            <a:ext cx="2233613" cy="503238"/>
          </a:xfrm>
          <a:prstGeom prst="rect">
            <a:avLst/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6156325" y="4005263"/>
            <a:ext cx="2233613" cy="503237"/>
          </a:xfrm>
          <a:prstGeom prst="rect">
            <a:avLst/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7908" name="Group 20"/>
          <p:cNvGrpSpPr>
            <a:grpSpLocks/>
          </p:cNvGrpSpPr>
          <p:nvPr/>
        </p:nvGrpSpPr>
        <p:grpSpPr bwMode="auto">
          <a:xfrm>
            <a:off x="827088" y="2636838"/>
            <a:ext cx="2447925" cy="2735262"/>
            <a:chOff x="521" y="1661"/>
            <a:chExt cx="1542" cy="1723"/>
          </a:xfrm>
        </p:grpSpPr>
        <p:sp>
          <p:nvSpPr>
            <p:cNvPr id="37899" name="Oval 11"/>
            <p:cNvSpPr>
              <a:spLocks noChangeArrowheads="1"/>
            </p:cNvSpPr>
            <p:nvPr/>
          </p:nvSpPr>
          <p:spPr bwMode="auto">
            <a:xfrm>
              <a:off x="521" y="1661"/>
              <a:ext cx="1542" cy="453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ru-RU" sz="2000">
                  <a:latin typeface="Georgia" pitchFamily="18" charset="0"/>
                </a:rPr>
                <a:t>введение</a:t>
              </a:r>
            </a:p>
          </p:txBody>
        </p:sp>
        <p:sp>
          <p:nvSpPr>
            <p:cNvPr id="37900" name="Line 12"/>
            <p:cNvSpPr>
              <a:spLocks noChangeShapeType="1"/>
            </p:cNvSpPr>
            <p:nvPr/>
          </p:nvSpPr>
          <p:spPr bwMode="auto">
            <a:xfrm>
              <a:off x="1246" y="2114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7901" name="Line 13"/>
            <p:cNvSpPr>
              <a:spLocks noChangeShapeType="1"/>
            </p:cNvSpPr>
            <p:nvPr/>
          </p:nvSpPr>
          <p:spPr bwMode="auto">
            <a:xfrm>
              <a:off x="1246" y="2795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7902" name="Rectangle 14"/>
            <p:cNvSpPr>
              <a:spLocks noChangeArrowheads="1"/>
            </p:cNvSpPr>
            <p:nvPr/>
          </p:nvSpPr>
          <p:spPr bwMode="auto">
            <a:xfrm>
              <a:off x="566" y="2477"/>
              <a:ext cx="1407" cy="317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3" name="Rectangle 15"/>
            <p:cNvSpPr>
              <a:spLocks noChangeArrowheads="1"/>
            </p:cNvSpPr>
            <p:nvPr/>
          </p:nvSpPr>
          <p:spPr bwMode="auto">
            <a:xfrm>
              <a:off x="566" y="3067"/>
              <a:ext cx="1407" cy="317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04" name="Text Box 16"/>
            <p:cNvSpPr txBox="1">
              <a:spLocks noChangeArrowheads="1"/>
            </p:cNvSpPr>
            <p:nvPr/>
          </p:nvSpPr>
          <p:spPr bwMode="auto">
            <a:xfrm>
              <a:off x="566" y="2523"/>
              <a:ext cx="149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600"/>
                <a:t>постановка проблемы</a:t>
              </a:r>
            </a:p>
          </p:txBody>
        </p:sp>
        <p:sp>
          <p:nvSpPr>
            <p:cNvPr id="37905" name="Text Box 17"/>
            <p:cNvSpPr txBox="1">
              <a:spLocks noChangeArrowheads="1"/>
            </p:cNvSpPr>
            <p:nvPr/>
          </p:nvSpPr>
          <p:spPr bwMode="auto">
            <a:xfrm>
              <a:off x="566" y="3112"/>
              <a:ext cx="140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600"/>
                <a:t>поиск решения</a:t>
              </a:r>
            </a:p>
          </p:txBody>
        </p:sp>
      </p:grp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6156325" y="4076700"/>
            <a:ext cx="2736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600"/>
              <a:t>выражение решения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6156325" y="5013325"/>
            <a:ext cx="2987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600"/>
              <a:t>реализация продукта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animBg="1"/>
      <p:bldP spid="37892" grpId="0" animBg="1"/>
      <p:bldP spid="37893" grpId="0" animBg="1"/>
      <p:bldP spid="37894" grpId="0" animBg="1"/>
      <p:bldP spid="37895" grpId="0" animBg="1"/>
      <p:bldP spid="37896" grpId="0" animBg="1"/>
      <p:bldP spid="37897" grpId="0" animBg="1"/>
      <p:bldP spid="37898" grpId="0" animBg="1"/>
      <p:bldP spid="37906" grpId="0"/>
      <p:bldP spid="379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WordArt 5"/>
          <p:cNvSpPr>
            <a:spLocks noChangeArrowheads="1" noChangeShapeType="1" noTextEdit="1"/>
          </p:cNvSpPr>
          <p:nvPr/>
        </p:nvSpPr>
        <p:spPr bwMode="auto">
          <a:xfrm>
            <a:off x="900113" y="476250"/>
            <a:ext cx="7777162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Организация творческого воспроизведения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1476375" y="1773238"/>
            <a:ext cx="6983413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b="1">
                <a:solidFill>
                  <a:schemeClr val="folHlink"/>
                </a:solidFill>
              </a:rPr>
              <a:t>Формулирование:</a:t>
            </a:r>
          </a:p>
          <a:p>
            <a:pPr algn="l">
              <a:spcBef>
                <a:spcPct val="50000"/>
              </a:spcBef>
            </a:pPr>
            <a:r>
              <a:rPr lang="ru-RU"/>
              <a:t>                         </a:t>
            </a:r>
            <a:r>
              <a:rPr lang="ru-RU" sz="1600"/>
              <a:t>темы;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вопросов.</a:t>
            </a:r>
          </a:p>
          <a:p>
            <a:pPr algn="l">
              <a:spcBef>
                <a:spcPct val="50000"/>
              </a:spcBef>
            </a:pPr>
            <a:r>
              <a:rPr lang="ru-RU" b="1">
                <a:solidFill>
                  <a:schemeClr val="folHlink"/>
                </a:solidFill>
              </a:rPr>
              <a:t>Опорный сигнал:</a:t>
            </a:r>
          </a:p>
          <a:p>
            <a:pPr algn="l">
              <a:spcBef>
                <a:spcPct val="50000"/>
              </a:spcBef>
            </a:pPr>
            <a:r>
              <a:rPr lang="ru-RU"/>
              <a:t>                          </a:t>
            </a:r>
            <a:r>
              <a:rPr lang="ru-RU" sz="1600"/>
              <a:t>символ;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 схема;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 таблица;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 опорные слова.</a:t>
            </a:r>
          </a:p>
          <a:p>
            <a:pPr algn="l">
              <a:spcBef>
                <a:spcPct val="50000"/>
              </a:spcBef>
            </a:pPr>
            <a:r>
              <a:rPr lang="ru-RU" b="1">
                <a:solidFill>
                  <a:schemeClr val="folHlink"/>
                </a:solidFill>
              </a:rPr>
              <a:t>Художественный образ:</a:t>
            </a:r>
          </a:p>
          <a:p>
            <a:pPr algn="l">
              <a:spcBef>
                <a:spcPct val="50000"/>
              </a:spcBef>
            </a:pPr>
            <a:r>
              <a:rPr lang="ru-RU"/>
              <a:t>                          </a:t>
            </a:r>
            <a:r>
              <a:rPr lang="ru-RU" sz="1600"/>
              <a:t>метафора;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 загадка;</a:t>
            </a:r>
          </a:p>
          <a:p>
            <a:pPr algn="l">
              <a:spcBef>
                <a:spcPct val="50000"/>
              </a:spcBef>
            </a:pPr>
            <a:r>
              <a:rPr lang="ru-RU" sz="1600"/>
              <a:t>                             стихотворение.</a:t>
            </a:r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3132138" y="2349500"/>
            <a:ext cx="144462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3132138" y="2708275"/>
            <a:ext cx="144462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1" name="AutoShape 9"/>
          <p:cNvSpPr>
            <a:spLocks noChangeArrowheads="1"/>
          </p:cNvSpPr>
          <p:nvPr/>
        </p:nvSpPr>
        <p:spPr bwMode="auto">
          <a:xfrm>
            <a:off x="3203575" y="3500438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2" name="AutoShape 10"/>
          <p:cNvSpPr>
            <a:spLocks noChangeArrowheads="1"/>
          </p:cNvSpPr>
          <p:nvPr/>
        </p:nvSpPr>
        <p:spPr bwMode="auto">
          <a:xfrm>
            <a:off x="3203575" y="3933825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3" name="AutoShape 11"/>
          <p:cNvSpPr>
            <a:spLocks noChangeArrowheads="1"/>
          </p:cNvSpPr>
          <p:nvPr/>
        </p:nvSpPr>
        <p:spPr bwMode="auto">
          <a:xfrm>
            <a:off x="3203575" y="4292600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4" name="AutoShape 12"/>
          <p:cNvSpPr>
            <a:spLocks noChangeArrowheads="1"/>
          </p:cNvSpPr>
          <p:nvPr/>
        </p:nvSpPr>
        <p:spPr bwMode="auto">
          <a:xfrm>
            <a:off x="3203575" y="4652963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5" name="AutoShape 13"/>
          <p:cNvSpPr>
            <a:spLocks noChangeArrowheads="1"/>
          </p:cNvSpPr>
          <p:nvPr/>
        </p:nvSpPr>
        <p:spPr bwMode="auto">
          <a:xfrm>
            <a:off x="3203575" y="5445125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6" name="AutoShape 14"/>
          <p:cNvSpPr>
            <a:spLocks noChangeArrowheads="1"/>
          </p:cNvSpPr>
          <p:nvPr/>
        </p:nvSpPr>
        <p:spPr bwMode="auto">
          <a:xfrm>
            <a:off x="3203575" y="5805488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27" name="AutoShape 15"/>
          <p:cNvSpPr>
            <a:spLocks noChangeArrowheads="1"/>
          </p:cNvSpPr>
          <p:nvPr/>
        </p:nvSpPr>
        <p:spPr bwMode="auto">
          <a:xfrm>
            <a:off x="3203575" y="6165850"/>
            <a:ext cx="144463" cy="142875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9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9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9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9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9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9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9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9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9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9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9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9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9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9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9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9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9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animBg="1"/>
      <p:bldP spid="38919" grpId="0" animBg="1"/>
      <p:bldP spid="38920" grpId="0" animBg="1"/>
      <p:bldP spid="38921" grpId="0" animBg="1"/>
      <p:bldP spid="38922" grpId="0" animBg="1"/>
      <p:bldP spid="38923" grpId="0" animBg="1"/>
      <p:bldP spid="38924" grpId="0" animBg="1"/>
      <p:bldP spid="38925" grpId="0" animBg="1"/>
      <p:bldP spid="38926" grpId="0" animBg="1"/>
      <p:bldP spid="389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>
            <a:grpSpLocks/>
          </p:cNvGrpSpPr>
          <p:nvPr/>
        </p:nvGrpSpPr>
        <p:grpSpPr bwMode="auto">
          <a:xfrm>
            <a:off x="900113" y="4075113"/>
            <a:ext cx="1511300" cy="215900"/>
            <a:chOff x="567" y="1797"/>
            <a:chExt cx="952" cy="136"/>
          </a:xfrm>
        </p:grpSpPr>
        <p:cxnSp>
          <p:nvCxnSpPr>
            <p:cNvPr id="50179" name="AutoShape 3"/>
            <p:cNvCxnSpPr>
              <a:cxnSpLocks noChangeShapeType="1"/>
              <a:endCxn id="50180" idx="0"/>
            </p:cNvCxnSpPr>
            <p:nvPr/>
          </p:nvCxnSpPr>
          <p:spPr bwMode="auto">
            <a:xfrm flipH="1">
              <a:off x="567" y="1933"/>
              <a:ext cx="952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50180" name="Line 4"/>
            <p:cNvSpPr>
              <a:spLocks noChangeShapeType="1"/>
            </p:cNvSpPr>
            <p:nvPr/>
          </p:nvSpPr>
          <p:spPr bwMode="auto">
            <a:xfrm flipV="1">
              <a:off x="567" y="1797"/>
              <a:ext cx="0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0181" name="Line 5"/>
            <p:cNvSpPr>
              <a:spLocks noChangeShapeType="1"/>
            </p:cNvSpPr>
            <p:nvPr/>
          </p:nvSpPr>
          <p:spPr bwMode="auto">
            <a:xfrm>
              <a:off x="1429" y="193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0182" name="Line 6"/>
            <p:cNvSpPr>
              <a:spLocks noChangeShapeType="1"/>
            </p:cNvSpPr>
            <p:nvPr/>
          </p:nvSpPr>
          <p:spPr bwMode="auto">
            <a:xfrm flipV="1">
              <a:off x="1519" y="1797"/>
              <a:ext cx="0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052638" y="2276475"/>
            <a:ext cx="503237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b="1">
                <a:latin typeface="Arial Unicode MS" pitchFamily="34" charset="-128"/>
              </a:rPr>
              <a:t>Ж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Arial Unicode MS" pitchFamily="34" charset="-128"/>
              </a:rPr>
              <a:t>Ш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Arial Unicode MS" pitchFamily="34" charset="-128"/>
              </a:rPr>
              <a:t>Ч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Arial Unicode MS" pitchFamily="34" charset="-128"/>
              </a:rPr>
              <a:t>Щ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Arial Unicode MS" pitchFamily="34" charset="-128"/>
              </a:rPr>
              <a:t>Ц</a:t>
            </a:r>
          </a:p>
        </p:txBody>
      </p:sp>
      <p:grpSp>
        <p:nvGrpSpPr>
          <p:cNvPr id="50184" name="Group 8"/>
          <p:cNvGrpSpPr>
            <a:grpSpLocks/>
          </p:cNvGrpSpPr>
          <p:nvPr/>
        </p:nvGrpSpPr>
        <p:grpSpPr bwMode="auto">
          <a:xfrm>
            <a:off x="2557463" y="3571875"/>
            <a:ext cx="1296987" cy="719138"/>
            <a:chOff x="1611" y="2250"/>
            <a:chExt cx="817" cy="453"/>
          </a:xfrm>
        </p:grpSpPr>
        <p:sp>
          <p:nvSpPr>
            <p:cNvPr id="50185" name="Rectangle 9"/>
            <p:cNvSpPr>
              <a:spLocks noChangeArrowheads="1"/>
            </p:cNvSpPr>
            <p:nvPr/>
          </p:nvSpPr>
          <p:spPr bwMode="auto">
            <a:xfrm>
              <a:off x="1611" y="2250"/>
              <a:ext cx="817" cy="453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r>
                <a:rPr lang="ru-RU" sz="6600">
                  <a:solidFill>
                    <a:schemeClr val="tx2"/>
                  </a:solidFill>
                  <a:latin typeface="Arial Unicode MS" pitchFamily="34" charset="-128"/>
                </a:rPr>
                <a:t>о</a:t>
              </a:r>
            </a:p>
          </p:txBody>
        </p:sp>
        <p:sp>
          <p:nvSpPr>
            <p:cNvPr id="50186" name="Text Box 10"/>
            <p:cNvSpPr txBox="1">
              <a:spLocks noChangeArrowheads="1"/>
            </p:cNvSpPr>
            <p:nvPr/>
          </p:nvSpPr>
          <p:spPr bwMode="auto">
            <a:xfrm>
              <a:off x="2110" y="2250"/>
              <a:ext cx="27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>
                  <a:latin typeface="Comic Sans MS" pitchFamily="66" charset="0"/>
                </a:rPr>
                <a:t>йм</a:t>
              </a:r>
            </a:p>
          </p:txBody>
        </p:sp>
      </p:grpSp>
      <p:sp>
        <p:nvSpPr>
          <p:cNvPr id="50187" name="AutoShape 11"/>
          <p:cNvSpPr>
            <a:spLocks noChangeArrowheads="1"/>
          </p:cNvSpPr>
          <p:nvPr/>
        </p:nvSpPr>
        <p:spPr bwMode="auto">
          <a:xfrm rot="1890634">
            <a:off x="3205163" y="2708275"/>
            <a:ext cx="142875" cy="720725"/>
          </a:xfrm>
          <a:prstGeom prst="flowChartMerge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>
              <a:solidFill>
                <a:schemeClr val="folHlink"/>
              </a:solidFill>
              <a:latin typeface="Comic Sans MS" pitchFamily="66" charset="0"/>
            </a:endParaRPr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5076825" y="4075113"/>
            <a:ext cx="1511300" cy="215900"/>
            <a:chOff x="567" y="1797"/>
            <a:chExt cx="952" cy="136"/>
          </a:xfrm>
        </p:grpSpPr>
        <p:cxnSp>
          <p:nvCxnSpPr>
            <p:cNvPr id="50189" name="AutoShape 13"/>
            <p:cNvCxnSpPr>
              <a:cxnSpLocks noChangeShapeType="1"/>
              <a:endCxn id="50190" idx="0"/>
            </p:cNvCxnSpPr>
            <p:nvPr/>
          </p:nvCxnSpPr>
          <p:spPr bwMode="auto">
            <a:xfrm flipH="1">
              <a:off x="567" y="1933"/>
              <a:ext cx="952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</p:cxnSp>
        <p:sp>
          <p:nvSpPr>
            <p:cNvPr id="50190" name="Line 14"/>
            <p:cNvSpPr>
              <a:spLocks noChangeShapeType="1"/>
            </p:cNvSpPr>
            <p:nvPr/>
          </p:nvSpPr>
          <p:spPr bwMode="auto">
            <a:xfrm flipV="1">
              <a:off x="567" y="1797"/>
              <a:ext cx="0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0191" name="Line 15"/>
            <p:cNvSpPr>
              <a:spLocks noChangeShapeType="1"/>
            </p:cNvSpPr>
            <p:nvPr/>
          </p:nvSpPr>
          <p:spPr bwMode="auto">
            <a:xfrm>
              <a:off x="1429" y="193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0192" name="Line 16"/>
            <p:cNvSpPr>
              <a:spLocks noChangeShapeType="1"/>
            </p:cNvSpPr>
            <p:nvPr/>
          </p:nvSpPr>
          <p:spPr bwMode="auto">
            <a:xfrm flipV="1">
              <a:off x="1519" y="1797"/>
              <a:ext cx="0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157913" y="2276475"/>
            <a:ext cx="576262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b="1">
                <a:latin typeface="Comic Sans MS" pitchFamily="66" charset="0"/>
              </a:rPr>
              <a:t>Ж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Comic Sans MS" pitchFamily="66" charset="0"/>
              </a:rPr>
              <a:t>Ш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Comic Sans MS" pitchFamily="66" charset="0"/>
              </a:rPr>
              <a:t>Ч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Comic Sans MS" pitchFamily="66" charset="0"/>
              </a:rPr>
              <a:t>Щ</a:t>
            </a:r>
          </a:p>
          <a:p>
            <a:pPr algn="l">
              <a:spcBef>
                <a:spcPct val="50000"/>
              </a:spcBef>
            </a:pPr>
            <a:r>
              <a:rPr lang="ru-RU" b="1">
                <a:latin typeface="Comic Sans MS" pitchFamily="66" charset="0"/>
              </a:rPr>
              <a:t>Ц</a:t>
            </a:r>
          </a:p>
        </p:txBody>
      </p:sp>
      <p:grpSp>
        <p:nvGrpSpPr>
          <p:cNvPr id="50194" name="Group 18"/>
          <p:cNvGrpSpPr>
            <a:grpSpLocks/>
          </p:cNvGrpSpPr>
          <p:nvPr/>
        </p:nvGrpSpPr>
        <p:grpSpPr bwMode="auto">
          <a:xfrm>
            <a:off x="6734175" y="3571875"/>
            <a:ext cx="1296988" cy="719138"/>
            <a:chOff x="4242" y="2250"/>
            <a:chExt cx="817" cy="453"/>
          </a:xfrm>
        </p:grpSpPr>
        <p:sp>
          <p:nvSpPr>
            <p:cNvPr id="50195" name="Rectangle 19"/>
            <p:cNvSpPr>
              <a:spLocks noChangeArrowheads="1"/>
            </p:cNvSpPr>
            <p:nvPr/>
          </p:nvSpPr>
          <p:spPr bwMode="auto">
            <a:xfrm>
              <a:off x="4242" y="2250"/>
              <a:ext cx="817" cy="453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r>
                <a:rPr lang="ru-RU" sz="6600">
                  <a:solidFill>
                    <a:schemeClr val="tx2"/>
                  </a:solidFill>
                  <a:latin typeface="Arial Unicode MS" pitchFamily="34" charset="-128"/>
                </a:rPr>
                <a:t>е</a:t>
              </a:r>
            </a:p>
          </p:txBody>
        </p:sp>
        <p:sp>
          <p:nvSpPr>
            <p:cNvPr id="50196" name="Text Box 20"/>
            <p:cNvSpPr txBox="1">
              <a:spLocks noChangeArrowheads="1"/>
            </p:cNvSpPr>
            <p:nvPr/>
          </p:nvSpPr>
          <p:spPr bwMode="auto">
            <a:xfrm>
              <a:off x="4741" y="2250"/>
              <a:ext cx="27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>
                  <a:latin typeface="Comic Sans MS" pitchFamily="66" charset="0"/>
                </a:rPr>
                <a:t>йм</a:t>
              </a:r>
            </a:p>
          </p:txBody>
        </p:sp>
      </p:grpSp>
      <p:sp>
        <p:nvSpPr>
          <p:cNvPr id="50197" name="AutoShape 21"/>
          <p:cNvSpPr>
            <a:spLocks noChangeArrowheads="1"/>
          </p:cNvSpPr>
          <p:nvPr/>
        </p:nvSpPr>
        <p:spPr bwMode="auto">
          <a:xfrm rot="1890634">
            <a:off x="7165975" y="2779713"/>
            <a:ext cx="142875" cy="720725"/>
          </a:xfrm>
          <a:prstGeom prst="flowChartMerge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50198" name="Line 22"/>
          <p:cNvSpPr>
            <a:spLocks noChangeShapeType="1"/>
          </p:cNvSpPr>
          <p:nvPr/>
        </p:nvSpPr>
        <p:spPr bwMode="auto">
          <a:xfrm>
            <a:off x="7021513" y="2924175"/>
            <a:ext cx="504825" cy="431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1908175" y="476250"/>
            <a:ext cx="5976938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hlink"/>
                </a:solidFill>
              </a:rPr>
              <a:t>О-Е</a:t>
            </a:r>
            <a:r>
              <a:rPr lang="ru-RU" sz="2400"/>
              <a:t> после </a:t>
            </a:r>
            <a:r>
              <a:rPr lang="ru-RU" sz="2400">
                <a:solidFill>
                  <a:schemeClr val="folHlink"/>
                </a:solidFill>
              </a:rPr>
              <a:t>шипящих </a:t>
            </a:r>
            <a:r>
              <a:rPr lang="ru-RU" sz="2400"/>
              <a:t>и </a:t>
            </a:r>
            <a:r>
              <a:rPr lang="ru-RU" sz="2400">
                <a:solidFill>
                  <a:schemeClr val="folHlink"/>
                </a:solidFill>
              </a:rPr>
              <a:t>ц </a:t>
            </a:r>
            <a:r>
              <a:rPr lang="ru-RU" sz="2400"/>
              <a:t>в окончаниях имён существительных.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/>
      <p:bldP spid="50187" grpId="0" animBg="1"/>
      <p:bldP spid="50193" grpId="0"/>
      <p:bldP spid="50197" grpId="0" animBg="1"/>
      <p:bldP spid="50198" grpId="0" animBg="1"/>
      <p:bldP spid="5019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WordArt 2"/>
          <p:cNvSpPr>
            <a:spLocks noChangeArrowheads="1" noChangeShapeType="1" noTextEdit="1"/>
          </p:cNvSpPr>
          <p:nvPr/>
        </p:nvSpPr>
        <p:spPr bwMode="auto">
          <a:xfrm>
            <a:off x="2268538" y="620713"/>
            <a:ext cx="4464050" cy="760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935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Сочинялка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124075" y="2565400"/>
            <a:ext cx="5256213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3200" b="1">
                <a:latin typeface="Comic Sans MS" pitchFamily="66" charset="0"/>
              </a:rPr>
              <a:t>Еж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о</a:t>
            </a:r>
            <a:r>
              <a:rPr lang="ru-RU" sz="3200" b="1">
                <a:latin typeface="Comic Sans MS" pitchFamily="66" charset="0"/>
              </a:rPr>
              <a:t>м, уж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о</a:t>
            </a:r>
            <a:r>
              <a:rPr lang="ru-RU" sz="3200" b="1">
                <a:latin typeface="Comic Sans MS" pitchFamily="66" charset="0"/>
              </a:rPr>
              <a:t>м,</a:t>
            </a:r>
          </a:p>
          <a:p>
            <a:pPr algn="l">
              <a:spcBef>
                <a:spcPct val="50000"/>
              </a:spcBef>
            </a:pPr>
            <a:r>
              <a:rPr lang="ru-RU" sz="3200" b="1">
                <a:latin typeface="Comic Sans MS" pitchFamily="66" charset="0"/>
              </a:rPr>
              <a:t>Молодц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о</a:t>
            </a:r>
            <a:r>
              <a:rPr lang="ru-RU" sz="3200" b="1">
                <a:latin typeface="Comic Sans MS" pitchFamily="66" charset="0"/>
              </a:rPr>
              <a:t>м, удальц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о</a:t>
            </a:r>
            <a:r>
              <a:rPr lang="ru-RU" sz="3200" b="1">
                <a:latin typeface="Comic Sans MS" pitchFamily="66" charset="0"/>
              </a:rPr>
              <a:t>м,</a:t>
            </a:r>
          </a:p>
          <a:p>
            <a:pPr algn="l">
              <a:spcBef>
                <a:spcPct val="50000"/>
              </a:spcBef>
            </a:pP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Но </a:t>
            </a:r>
          </a:p>
          <a:p>
            <a:pPr algn="l">
              <a:spcBef>
                <a:spcPct val="50000"/>
              </a:spcBef>
            </a:pPr>
            <a:r>
              <a:rPr lang="ru-RU" sz="3200" b="1">
                <a:latin typeface="Comic Sans MS" pitchFamily="66" charset="0"/>
              </a:rPr>
              <a:t>Птиц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е</a:t>
            </a:r>
            <a:r>
              <a:rPr lang="ru-RU" sz="3200" b="1">
                <a:latin typeface="Comic Sans MS" pitchFamily="66" charset="0"/>
              </a:rPr>
              <a:t>й, синиц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е</a:t>
            </a:r>
            <a:r>
              <a:rPr lang="ru-RU" sz="3200" b="1">
                <a:latin typeface="Comic Sans MS" pitchFamily="66" charset="0"/>
              </a:rPr>
              <a:t>й,</a:t>
            </a:r>
          </a:p>
          <a:p>
            <a:pPr algn="l">
              <a:spcBef>
                <a:spcPct val="50000"/>
              </a:spcBef>
            </a:pPr>
            <a:r>
              <a:rPr lang="ru-RU" sz="3200" b="1">
                <a:latin typeface="Comic Sans MS" pitchFamily="66" charset="0"/>
              </a:rPr>
              <a:t>Зайц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е</a:t>
            </a:r>
            <a:r>
              <a:rPr lang="ru-RU" sz="3200" b="1">
                <a:latin typeface="Comic Sans MS" pitchFamily="66" charset="0"/>
              </a:rPr>
              <a:t>м, лисиц</a:t>
            </a:r>
            <a:r>
              <a:rPr lang="ru-RU" sz="3200" b="1">
                <a:solidFill>
                  <a:schemeClr val="tx2"/>
                </a:solidFill>
                <a:latin typeface="Comic Sans MS" pitchFamily="66" charset="0"/>
              </a:rPr>
              <a:t>е</a:t>
            </a:r>
            <a:r>
              <a:rPr lang="ru-RU" sz="3200" b="1">
                <a:latin typeface="Comic Sans MS" pitchFamily="66" charset="0"/>
              </a:rPr>
              <a:t>й.</a:t>
            </a:r>
          </a:p>
          <a:p>
            <a:pPr algn="l">
              <a:spcBef>
                <a:spcPct val="50000"/>
              </a:spcBef>
            </a:pPr>
            <a:endParaRPr lang="ru-RU" sz="3200" b="1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WordArt 4"/>
          <p:cNvSpPr>
            <a:spLocks noChangeArrowheads="1" noChangeShapeType="1" noTextEdit="1"/>
          </p:cNvSpPr>
          <p:nvPr/>
        </p:nvSpPr>
        <p:spPr bwMode="auto">
          <a:xfrm>
            <a:off x="684213" y="908050"/>
            <a:ext cx="7848600" cy="4537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r>
              <a:rPr lang="ru-RU" sz="3600" kern="10">
                <a:ln w="25400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3399FF"/>
                </a:solidFill>
                <a:latin typeface="Arial"/>
                <a:cs typeface="Arial"/>
              </a:rPr>
              <a:t>Желаем Вам успехов!</a:t>
            </a:r>
          </a:p>
        </p:txBody>
      </p:sp>
      <p:pic>
        <p:nvPicPr>
          <p:cNvPr id="39941" name="Picture 5" descr="Floral arrangement 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</p:bldLst>
  </p:timing>
</p:sld>
</file>

<file path=ppt/theme/theme1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1195</TotalTime>
  <Words>738</Words>
  <Application>Microsoft Office PowerPoint</Application>
  <PresentationFormat>Экран (4:3)</PresentationFormat>
  <Paragraphs>219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Палитра</vt:lpstr>
      <vt:lpstr> МБОУ СОШ №84 г.Воронеж «Проблемное обучение  в образовательном процессе.» подготовила презентацию: учитель начальных классов Старых Оксана Николаевна      </vt:lpstr>
      <vt:lpstr>Презентация PowerPoint</vt:lpstr>
      <vt:lpstr>Презентация PowerPoint</vt:lpstr>
      <vt:lpstr>Презентация PowerPoint</vt:lpstr>
      <vt:lpstr>Содержание: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урока: «Безударные гласные в приставках».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***</dc:creator>
  <cp:lastModifiedBy>1b-class</cp:lastModifiedBy>
  <cp:revision>43</cp:revision>
  <dcterms:created xsi:type="dcterms:W3CDTF">2007-03-03T05:47:03Z</dcterms:created>
  <dcterms:modified xsi:type="dcterms:W3CDTF">2021-09-04T15:47:12Z</dcterms:modified>
</cp:coreProperties>
</file>