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76" r:id="rId7"/>
    <p:sldId id="261" r:id="rId8"/>
    <p:sldId id="277" r:id="rId9"/>
    <p:sldId id="262" r:id="rId10"/>
    <p:sldId id="263" r:id="rId11"/>
    <p:sldId id="264" r:id="rId12"/>
    <p:sldId id="265" r:id="rId13"/>
    <p:sldId id="266" r:id="rId14"/>
    <p:sldId id="268" r:id="rId15"/>
    <p:sldId id="269" r:id="rId16"/>
    <p:sldId id="267" r:id="rId17"/>
    <p:sldId id="270" r:id="rId18"/>
    <p:sldId id="271" r:id="rId19"/>
    <p:sldId id="272" r:id="rId20"/>
    <p:sldId id="275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perspective val="30"/>
    </c:view3D>
    <c:plotArea>
      <c:layout>
        <c:manualLayout>
          <c:layoutTarget val="inner"/>
          <c:xMode val="edge"/>
          <c:yMode val="edge"/>
          <c:x val="0.10131570812749048"/>
          <c:y val="3.4044740223371783E-2"/>
          <c:w val="0.81428653324116052"/>
          <c:h val="0.3444784248385343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Лист1!$A$2:$A$11</c:f>
              <c:strCache>
                <c:ptCount val="9"/>
                <c:pt idx="0">
                  <c:v>Русские</c:v>
                </c:pt>
                <c:pt idx="1">
                  <c:v>Казахи</c:v>
                </c:pt>
                <c:pt idx="2">
                  <c:v>Татары</c:v>
                </c:pt>
                <c:pt idx="3">
                  <c:v>Армяне </c:v>
                </c:pt>
                <c:pt idx="4">
                  <c:v>Азербайджанцы</c:v>
                </c:pt>
                <c:pt idx="5">
                  <c:v>Цыгане</c:v>
                </c:pt>
                <c:pt idx="6">
                  <c:v>Узбеки</c:v>
                </c:pt>
                <c:pt idx="7">
                  <c:v>Башкиры</c:v>
                </c:pt>
                <c:pt idx="8">
                  <c:v>Украинцы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60</c:v>
                </c:pt>
                <c:pt idx="1">
                  <c:v>10</c:v>
                </c:pt>
                <c:pt idx="2">
                  <c:v>9</c:v>
                </c:pt>
                <c:pt idx="3">
                  <c:v>8</c:v>
                </c:pt>
                <c:pt idx="4">
                  <c:v>5</c:v>
                </c:pt>
                <c:pt idx="5">
                  <c:v>5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</c:ser>
        <c:shape val="box"/>
        <c:axId val="152345216"/>
        <c:axId val="152359296"/>
        <c:axId val="0"/>
      </c:bar3DChart>
      <c:catAx>
        <c:axId val="152345216"/>
        <c:scaling>
          <c:orientation val="minMax"/>
        </c:scaling>
        <c:axPos val="b"/>
        <c:tickLblPos val="nextTo"/>
        <c:crossAx val="152359296"/>
        <c:crosses val="autoZero"/>
        <c:auto val="1"/>
        <c:lblAlgn val="ctr"/>
        <c:lblOffset val="100"/>
      </c:catAx>
      <c:valAx>
        <c:axId val="152359296"/>
        <c:scaling>
          <c:orientation val="minMax"/>
        </c:scaling>
        <c:axPos val="l"/>
        <c:majorGridlines/>
        <c:numFmt formatCode="General" sourceLinked="1"/>
        <c:tickLblPos val="nextTo"/>
        <c:crossAx val="15234521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Уборка дома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Какие поручения у тебя?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Домашние животные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Какие поручения у тебя?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Уборка своей спальни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Какие поручения у тебя?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Работа по двору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Какие поручения у тебя?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Огород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Какие поручения у тебя?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shape val="cylinder"/>
        <c:axId val="155966848"/>
        <c:axId val="155726976"/>
        <c:axId val="0"/>
      </c:bar3DChart>
      <c:catAx>
        <c:axId val="155966848"/>
        <c:scaling>
          <c:orientation val="minMax"/>
        </c:scaling>
        <c:axPos val="b"/>
        <c:tickLblPos val="nextTo"/>
        <c:crossAx val="155726976"/>
        <c:crosses val="autoZero"/>
        <c:auto val="1"/>
        <c:lblAlgn val="ctr"/>
        <c:lblOffset val="100"/>
      </c:catAx>
      <c:valAx>
        <c:axId val="155726976"/>
        <c:scaling>
          <c:orientation val="minMax"/>
        </c:scaling>
        <c:axPos val="l"/>
        <c:majorGridlines/>
        <c:numFmt formatCode="General" sourceLinked="1"/>
        <c:tickLblPos val="nextTo"/>
        <c:crossAx val="155966848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Вас приобщают к домашнему хозяйству?</c:v>
                </c:pt>
                <c:pt idx="1">
                  <c:v>Хотели бы вы расширить свои знания о  традициях национальности своей семьи?</c:v>
                </c:pt>
                <c:pt idx="2">
                  <c:v>Вы с радостью выполняете поручения родителей?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80</c:v>
                </c:pt>
                <c:pt idx="1">
                  <c:v>100</c:v>
                </c:pt>
                <c:pt idx="2">
                  <c:v>90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 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Вас приобщают к домашнему хозяйству?</c:v>
                </c:pt>
                <c:pt idx="1">
                  <c:v>Хотели бы вы расширить свои знания о  традициях национальности своей семьи?</c:v>
                </c:pt>
                <c:pt idx="2">
                  <c:v>Вы с радостью выполняете поручения родителей?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15</c:v>
                </c:pt>
                <c:pt idx="2">
                  <c:v>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нет ответа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Вас приобщают к домашнему хозяйству?</c:v>
                </c:pt>
                <c:pt idx="1">
                  <c:v>Хотели бы вы расширить свои знания о  традициях национальности своей семьи?</c:v>
                </c:pt>
                <c:pt idx="2">
                  <c:v>Вы с радостью выполняете поручения родителей?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</c:v>
                </c:pt>
                <c:pt idx="2">
                  <c:v>5</c:v>
                </c:pt>
              </c:numCache>
            </c:numRef>
          </c:val>
        </c:ser>
        <c:shape val="cylinder"/>
        <c:axId val="155920640"/>
        <c:axId val="155934720"/>
        <c:axId val="0"/>
      </c:bar3DChart>
      <c:catAx>
        <c:axId val="155920640"/>
        <c:scaling>
          <c:orientation val="minMax"/>
        </c:scaling>
        <c:axPos val="b"/>
        <c:tickLblPos val="nextTo"/>
        <c:crossAx val="155934720"/>
        <c:crosses val="autoZero"/>
        <c:auto val="1"/>
        <c:lblAlgn val="ctr"/>
        <c:lblOffset val="100"/>
      </c:catAx>
      <c:valAx>
        <c:axId val="155934720"/>
        <c:scaling>
          <c:orientation val="minMax"/>
        </c:scaling>
        <c:axPos val="l"/>
        <c:majorGridlines/>
        <c:numFmt formatCode="General" sourceLinked="1"/>
        <c:tickLblPos val="nextTo"/>
        <c:crossAx val="1559206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070141634097503"/>
          <c:y val="0.38238820768341536"/>
          <c:w val="0.18596526898999974"/>
          <c:h val="0.49538402394298608"/>
        </c:manualLayout>
      </c:layout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Вас приобщают к домашнему хозяйству?</c:v>
                </c:pt>
                <c:pt idx="1">
                  <c:v>Хотели бы вы расширить свои знания о  традициях национальности своей семьи?</c:v>
                </c:pt>
                <c:pt idx="2">
                  <c:v>Вы с радостью выполняете поручения родителей?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80</c:v>
                </c:pt>
                <c:pt idx="1">
                  <c:v>100</c:v>
                </c:pt>
                <c:pt idx="2">
                  <c:v>90</c:v>
                </c:pt>
                <c:pt idx="3">
                  <c:v>70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 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Вас приобщают к домашнему хозяйству?</c:v>
                </c:pt>
                <c:pt idx="1">
                  <c:v>Хотели бы вы расширить свои знания о  традициях национальности своей семьи?</c:v>
                </c:pt>
                <c:pt idx="2">
                  <c:v>Вы с радостью выполняете поручения родителей?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15</c:v>
                </c:pt>
                <c:pt idx="2">
                  <c:v>5</c:v>
                </c:pt>
                <c:pt idx="3">
                  <c:v>20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нет ответа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Вас приобщают к домашнему хозяйству?</c:v>
                </c:pt>
                <c:pt idx="1">
                  <c:v>Хотели бы вы расширить свои знания о  традициях национальности своей семьи?</c:v>
                </c:pt>
                <c:pt idx="2">
                  <c:v>Вы с радостью выполняете поручения родителей?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</c:v>
                </c:pt>
                <c:pt idx="2">
                  <c:v>5</c:v>
                </c:pt>
                <c:pt idx="3">
                  <c:v>10</c:v>
                </c:pt>
              </c:numCache>
            </c:numRef>
          </c:val>
        </c:ser>
        <c:shape val="cylinder"/>
        <c:axId val="156585984"/>
        <c:axId val="156587520"/>
        <c:axId val="0"/>
      </c:bar3DChart>
      <c:catAx>
        <c:axId val="156585984"/>
        <c:scaling>
          <c:orientation val="minMax"/>
        </c:scaling>
        <c:axPos val="b"/>
        <c:tickLblPos val="nextTo"/>
        <c:crossAx val="156587520"/>
        <c:crosses val="autoZero"/>
        <c:auto val="1"/>
        <c:lblAlgn val="ctr"/>
        <c:lblOffset val="100"/>
      </c:catAx>
      <c:valAx>
        <c:axId val="156587520"/>
        <c:scaling>
          <c:orientation val="minMax"/>
        </c:scaling>
        <c:axPos val="l"/>
        <c:majorGridlines/>
        <c:numFmt formatCode="General" sourceLinked="1"/>
        <c:tickLblPos val="nextTo"/>
        <c:crossAx val="156585984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22.11.2023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3843350"/>
          </a:xfrm>
        </p:spPr>
        <p:txBody>
          <a:bodyPr>
            <a:norm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357298"/>
            <a:ext cx="571502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МБОУ «ГАМАЛЕЕВСКАЯ СОШ  № 1»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err="1" smtClean="0">
                <a:solidFill>
                  <a:schemeClr val="bg1"/>
                </a:solidFill>
              </a:rPr>
              <a:t>Сорочинский</a:t>
            </a:r>
            <a:r>
              <a:rPr lang="ru-RU" b="1" dirty="0" smtClean="0">
                <a:solidFill>
                  <a:schemeClr val="bg1"/>
                </a:solidFill>
              </a:rPr>
              <a:t> городской округ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 </a:t>
            </a:r>
            <a:br>
              <a:rPr lang="ru-RU" b="1" dirty="0" smtClean="0"/>
            </a:br>
            <a:r>
              <a:rPr lang="ru-RU" b="1" dirty="0" smtClean="0"/>
              <a:t> </a:t>
            </a:r>
            <a:br>
              <a:rPr lang="ru-RU" b="1" dirty="0" smtClean="0"/>
            </a:br>
            <a:r>
              <a:rPr lang="ru-RU" b="1" dirty="0" smtClean="0"/>
              <a:t> </a:t>
            </a:r>
            <a:br>
              <a:rPr lang="ru-RU" b="1" dirty="0" smtClean="0"/>
            </a:br>
            <a:r>
              <a:rPr lang="ru-RU" sz="3200" b="1" dirty="0" smtClean="0">
                <a:solidFill>
                  <a:schemeClr val="bg1"/>
                </a:solidFill>
              </a:rPr>
              <a:t>ПРОЕКТ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«Великий Армянский народ»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  </a:t>
            </a:r>
            <a:br>
              <a:rPr lang="ru-RU" b="1" dirty="0" smtClean="0"/>
            </a:br>
            <a:r>
              <a:rPr lang="ru-RU" b="1" dirty="0" smtClean="0">
                <a:solidFill>
                  <a:schemeClr val="bg1"/>
                </a:solidFill>
              </a:rPr>
              <a:t>Выполнила : </a:t>
            </a:r>
            <a:r>
              <a:rPr lang="ru-RU" b="1" dirty="0" err="1" smtClean="0">
                <a:solidFill>
                  <a:schemeClr val="bg1"/>
                </a:solidFill>
              </a:rPr>
              <a:t>Сагиян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Сюзанна</a:t>
            </a: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Ученица 3 класса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Руководитель: Пономарева И.В. 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6386" name="Picture 2" descr="https://armk.info/assets/images/gallery/4976/img-22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226" y="0"/>
            <a:ext cx="3779774" cy="2251603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2968113"/>
            <a:ext cx="2143108" cy="388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7786710" cy="3714776"/>
          </a:xfrm>
        </p:spPr>
        <p:txBody>
          <a:bodyPr>
            <a:normAutofit/>
          </a:bodyPr>
          <a:lstStyle/>
          <a:p>
            <a:r>
              <a:rPr lang="ru-RU" b="1" dirty="0" smtClean="0"/>
              <a:t>Любовь к детям абсолютна: дети – цель жизни и богатейший источник мотивации для армяни</a:t>
            </a:r>
            <a:r>
              <a:rPr lang="ru-RU" u="sng" dirty="0" smtClean="0"/>
              <a:t>на. </a:t>
            </a:r>
            <a:endParaRPr lang="ru-RU" dirty="0" smtClean="0"/>
          </a:p>
          <a:p>
            <a:r>
              <a:rPr lang="ru-RU" b="1" dirty="0" smtClean="0"/>
              <a:t>Все дети красивы, умны, они – хозяева в доме, в городе, в жизни</a:t>
            </a:r>
            <a:r>
              <a:rPr lang="ru-RU" u="sng" dirty="0" smtClean="0"/>
              <a:t>!</a:t>
            </a:r>
            <a:endParaRPr lang="ru-RU" dirty="0" smtClean="0"/>
          </a:p>
          <a:p>
            <a:r>
              <a:rPr lang="ru-RU" u="sng" dirty="0" smtClean="0"/>
              <a:t>Хоть ребенок и не боится наказания, самый большой страх – это опозорить свою семью.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s://i.mycdn.me/image?id=936991254629&amp;t=3&amp;plc=API&amp;viewToken=HhPf-IGJP8PSF0it8P093Q&amp;tkn=*1Dbf4knSLysx1ftq8D4sz96UEJo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357561"/>
            <a:ext cx="3786182" cy="350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500694" cy="4214818"/>
          </a:xfrm>
        </p:spPr>
        <p:txBody>
          <a:bodyPr>
            <a:normAutofit fontScale="92500" lnSpcReduction="20000"/>
          </a:bodyPr>
          <a:lstStyle/>
          <a:p>
            <a:r>
              <a:rPr lang="ru-RU" sz="3400" b="1" dirty="0" smtClean="0"/>
              <a:t>Армянское гостеприимство</a:t>
            </a:r>
            <a:endParaRPr lang="ru-RU" sz="3400" u="sng" dirty="0" smtClean="0"/>
          </a:p>
          <a:p>
            <a:r>
              <a:rPr lang="ru-RU" b="1" dirty="0" smtClean="0"/>
              <a:t>Мы говорим «армяне» - думаем о способности  угостить и накормить всех гостей в доме</a:t>
            </a:r>
            <a:r>
              <a:rPr lang="ru-RU" dirty="0" smtClean="0"/>
              <a:t>.   Армяне искренне считают, что, чем </a:t>
            </a:r>
            <a:r>
              <a:rPr lang="ru-RU" b="1" dirty="0" smtClean="0"/>
              <a:t>чаще ты накрываешь стол (по любому поводу) – тем больше тебе вернется.  </a:t>
            </a:r>
            <a:r>
              <a:rPr lang="ru-RU" dirty="0" smtClean="0"/>
              <a:t>Так живет и наша семья, семьи моих родственников. </a:t>
            </a:r>
          </a:p>
          <a:p>
            <a:r>
              <a:rPr lang="ru-RU" dirty="0" smtClean="0"/>
              <a:t>Если гость приходит в дом, то позор тому,       хозяину., который не накормит гостя до отвала</a:t>
            </a:r>
            <a:endParaRPr lang="ru-RU" dirty="0"/>
          </a:p>
        </p:txBody>
      </p:sp>
      <p:pic>
        <p:nvPicPr>
          <p:cNvPr id="4" name="Рисунок 3" descr="https://i.mycdn.me/i?r=AyH4iRPQ2q0otWIFepML2LxRTu1KZvj4nfns64R0c8g-qw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9" y="2357430"/>
            <a:ext cx="3786182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229600" cy="438912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Обычаи и традиции армян в семье </a:t>
            </a:r>
            <a:r>
              <a:rPr lang="ru-RU" b="1" dirty="0" err="1" smtClean="0"/>
              <a:t>Сагиян</a:t>
            </a:r>
            <a:r>
              <a:rPr lang="ru-RU" b="1" dirty="0" smtClean="0"/>
              <a:t>  .</a:t>
            </a:r>
            <a:endParaRPr lang="ru-RU" dirty="0" smtClean="0"/>
          </a:p>
          <a:p>
            <a:r>
              <a:rPr lang="ru-RU" dirty="0" smtClean="0"/>
              <a:t>Моя бабушка –Григорян  </a:t>
            </a:r>
            <a:r>
              <a:rPr lang="ru-RU" dirty="0" err="1" smtClean="0"/>
              <a:t>Гаяне</a:t>
            </a:r>
            <a:r>
              <a:rPr lang="ru-RU" dirty="0" smtClean="0"/>
              <a:t>, уважаемая всеми  и любима.  Своих трёх детей всегда воспитывала словами: </a:t>
            </a:r>
          </a:p>
          <a:p>
            <a:r>
              <a:rPr lang="ru-RU" dirty="0" smtClean="0"/>
              <a:t>- Это ваша жизнь! Учитесь ! На сколько вы станете грамотными, на столько ваше благосостояние. Нам , шестерым  внукам , вразумительно втолковано  отношение к старшим:</a:t>
            </a:r>
          </a:p>
          <a:p>
            <a:r>
              <a:rPr lang="ru-RU" dirty="0" smtClean="0"/>
              <a:t>- помощь и забота</a:t>
            </a:r>
          </a:p>
          <a:p>
            <a:r>
              <a:rPr lang="ru-RU" dirty="0" smtClean="0"/>
              <a:t>- трепетное отношение  наших родителей к бабушке</a:t>
            </a:r>
          </a:p>
          <a:p>
            <a:r>
              <a:rPr lang="ru-RU" dirty="0" smtClean="0"/>
              <a:t>- внимательное отношение к самочувствию </a:t>
            </a:r>
          </a:p>
          <a:p>
            <a:r>
              <a:rPr lang="ru-RU" dirty="0" smtClean="0"/>
              <a:t>- прислушивание к советам, просьбам .</a:t>
            </a:r>
          </a:p>
          <a:p>
            <a:r>
              <a:rPr lang="ru-RU" dirty="0" smtClean="0"/>
              <a:t>Моя добрая и мудрая бабушка </a:t>
            </a:r>
            <a:r>
              <a:rPr lang="ru-RU" dirty="0" err="1" smtClean="0"/>
              <a:t>Гаяне</a:t>
            </a:r>
            <a:r>
              <a:rPr lang="ru-RU" dirty="0" smtClean="0"/>
              <a:t>, говорит:  </a:t>
            </a:r>
            <a:r>
              <a:rPr lang="ru-RU" b="1" dirty="0" smtClean="0"/>
              <a:t>Мы всегда одобрим и уважаем  твой выбор во всем, всегда,   не  бойся трудностей . Но прежде чем выбор сделан – обдумай серьезно! А мы поможем и поддержим.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s://i.mycdn.me/i?r=AyH4iRPQ2q0otWIFepML2LxRhOTWaDaW9lmsrN8zzfHOL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4000504"/>
            <a:ext cx="4143372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715404" cy="314324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Поэтому </a:t>
            </a:r>
            <a:r>
              <a:rPr lang="ru-RU" b="1" dirty="0" smtClean="0"/>
              <a:t>папа </a:t>
            </a:r>
            <a:r>
              <a:rPr lang="ru-RU" dirty="0" smtClean="0"/>
              <a:t>в нашей семье – это и </a:t>
            </a:r>
            <a:r>
              <a:rPr lang="ru-RU" b="1" dirty="0" smtClean="0"/>
              <a:t>главный по задачам</a:t>
            </a:r>
            <a:r>
              <a:rPr lang="ru-RU" dirty="0" smtClean="0"/>
              <a:t>, </a:t>
            </a:r>
            <a:r>
              <a:rPr lang="ru-RU" b="1" dirty="0" smtClean="0"/>
              <a:t>эксперт по технике чтения, любитель красивого каллиграфического почерка. </a:t>
            </a:r>
          </a:p>
          <a:p>
            <a:r>
              <a:rPr lang="ru-RU" dirty="0" smtClean="0"/>
              <a:t>Мама – это </a:t>
            </a:r>
            <a:r>
              <a:rPr lang="ru-RU" b="1" dirty="0" smtClean="0"/>
              <a:t>блестящий дипломат </a:t>
            </a:r>
            <a:r>
              <a:rPr lang="ru-RU" dirty="0" smtClean="0"/>
              <a:t>, </a:t>
            </a:r>
            <a:r>
              <a:rPr lang="ru-RU" b="1" dirty="0" smtClean="0"/>
              <a:t>покорная жена,  кулинарный бог, всегда  и всем способна прийти на помощь </a:t>
            </a:r>
            <a:r>
              <a:rPr lang="ru-RU" dirty="0" smtClean="0"/>
              <a:t>. Она воплощает слова бабушки </a:t>
            </a:r>
            <a:r>
              <a:rPr lang="ru-RU" dirty="0" err="1" smtClean="0"/>
              <a:t>Гаяне</a:t>
            </a:r>
            <a:r>
              <a:rPr lang="ru-RU" dirty="0" smtClean="0"/>
              <a:t>:  у армянской женщины всегда  чистый уютный дом, сытые дети, гости за столом ,где   вкусная еда  с выпечкой и только хорошее настроение .</a:t>
            </a:r>
            <a:endParaRPr lang="ru-RU" dirty="0"/>
          </a:p>
        </p:txBody>
      </p:sp>
      <p:pic>
        <p:nvPicPr>
          <p:cNvPr id="4" name="Рисунок 3" descr="ТОРТЫ на Заказ Арам and Евгения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3071810"/>
            <a:ext cx="3286116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Ирина\AppData\Local\Microsoft\Windows\INetCache\Content.Word\image (10)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717060">
            <a:off x="6199176" y="3080821"/>
            <a:ext cx="2763326" cy="3758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i.mycdn.me/i?r=AyH4iRPQ2q0otWIFepML2LxRW3zxAlzCvQBvRn3I_vphww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20535314">
            <a:off x="325573" y="3328700"/>
            <a:ext cx="2707686" cy="3543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0"/>
            <a:ext cx="8229600" cy="2357430"/>
          </a:xfrm>
        </p:spPr>
        <p:txBody>
          <a:bodyPr/>
          <a:lstStyle/>
          <a:p>
            <a:r>
              <a:rPr lang="ru-RU" dirty="0" smtClean="0"/>
              <a:t>В нашей семье скучно не бывает. Родители организуют наш досуг так, что нам интересно, познавательно. А мы познаем уроки общения , спортивной жизни, музыкальных выступлений.  </a:t>
            </a:r>
            <a:endParaRPr lang="ru-RU" dirty="0"/>
          </a:p>
        </p:txBody>
      </p:sp>
      <p:pic>
        <p:nvPicPr>
          <p:cNvPr id="4" name="Рисунок 3" descr="https://i.mycdn.me/i?r=AyH4iRPQ2q0otWIFepML2LxRQ9nh49TEQe4eMeRNLaBKFQ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71678"/>
            <a:ext cx="201453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Ирина\AppData\Local\Microsoft\Windows\INetCache\Content.Word\i (51)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86620" y="1214422"/>
            <a:ext cx="1657380" cy="3290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i.mycdn.me/i?r=AyH4iRPQ2q0otWIFepML2LxRpX8Znn7m57JK15RYnHeU5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1857364"/>
            <a:ext cx="1643074" cy="361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i.mycdn.me/i?r=AyH4iRPQ2q0otWIFepML2LxR_DSo66nIuEx8UiaIPkjGdw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56" y="2647951"/>
            <a:ext cx="1943100" cy="4210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https://i.mycdn.me/image?id=936991304293&amp;t=3&amp;plc=API&amp;viewToken=5s3BZgiXB8Qy5ZwgFAIP1w&amp;tkn=*6hUm1Q5fvhPwLq5HJO1PwwGXC3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7620" y="2643183"/>
            <a:ext cx="2071702" cy="4214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88" y="0"/>
            <a:ext cx="6372212" cy="5000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>МОИ УВЛЕЧЕНИЯ</a:t>
            </a:r>
            <a:endParaRPr lang="ru-RU" sz="3600" b="1" dirty="0"/>
          </a:p>
        </p:txBody>
      </p:sp>
      <p:pic>
        <p:nvPicPr>
          <p:cNvPr id="4" name="Рисунок 3" descr="https://i.mycdn.me/image?id=936777353317&amp;t=3&amp;plc=API&amp;viewToken=gN2eNnKCjx11ovKOfknCSQ&amp;tkn=*Akrpgb7_pdX0Io_uBD_zML8RiMs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643314"/>
            <a:ext cx="4714908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.mycdn.me/i?r=AyH4iRPQ2q0otWIFepML2LxRuFcwMgTB6tk0VZmrfAGEAw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4286256"/>
            <a:ext cx="3286116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Ирина\AppData\Local\Microsoft\Windows\INetCache\Content.Word\i (52)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714356"/>
            <a:ext cx="3854261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Ирина\AppData\Local\Microsoft\Windows\INetCache\Content.Word\i (53)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 rot="20821090">
            <a:off x="-31939" y="343154"/>
            <a:ext cx="342899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Ирина\AppData\Local\Microsoft\Windows\INetCache\Content.Word\i (54)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 rot="20603192">
            <a:off x="2183599" y="980208"/>
            <a:ext cx="2490786" cy="2645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7500958" cy="1571612"/>
          </a:xfrm>
        </p:spPr>
        <p:txBody>
          <a:bodyPr/>
          <a:lstStyle/>
          <a:p>
            <a:r>
              <a:rPr lang="ru-RU" dirty="0" smtClean="0"/>
              <a:t>Я – старшая из трёх детей и мне приходится , конечно, с ними проводить время в качестве няни, помощника. </a:t>
            </a:r>
            <a:endParaRPr lang="ru-RU" dirty="0"/>
          </a:p>
        </p:txBody>
      </p:sp>
      <p:pic>
        <p:nvPicPr>
          <p:cNvPr id="4" name="Рисунок 3" descr="https://i.mycdn.me/image?id=936777338725&amp;t=3&amp;plc=API&amp;viewToken=hIsDIQ4xg2HTjXgVlD5JVw&amp;tkn=*UUBdjzojecWAVn2GXQBy0nb0bDo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71678"/>
            <a:ext cx="3929058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.mycdn.me/i?r=AyH4iRPQ2q0otWIFepML2LxR2vqRAyTRKOC0i3M5ldCby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928934"/>
            <a:ext cx="4786314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0"/>
            <a:ext cx="7858180" cy="200026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Бабушка и мама  учит многому в </a:t>
            </a:r>
            <a:r>
              <a:rPr lang="ru-RU" b="1" dirty="0" smtClean="0"/>
              <a:t>кулинарии</a:t>
            </a:r>
            <a:r>
              <a:rPr lang="ru-RU" dirty="0" smtClean="0"/>
              <a:t>,  и я умею сама готовить </a:t>
            </a:r>
            <a:r>
              <a:rPr lang="ru-RU" b="1" dirty="0" smtClean="0"/>
              <a:t>некоторые блюда</a:t>
            </a:r>
            <a:r>
              <a:rPr lang="ru-RU" dirty="0" smtClean="0"/>
              <a:t>.</a:t>
            </a:r>
            <a:r>
              <a:rPr lang="ru-RU" b="1" dirty="0" smtClean="0"/>
              <a:t>. </a:t>
            </a:r>
            <a:r>
              <a:rPr lang="ru-RU" dirty="0" smtClean="0"/>
              <a:t>Мне как  </a:t>
            </a:r>
            <a:r>
              <a:rPr lang="ru-RU" b="1" dirty="0" smtClean="0"/>
              <a:t>девушке</a:t>
            </a:r>
            <a:r>
              <a:rPr lang="ru-RU" dirty="0" smtClean="0"/>
              <a:t> настойчиво  напоминают о скромности, христианских заповедях, требовательности, благочестия, запрет на иждивенство , курение. .</a:t>
            </a:r>
          </a:p>
          <a:p>
            <a:endParaRPr lang="ru-RU" dirty="0"/>
          </a:p>
        </p:txBody>
      </p:sp>
      <p:pic>
        <p:nvPicPr>
          <p:cNvPr id="4" name="Рисунок 3" descr="https://i.mycdn.me/image?id=936777353573&amp;t=3&amp;plc=API&amp;viewToken=idfXwEvXuViuhOqagXkzOQ&amp;tkn=*eOv8Za6-lq-4124x-hhly9SZ7Y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3500438"/>
            <a:ext cx="2500298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.mycdn.me/image?id=936991254373&amp;t=3&amp;plc=API&amp;viewToken=s3eeQma1dSjxJsFW-ISVqA&amp;tkn=*v10-nFAC3OYD1IJzLSktyY-ohu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14554"/>
            <a:ext cx="250507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i.mycdn.me/image?id=936777339749&amp;t=3&amp;plc=API&amp;viewToken=GKdOUhKPmbwlaOI4FDeZ3w&amp;tkn=*7FoxfybrwGGLbcl2e0ql3hAUYGY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1785926"/>
            <a:ext cx="2838450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https://i.mycdn.me/image?id=936991281253&amp;t=3&amp;plc=API&amp;viewToken=k8YAMHqeLaVkTHMxxm_79w&amp;tkn=*XIOWHqQJIkAdYBq3u-nY-gXvF1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3983613"/>
            <a:ext cx="2155790" cy="2874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86050" y="0"/>
            <a:ext cx="5572164" cy="214311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Трудолюбие в</a:t>
            </a:r>
            <a:r>
              <a:rPr lang="ru-RU" dirty="0" smtClean="0"/>
              <a:t> учебе, в работе,  кем бы ты ни был,  было и есть   особенностью нашей семьи. Кроме этого у меня постоянные </a:t>
            </a:r>
            <a:r>
              <a:rPr lang="ru-RU" b="1" dirty="0" smtClean="0"/>
              <a:t>обязанности</a:t>
            </a:r>
            <a:r>
              <a:rPr lang="ru-RU" dirty="0" smtClean="0"/>
              <a:t> по уборке дома, мытье посуды, работа по двору, в огороде</a:t>
            </a:r>
            <a:endParaRPr lang="ru-RU" dirty="0"/>
          </a:p>
        </p:txBody>
      </p:sp>
      <p:pic>
        <p:nvPicPr>
          <p:cNvPr id="18434" name="Picture 2" descr="https://i.mycdn.me/image?id=937223143013&amp;t=3&amp;plc=API&amp;viewToken=WTjl4VRxupZehmzCjFrcow&amp;tkn=*Bmt8Y8vUNHIBbDMvwZ3Y4sjMaY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214578" cy="2952769"/>
          </a:xfrm>
          <a:prstGeom prst="rect">
            <a:avLst/>
          </a:prstGeom>
          <a:noFill/>
        </p:spPr>
      </p:pic>
      <p:pic>
        <p:nvPicPr>
          <p:cNvPr id="18436" name="Picture 4" descr="https://i.mycdn.me/image?id=937223142757&amp;t=3&amp;plc=API&amp;viewToken=rB_IKYUfiCVzkWvyFUeNtw&amp;tkn=*sIzlwwmEGPagPza0bPG0cW_6fA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214554"/>
            <a:ext cx="2857488" cy="3809984"/>
          </a:xfrm>
          <a:prstGeom prst="rect">
            <a:avLst/>
          </a:prstGeom>
          <a:noFill/>
        </p:spPr>
      </p:pic>
      <p:pic>
        <p:nvPicPr>
          <p:cNvPr id="18438" name="Picture 6" descr="https://i.mycdn.me/i?r=AyH4iRPQ2q0otWIFepML2LxRxukzwnzcB59pNZ9ocNMYC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3591" y="2242114"/>
            <a:ext cx="2130409" cy="4615886"/>
          </a:xfrm>
          <a:prstGeom prst="rect">
            <a:avLst/>
          </a:prstGeom>
          <a:noFill/>
        </p:spPr>
      </p:pic>
      <p:pic>
        <p:nvPicPr>
          <p:cNvPr id="8" name="Рисунок 7" descr="https://i.mycdn.me/i?r=AyH4iRPQ2q0otWIFepML2LxR3D8tP8lSfGIAP33_NbcqyA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3429000"/>
            <a:ext cx="2163192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00034" y="6215082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Главная по хозяйству.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8658196" cy="438912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Нет свободного  времени</a:t>
            </a:r>
            <a:r>
              <a:rPr lang="ru-RU" dirty="0" smtClean="0"/>
              <a:t>, </a:t>
            </a:r>
            <a:r>
              <a:rPr lang="ru-RU" b="1" dirty="0" smtClean="0"/>
              <a:t>но я не жалею ни сколько</a:t>
            </a:r>
            <a:r>
              <a:rPr lang="ru-RU" dirty="0" smtClean="0"/>
              <a:t>. Рассматривая анкеты ребят : </a:t>
            </a:r>
            <a:r>
              <a:rPr lang="ru-RU" u="sng" dirty="0" smtClean="0"/>
              <a:t>одноклассники живут по собственным правилам и их не наказывают, не ограничивают, не заставляют , не направляют. Но учеба у этих ребят не ладится, с дисциплиной ребята «не дружат», и к спорту относятся халатно</a:t>
            </a:r>
            <a:r>
              <a:rPr lang="ru-RU" dirty="0" smtClean="0"/>
              <a:t>. У ребят нет успехов, нет ярких впечатлений, нет счастливых минут побед.  </a:t>
            </a:r>
          </a:p>
          <a:p>
            <a:r>
              <a:rPr lang="ru-RU" dirty="0" smtClean="0"/>
              <a:t> </a:t>
            </a:r>
            <a:r>
              <a:rPr lang="ru-RU" b="1" dirty="0" smtClean="0"/>
              <a:t>Моя насыщенная жизнь под контролем родителей и  их бдительностью мне оказывается нравится</a:t>
            </a:r>
            <a:r>
              <a:rPr lang="ru-RU" dirty="0" smtClean="0"/>
              <a:t>. </a:t>
            </a:r>
            <a:r>
              <a:rPr lang="ru-RU" b="1" dirty="0" smtClean="0"/>
              <a:t>А что ждет тех ребят, без строгости и  трудолюбия? </a:t>
            </a:r>
            <a:r>
              <a:rPr lang="ru-RU" dirty="0" smtClean="0"/>
              <a:t>Думаю, мало приятного и положительного . </a:t>
            </a:r>
            <a:r>
              <a:rPr lang="ru-RU" b="1" dirty="0" smtClean="0"/>
              <a:t>Считаю, что родители правы. Это подтверждают результаты ответов анкет о строгости и вседозволенности. Со  мной согласны  90% ребят</a:t>
            </a:r>
            <a:r>
              <a:rPr lang="ru-RU" dirty="0" smtClean="0"/>
              <a:t>.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642910" y="4357694"/>
          <a:ext cx="4924426" cy="25003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4548158"/>
            <a:ext cx="3357554" cy="230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6543692" cy="485778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Чтобы жить благоразумно, изучай усердно дела своих предков» - гласит латинское изречение.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Семья в армянском обществе –это глыба , это защита , это оберег, это совесть и  опора во всем и всегда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Зачем в современном обществе нужны знания культурно-исторических традиций, нравственных норм, которыми руководствовались наши далекие предки? Нужно ли это? Ведь сейчас совсем другое время и другие законы.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такие вопросы нет однозначных ответов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2881145"/>
            <a:ext cx="2143108" cy="397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0"/>
            <a:ext cx="8301038" cy="5857892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sz="4200" b="1" dirty="0" smtClean="0"/>
              <a:t>Заключение:</a:t>
            </a:r>
            <a:endParaRPr lang="ru-RU" sz="4200" dirty="0" smtClean="0"/>
          </a:p>
          <a:p>
            <a:r>
              <a:rPr lang="ru-RU" sz="4200" dirty="0" smtClean="0"/>
              <a:t>В работе над проектом :</a:t>
            </a:r>
          </a:p>
          <a:p>
            <a:r>
              <a:rPr lang="ru-RU" sz="4200" dirty="0" smtClean="0"/>
              <a:t>1.</a:t>
            </a:r>
            <a:r>
              <a:rPr lang="ru-RU" sz="4200" u="sng" dirty="0" smtClean="0"/>
              <a:t>Провела огромную</a:t>
            </a:r>
            <a:r>
              <a:rPr lang="ru-RU" sz="4200" dirty="0" smtClean="0"/>
              <a:t> </a:t>
            </a:r>
            <a:r>
              <a:rPr lang="ru-RU" sz="4200" u="sng" dirty="0" smtClean="0"/>
              <a:t>работу по изучению   семейного воспитания ребят нашей школы. </a:t>
            </a:r>
            <a:endParaRPr lang="ru-RU" sz="4200" dirty="0" smtClean="0"/>
          </a:p>
          <a:p>
            <a:r>
              <a:rPr lang="ru-RU" sz="4200" dirty="0" smtClean="0"/>
              <a:t>2.Подробно </a:t>
            </a:r>
            <a:r>
              <a:rPr lang="ru-RU" sz="4200" u="sng" dirty="0" smtClean="0"/>
              <a:t>изучила  направления о семейных  традициях и обычаях армян</a:t>
            </a:r>
            <a:r>
              <a:rPr lang="ru-RU" sz="4200" dirty="0" smtClean="0"/>
              <a:t> . </a:t>
            </a:r>
          </a:p>
          <a:p>
            <a:r>
              <a:rPr lang="ru-RU" sz="4200" dirty="0" smtClean="0"/>
              <a:t>3. </a:t>
            </a:r>
            <a:r>
              <a:rPr lang="ru-RU" sz="4200" u="sng" dirty="0" smtClean="0"/>
              <a:t>Оценивающе сравнивала уклад воспитания своей семьи и семей ребят</a:t>
            </a:r>
            <a:r>
              <a:rPr lang="ru-RU" sz="4200" dirty="0" smtClean="0"/>
              <a:t> сверстников .</a:t>
            </a:r>
          </a:p>
          <a:p>
            <a:r>
              <a:rPr lang="ru-RU" sz="4200" dirty="0" smtClean="0"/>
              <a:t> 4.По окончанию проекта были сделаны </a:t>
            </a:r>
            <a:r>
              <a:rPr lang="ru-RU" sz="4200" u="sng" dirty="0" smtClean="0"/>
              <a:t>вывод:   надобность строгости и бдительности родителей ,  правильное  разностороннее развития и отношение ко мне и моим братьям. </a:t>
            </a:r>
            <a:endParaRPr lang="ru-RU" sz="4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290"/>
            <a:ext cx="8786842" cy="2643206"/>
          </a:xfrm>
        </p:spPr>
        <p:txBody>
          <a:bodyPr>
            <a:normAutofit fontScale="92500"/>
          </a:bodyPr>
          <a:lstStyle/>
          <a:p>
            <a:r>
              <a:rPr lang="ru-RU" sz="3400" b="1" u="sng" dirty="0" smtClean="0"/>
              <a:t>Вывод: традиции и обычаи армянского народа  - показывают   успешный путь становления семьи, детей</a:t>
            </a:r>
            <a:r>
              <a:rPr lang="ru-RU" sz="3400" dirty="0" smtClean="0"/>
              <a:t>. </a:t>
            </a:r>
            <a:endParaRPr lang="ru-RU" sz="2800" dirty="0" smtClean="0"/>
          </a:p>
          <a:p>
            <a:r>
              <a:rPr lang="ru-RU" sz="2800" b="1" dirty="0" smtClean="0"/>
              <a:t>Спасибо моей семье и Великому Армянскому  народу!</a:t>
            </a:r>
          </a:p>
          <a:p>
            <a:endParaRPr lang="ru-RU" dirty="0"/>
          </a:p>
        </p:txBody>
      </p:sp>
      <p:pic>
        <p:nvPicPr>
          <p:cNvPr id="32770" name="Picture 2" descr="https://avatars.mds.yandex.net/i?id=abb231d0af6ad6f6527dac5958f299ee58b4db2d-8273295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60885"/>
            <a:ext cx="4286248" cy="3297115"/>
          </a:xfrm>
          <a:prstGeom prst="rect">
            <a:avLst/>
          </a:prstGeom>
          <a:noFill/>
        </p:spPr>
      </p:pic>
      <p:pic>
        <p:nvPicPr>
          <p:cNvPr id="5" name="Рисунок 4" descr="https://i.mycdn.me/image?id=936991254629&amp;t=3&amp;plc=API&amp;viewToken=HhPf-IGJP8PSF0it8P093Q&amp;tkn=*1Dbf4knSLysx1ftq8D4sz96UEJo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714620"/>
            <a:ext cx="4500562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11031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СОДЕРЖАНИЕ</a:t>
            </a:r>
          </a:p>
          <a:p>
            <a:r>
              <a:rPr lang="ru-RU" dirty="0" smtClean="0"/>
              <a:t>Введение ……………………………………………………………….…………4</a:t>
            </a:r>
          </a:p>
          <a:p>
            <a:r>
              <a:rPr lang="ru-RU" dirty="0" smtClean="0"/>
              <a:t>1. Культура и национальные традиции..…………………………………...……5</a:t>
            </a:r>
          </a:p>
          <a:p>
            <a:r>
              <a:rPr lang="ru-RU" dirty="0" smtClean="0"/>
              <a:t>2.Особенности национальных традиций в воспитании детей  армянской семьи.………..…...…………………………………………………………………6</a:t>
            </a:r>
          </a:p>
          <a:p>
            <a:r>
              <a:rPr lang="ru-RU" dirty="0" smtClean="0"/>
              <a:t>3. Армянское гостеприимство…………………………………………………….8</a:t>
            </a:r>
          </a:p>
          <a:p>
            <a:r>
              <a:rPr lang="ru-RU" dirty="0" smtClean="0"/>
              <a:t>4.Обычаи и традиции армян в семье </a:t>
            </a:r>
            <a:r>
              <a:rPr lang="ru-RU" dirty="0" err="1" smtClean="0"/>
              <a:t>Сагиян</a:t>
            </a:r>
            <a:r>
              <a:rPr lang="ru-RU" dirty="0" smtClean="0"/>
              <a:t> ………………...………………….10</a:t>
            </a:r>
          </a:p>
          <a:p>
            <a:r>
              <a:rPr lang="ru-RU" dirty="0" smtClean="0"/>
              <a:t>5.Заключение ……………………………………………………………….….…..12</a:t>
            </a:r>
          </a:p>
          <a:p>
            <a:r>
              <a:rPr lang="ru-RU" dirty="0" smtClean="0"/>
              <a:t>6.Приложение ………………………………………………………………………13</a:t>
            </a:r>
          </a:p>
          <a:p>
            <a:r>
              <a:rPr lang="ru-RU" dirty="0" smtClean="0"/>
              <a:t>Список использованной литературы ……………………………………………..27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186766" cy="632460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Цель работы:</a:t>
            </a:r>
            <a:r>
              <a:rPr lang="ru-RU" sz="2000" dirty="0" smtClean="0"/>
              <a:t> показать значимость и разнообразие национальных традиций в успешности будущей траектории детей.</a:t>
            </a:r>
          </a:p>
          <a:p>
            <a:r>
              <a:rPr lang="ru-RU" sz="2000" b="1" dirty="0" smtClean="0"/>
              <a:t>Задачи:</a:t>
            </a:r>
            <a:endParaRPr lang="ru-RU" sz="2000" dirty="0" smtClean="0"/>
          </a:p>
          <a:p>
            <a:pPr lvl="0"/>
            <a:r>
              <a:rPr lang="ru-RU" sz="2000" dirty="0" smtClean="0"/>
              <a:t>Собрать и проанализировать информацию об культуре армянской семьи;</a:t>
            </a:r>
          </a:p>
          <a:p>
            <a:pPr lvl="0"/>
            <a:r>
              <a:rPr lang="ru-RU" sz="2000" dirty="0" smtClean="0"/>
              <a:t>Расширить свой круг знаний, открыть для себя много нового и интересного в традициях армянского народа. </a:t>
            </a:r>
          </a:p>
          <a:p>
            <a:pPr lvl="0"/>
            <a:r>
              <a:rPr lang="ru-RU" sz="2000" dirty="0" smtClean="0"/>
              <a:t>Обозначить какие именно традиции уважают и  практикуют  в моей семье </a:t>
            </a:r>
            <a:r>
              <a:rPr lang="ru-RU" sz="2000" dirty="0" err="1" smtClean="0"/>
              <a:t>Сагиян</a:t>
            </a:r>
            <a:r>
              <a:rPr lang="ru-RU" sz="2000" dirty="0" smtClean="0"/>
              <a:t>.</a:t>
            </a:r>
          </a:p>
          <a:p>
            <a:pPr lvl="0"/>
            <a:r>
              <a:rPr lang="ru-RU" sz="2000" dirty="0" smtClean="0"/>
              <a:t>Выделить главные значимые позиции для своего будущего </a:t>
            </a:r>
          </a:p>
          <a:p>
            <a:r>
              <a:rPr lang="ru-RU" sz="2000" b="1" dirty="0" smtClean="0"/>
              <a:t>Объект проекта</a:t>
            </a:r>
            <a:r>
              <a:rPr lang="ru-RU" sz="2000" dirty="0" smtClean="0"/>
              <a:t>:  культура , традиции, законы  армянского народа.</a:t>
            </a:r>
          </a:p>
          <a:p>
            <a:r>
              <a:rPr lang="ru-RU" sz="2000" b="1" dirty="0" smtClean="0"/>
              <a:t>Предмет проекта</a:t>
            </a:r>
            <a:r>
              <a:rPr lang="ru-RU" sz="2000" dirty="0" smtClean="0"/>
              <a:t>- традиции и быт армянского народа.</a:t>
            </a:r>
          </a:p>
          <a:p>
            <a:r>
              <a:rPr lang="ru-RU" sz="2000" b="1" dirty="0" smtClean="0"/>
              <a:t>Гипотеза проекта</a:t>
            </a:r>
            <a:r>
              <a:rPr lang="ru-RU" sz="2000" dirty="0" smtClean="0"/>
              <a:t> – знания о культуре – это ключ к пониманию традиций народа. В современном мире у всех народов утеряно много традиций, теряется и преемственность поколений, а это в свою очередь влияет на уровень культуры.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429652" cy="350043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Мне не всегда понятно и приходится выслушивать нравоучения близких о надобности старательности или ответственности. Что делать? Как быть?  Как мне молодой особе, поступать: слушать или не слушать родителей? </a:t>
            </a:r>
          </a:p>
          <a:p>
            <a:r>
              <a:rPr lang="ru-RU" u="sng" dirty="0" smtClean="0"/>
              <a:t>Для начала я провела анкетирование и опрос в стенах своей школы</a:t>
            </a:r>
            <a:endParaRPr lang="ru-RU" dirty="0" smtClean="0"/>
          </a:p>
          <a:p>
            <a:r>
              <a:rPr lang="ru-RU" dirty="0" smtClean="0"/>
              <a:t>Ребята каких национальностей учатся в нашей школе, какие семейные правила в семьях, как приучают ребят к труду и учебе. </a:t>
            </a:r>
          </a:p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3143248"/>
          <a:ext cx="5286380" cy="3714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5286380" y="3429000"/>
            <a:ext cx="2928958" cy="319564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Русские-60%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Казахи- 10%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Татары -9%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Армяне – 8%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Азербайджанцы – 5%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Цыгане – 5%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Узбеки- 1%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Башкиры – 1 %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Calibri" pitchFamily="34" charset="0"/>
                <a:cs typeface="Arial" pitchFamily="34" charset="0"/>
              </a:rPr>
              <a:t>Украинцы -1%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0"/>
            <a:ext cx="3829048" cy="571480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/>
              <a:t>Анкетирование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https://i.mycdn.me/i?r=AyH4iRPQ2q0otWIFepML2LxRs6WXJE4eX2XYpKbpSbB36A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16512" y="0"/>
            <a:ext cx="4027488" cy="185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.mycdn.me/i?r=AyH4iRPQ2q0otWIFepML2LxR62PSuOibdlsVuYGYsnqli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1480"/>
            <a:ext cx="3360738" cy="1551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i.mycdn.me/i?r=AyH4iRPQ2q0otWIFepML2LxR_7qlQEbIlzTFZMjlwmS6F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1857364"/>
            <a:ext cx="4010025" cy="1850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i.mycdn.me/i?r=AyH4iRPQ2q0otWIFepML2LxRXOBYuBrIG_IQyWceXiW-c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2786058"/>
            <a:ext cx="399891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i.mycdn.me/i?r=AyH4iRPQ2q0otWIFepML2LxRk__TYtVbcWEyV5EMRvA4xw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57422" y="4786322"/>
            <a:ext cx="400052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i.mycdn.me/i?r=AyH4iRPQ2q0otWIFepML2LxRuMcdongPxg7Km4lRnkZn0w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500438"/>
            <a:ext cx="1857356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29058" y="3143248"/>
          <a:ext cx="5000660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0" y="357166"/>
          <a:ext cx="5715008" cy="2928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0"/>
            <a:ext cx="8229600" cy="4389120"/>
          </a:xfrm>
        </p:spPr>
        <p:txBody>
          <a:bodyPr/>
          <a:lstStyle/>
          <a:p>
            <a:r>
              <a:rPr lang="ru-RU" sz="2000" b="1" dirty="0" smtClean="0"/>
              <a:t>Семья </a:t>
            </a:r>
            <a:r>
              <a:rPr lang="ru-RU" sz="2000" b="1" dirty="0" err="1" smtClean="0"/>
              <a:t>Сагиян</a:t>
            </a:r>
            <a:r>
              <a:rPr lang="ru-RU" sz="2000" b="1" dirty="0" smtClean="0"/>
              <a:t> и семья Григорян – представители армянского народа.</a:t>
            </a:r>
            <a:endParaRPr lang="ru-RU" sz="2000" dirty="0" smtClean="0"/>
          </a:p>
          <a:p>
            <a:r>
              <a:rPr lang="ru-RU" sz="2000" b="1" dirty="0" smtClean="0"/>
              <a:t>Семья </a:t>
            </a:r>
            <a:r>
              <a:rPr lang="ru-RU" sz="2000" b="1" dirty="0" err="1" smtClean="0"/>
              <a:t>Лоругиных</a:t>
            </a:r>
            <a:r>
              <a:rPr lang="ru-RU" sz="2000" b="1" dirty="0" smtClean="0"/>
              <a:t>- метисы(мама Кристина </a:t>
            </a:r>
            <a:r>
              <a:rPr lang="ru-RU" sz="2000" b="1" dirty="0" err="1" smtClean="0"/>
              <a:t>Галстян</a:t>
            </a:r>
            <a:r>
              <a:rPr lang="ru-RU" sz="2000" b="1" dirty="0" smtClean="0"/>
              <a:t> -армянка).</a:t>
            </a:r>
            <a:endParaRPr lang="ru-RU" sz="2000" dirty="0" smtClean="0"/>
          </a:p>
          <a:p>
            <a:r>
              <a:rPr lang="ru-RU" sz="2000" b="1" dirty="0" smtClean="0"/>
              <a:t>Семья Ермаковых метисы  (папа – Арам )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4" name="Рисунок 3" descr="C:\Users\Ирина\AppData\Local\Microsoft\Windows\INetCache\Content.Word\i (49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57364"/>
            <a:ext cx="4572000" cy="3153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.mycdn.me/image?id=936991253861&amp;t=3&amp;plc=API&amp;viewToken=ORgLF9N75sfD37NkE18MtA&amp;tkn=*yaV4jf61PvWnW2tvTgGAyCQ2xk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3682" y="1214422"/>
            <a:ext cx="2300318" cy="306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Ирина\AppData\Local\Microsoft\Windows\INetCache\Content.Word\i (50)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966610"/>
            <a:ext cx="2428892" cy="2891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7358082" cy="335756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Традиции и обычаи армянского народа</a:t>
            </a:r>
            <a:r>
              <a:rPr lang="ru-RU" dirty="0" smtClean="0"/>
              <a:t> Армянская семья всегда отличалась </a:t>
            </a:r>
            <a:r>
              <a:rPr lang="ru-RU" b="1" dirty="0" smtClean="0"/>
              <a:t>прочностью</a:t>
            </a:r>
            <a:r>
              <a:rPr lang="ru-RU" dirty="0" smtClean="0"/>
              <a:t>. Современная армянская семья, как правило, состоит </a:t>
            </a:r>
            <a:r>
              <a:rPr lang="ru-RU" b="1" dirty="0" smtClean="0"/>
              <a:t>из 4-5 человек</a:t>
            </a:r>
            <a:r>
              <a:rPr lang="ru-RU" dirty="0" smtClean="0"/>
              <a:t>. Домашним хозяйством в семье традиционно ведает </a:t>
            </a:r>
            <a:r>
              <a:rPr lang="ru-RU" b="1" u="sng" dirty="0" smtClean="0"/>
              <a:t>старшая в доме женщина</a:t>
            </a:r>
            <a:r>
              <a:rPr lang="ru-RU" b="1" dirty="0" smtClean="0"/>
              <a:t>,</a:t>
            </a:r>
            <a:r>
              <a:rPr lang="ru-RU" dirty="0" smtClean="0"/>
              <a:t> ее авторитет признается </a:t>
            </a:r>
            <a:r>
              <a:rPr lang="ru-RU" b="1" u="sng" dirty="0" smtClean="0"/>
              <a:t>выше авторитета мужчины</a:t>
            </a:r>
            <a:r>
              <a:rPr lang="ru-RU" b="1" dirty="0" smtClean="0"/>
              <a:t>.</a:t>
            </a:r>
            <a:r>
              <a:rPr lang="ru-RU" dirty="0" smtClean="0"/>
              <a:t> Армянская семья – это «</a:t>
            </a:r>
            <a:r>
              <a:rPr lang="ru-RU" b="1" dirty="0" smtClean="0"/>
              <a:t>государство в государстве</a:t>
            </a:r>
            <a:r>
              <a:rPr lang="ru-RU" dirty="0" smtClean="0"/>
              <a:t>» со своими законами, власть имеющими и народом</a:t>
            </a:r>
            <a:endParaRPr lang="ru-RU" dirty="0"/>
          </a:p>
        </p:txBody>
      </p:sp>
      <p:pic>
        <p:nvPicPr>
          <p:cNvPr id="4" name="Рисунок 3" descr="https://i.mycdn.me/image?id=936991255397&amp;t=3&amp;plc=API&amp;viewToken=APbf5IZIpZbcX0ypJ-7oBA&amp;tkn=*y5QKw5tzU8TthBVivQxPhfJuarU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3214686"/>
            <a:ext cx="2857488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64131"/>
            <a:ext cx="2214546" cy="3893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101</TotalTime>
  <Words>957</Words>
  <PresentationFormat>Экран (4:3)</PresentationFormat>
  <Paragraphs>76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  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МОИ УВЛЕЧЕНИЯ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«ГАМАЛЕЕВСКАЯ СОШ  № 1» Сорочинский городской округ       ПРОЕКТ «Великий Армянский народ»     Выполнила : Сагиян Сюзанна Ученица 2 класса Руководитель: Пономарева И.В.   </dc:title>
  <dc:creator>Ирина</dc:creator>
  <cp:lastModifiedBy>Пользователь Windows</cp:lastModifiedBy>
  <cp:revision>14</cp:revision>
  <dcterms:created xsi:type="dcterms:W3CDTF">2023-03-20T16:03:24Z</dcterms:created>
  <dcterms:modified xsi:type="dcterms:W3CDTF">2023-11-22T15:39:11Z</dcterms:modified>
</cp:coreProperties>
</file>