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12192000"/>
  <p:notesSz cx="7103725" cy="1023427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84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21" roundtripDataSignature="AMtx7mjmoKuUbHujCsd8R1dbaGd0otoZB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84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4024313" y="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721850"/>
            <a:ext cx="3078163" cy="5127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ru-RU" sz="1200" u="none" cap="none" strike="noStrike">
                <a:solidFill>
                  <a:schemeClr val="dk1"/>
                </a:solidFill>
                <a:latin typeface="Microsoft Yahei"/>
                <a:ea typeface="Microsoft Yahei"/>
                <a:cs typeface="Microsoft Yahei"/>
                <a:sym typeface="Microsoft Yahe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Microsoft Yahei"/>
              <a:ea typeface="Microsoft Yahei"/>
              <a:cs typeface="Microsoft Yahei"/>
              <a:sym typeface="Microsoft Yahe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6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7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8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9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0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0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1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2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2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3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3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4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4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5:notes"/>
          <p:cNvSpPr txBox="1"/>
          <p:nvPr>
            <p:ph idx="1" type="body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5:notes"/>
          <p:cNvSpPr/>
          <p:nvPr>
            <p:ph idx="2" type="sldImg"/>
          </p:nvPr>
        </p:nvSpPr>
        <p:spPr>
          <a:xfrm>
            <a:off x="482600" y="1279525"/>
            <a:ext cx="6140450" cy="3454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1pPr>
            <a:lvl2pPr lvl="1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/>
            </a:lvl2pPr>
            <a:lvl3pPr lvl="2" algn="ctr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/>
            </a:lvl3pPr>
            <a:lvl4pPr lvl="3" algn="ctr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4pPr>
            <a:lvl5pPr lvl="4" algn="ctr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5pPr>
            <a:lvl6pPr lvl="5" algn="ctr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6pPr>
            <a:lvl7pPr lvl="6" algn="ctr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7pPr>
            <a:lvl8pPr lvl="7" algn="ctr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8pPr>
            <a:lvl9pPr lvl="8" algn="ctr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9pPr>
          </a:lstStyle>
          <a:p/>
        </p:txBody>
      </p:sp>
      <p:sp>
        <p:nvSpPr>
          <p:cNvPr id="18" name="Google Shape;18;p17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7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7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8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"/>
          <p:cNvSpPr txBox="1"/>
          <p:nvPr>
            <p:ph idx="1"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4" name="Google Shape;24;p18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8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8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9"/>
          <p:cNvSpPr txBox="1"/>
          <p:nvPr>
            <p:ph idx="1" type="body"/>
          </p:nvPr>
        </p:nvSpPr>
        <p:spPr>
          <a:xfrm>
            <a:off x="609600" y="1600200"/>
            <a:ext cx="537667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0" name="Google Shape;30;p19"/>
          <p:cNvSpPr txBox="1"/>
          <p:nvPr>
            <p:ph idx="2" type="body"/>
          </p:nvPr>
        </p:nvSpPr>
        <p:spPr>
          <a:xfrm>
            <a:off x="6205728" y="1600200"/>
            <a:ext cx="537667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1" name="Google Shape;31;p19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9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9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0"/>
          <p:cNvSpPr txBox="1"/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0"/>
          <p:cNvSpPr txBox="1"/>
          <p:nvPr>
            <p:ph idx="1" type="body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20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0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0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1pPr>
            <a:lvl2pPr indent="-228600" lvl="1" marL="914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1" sz="1500"/>
            </a:lvl2pPr>
            <a:lvl3pPr indent="-228600" lvl="2" marL="1371600" algn="l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b="1" sz="1350"/>
            </a:lvl3pPr>
            <a:lvl4pPr indent="-228600" lvl="3" marL="18288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4pPr>
            <a:lvl5pPr indent="-228600" lvl="4" marL="22860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5pPr>
            <a:lvl6pPr indent="-228600" lvl="5" marL="27432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6pPr>
            <a:lvl7pPr indent="-228600" lvl="6" marL="3200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7pPr>
            <a:lvl8pPr indent="-228600" lvl="7" marL="3657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8pPr>
            <a:lvl9pPr indent="-228600" lvl="8" marL="41148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9pPr>
          </a:lstStyle>
          <a:p/>
        </p:txBody>
      </p:sp>
      <p:sp>
        <p:nvSpPr>
          <p:cNvPr id="43" name="Google Shape;43;p2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44" name="Google Shape;44;p2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1pPr>
            <a:lvl2pPr indent="-228600" lvl="1" marL="914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1" sz="1500"/>
            </a:lvl2pPr>
            <a:lvl3pPr indent="-228600" lvl="2" marL="1371600" algn="l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b="1" sz="1350"/>
            </a:lvl3pPr>
            <a:lvl4pPr indent="-228600" lvl="3" marL="18288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4pPr>
            <a:lvl5pPr indent="-228600" lvl="4" marL="22860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5pPr>
            <a:lvl6pPr indent="-228600" lvl="5" marL="27432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6pPr>
            <a:lvl7pPr indent="-228600" lvl="6" marL="3200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7pPr>
            <a:lvl8pPr indent="-228600" lvl="7" marL="3657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8pPr>
            <a:lvl9pPr indent="-228600" lvl="8" marL="41148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1" sz="1200"/>
            </a:lvl9pPr>
          </a:lstStyle>
          <a:p/>
        </p:txBody>
      </p:sp>
      <p:sp>
        <p:nvSpPr>
          <p:cNvPr id="45" name="Google Shape;45;p2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46" name="Google Shape;46;p21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1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1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2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2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2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2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3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3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61950" lvl="1" marL="91440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–"/>
              <a:defRPr sz="21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23850" lvl="3" marL="1828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–"/>
              <a:defRPr sz="1500"/>
            </a:lvl4pPr>
            <a:lvl5pPr indent="-323850" lvl="4" marL="22860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5pPr>
            <a:lvl6pPr indent="-323850" lvl="5" marL="27432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6pPr>
            <a:lvl7pPr indent="-323850" lvl="6" marL="32004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7pPr>
            <a:lvl8pPr indent="-323850" lvl="7" marL="36576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8pPr>
            <a:lvl9pPr indent="-323850" lvl="8" marL="411480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»"/>
              <a:defRPr sz="1500"/>
            </a:lvl9pPr>
          </a:lstStyle>
          <a:p/>
        </p:txBody>
      </p:sp>
      <p:sp>
        <p:nvSpPr>
          <p:cNvPr id="61" name="Google Shape;61;p2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2pPr>
            <a:lvl3pPr indent="-228600" lvl="2" marL="1371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3pPr>
            <a:lvl4pPr indent="-228600" lvl="3" marL="18288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4pPr>
            <a:lvl5pPr indent="-228600" lvl="4" marL="22860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5pPr>
            <a:lvl6pPr indent="-228600" lvl="5" marL="27432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6pPr>
            <a:lvl7pPr indent="-228600" lvl="6" marL="32004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7pPr>
            <a:lvl8pPr indent="-228600" lvl="7" marL="36576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8pPr>
            <a:lvl9pPr indent="-228600" lvl="8" marL="41148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9pPr>
          </a:lstStyle>
          <a:p/>
        </p:txBody>
      </p:sp>
      <p:sp>
        <p:nvSpPr>
          <p:cNvPr id="62" name="Google Shape;62;p24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4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4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42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b="0" i="0" sz="21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b="0" i="0" sz="15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" name="Google Shape;68;p2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1pPr>
            <a:lvl2pPr indent="-228600" lvl="1" marL="914400" algn="l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/>
            </a:lvl2pPr>
            <a:lvl3pPr indent="-228600" lvl="2" marL="1371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3pPr>
            <a:lvl4pPr indent="-228600" lvl="3" marL="18288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4pPr>
            <a:lvl5pPr indent="-228600" lvl="4" marL="22860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5pPr>
            <a:lvl6pPr indent="-228600" lvl="5" marL="27432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6pPr>
            <a:lvl7pPr indent="-228600" lvl="6" marL="32004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7pPr>
            <a:lvl8pPr indent="-228600" lvl="7" marL="36576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8pPr>
            <a:lvl9pPr indent="-228600" lvl="8" marL="4114800" algn="l">
              <a:lnSpc>
                <a:spcPct val="100000"/>
              </a:lnSpc>
              <a:spcBef>
                <a:spcPts val="150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/>
            </a:lvl9pPr>
          </a:lstStyle>
          <a:p/>
        </p:txBody>
      </p:sp>
      <p:sp>
        <p:nvSpPr>
          <p:cNvPr id="69" name="Google Shape;69;p25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5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5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6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6"/>
          <p:cNvSpPr txBox="1"/>
          <p:nvPr>
            <p:ph idx="1" type="body"/>
          </p:nvPr>
        </p:nvSpPr>
        <p:spPr>
          <a:xfrm rot="5400000">
            <a:off x="3833019" y="-1623218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75" name="Google Shape;75;p26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6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6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7"/>
          <p:cNvSpPr txBox="1"/>
          <p:nvPr>
            <p:ph type="title"/>
          </p:nvPr>
        </p:nvSpPr>
        <p:spPr>
          <a:xfrm rot="5400000">
            <a:off x="7285037" y="1828801"/>
            <a:ext cx="5851525" cy="2743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7"/>
          <p:cNvSpPr txBox="1"/>
          <p:nvPr>
            <p:ph idx="1" type="body"/>
          </p:nvPr>
        </p:nvSpPr>
        <p:spPr>
          <a:xfrm rot="5400000">
            <a:off x="1719124" y="-834886"/>
            <a:ext cx="5851525" cy="80705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81" name="Google Shape;81;p27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7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7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BFB11"/>
            </a:gs>
            <a:gs pos="92000">
              <a:srgbClr val="FBFB11"/>
            </a:gs>
            <a:gs pos="100000">
              <a:srgbClr val="838309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6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6"/>
          <p:cNvSpPr txBox="1"/>
          <p:nvPr>
            <p:ph idx="1"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6"/>
          <p:cNvSpPr txBox="1"/>
          <p:nvPr>
            <p:ph idx="10" type="dt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6"/>
          <p:cNvSpPr txBox="1"/>
          <p:nvPr>
            <p:ph idx="11" type="ft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6"/>
          <p:cNvSpPr txBox="1"/>
          <p:nvPr>
            <p:ph idx="12" type="sldNum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jpg"/><Relationship Id="rId4" Type="http://schemas.openxmlformats.org/officeDocument/2006/relationships/image" Target="../media/image9.jpg"/><Relationship Id="rId5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Relationship Id="rId4" Type="http://schemas.openxmlformats.org/officeDocument/2006/relationships/image" Target="../media/image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g"/><Relationship Id="rId4" Type="http://schemas.openxmlformats.org/officeDocument/2006/relationships/image" Target="../media/image1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jpg"/><Relationship Id="rId4" Type="http://schemas.openxmlformats.org/officeDocument/2006/relationships/image" Target="../media/image7.jpg"/><Relationship Id="rId5" Type="http://schemas.openxmlformats.org/officeDocument/2006/relationships/image" Target="../media/image17.jpg"/><Relationship Id="rId6" Type="http://schemas.openxmlformats.org/officeDocument/2006/relationships/image" Target="../media/image18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0.jpg"/><Relationship Id="rId4" Type="http://schemas.openxmlformats.org/officeDocument/2006/relationships/image" Target="../media/image11.jpg"/><Relationship Id="rId5" Type="http://schemas.openxmlformats.org/officeDocument/2006/relationships/image" Target="../media/image5.jpg"/><Relationship Id="rId6" Type="http://schemas.openxmlformats.org/officeDocument/2006/relationships/image" Target="../media/image1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ф" id="88" name="Google Shape;8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84520" y="3468370"/>
            <a:ext cx="6863715" cy="38608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 txBox="1"/>
          <p:nvPr>
            <p:ph type="ctrTitle"/>
          </p:nvPr>
        </p:nvSpPr>
        <p:spPr>
          <a:xfrm>
            <a:off x="75565" y="384175"/>
            <a:ext cx="12040870" cy="32740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Arial"/>
              <a:buNone/>
            </a:pPr>
            <a:r>
              <a:rPr lang="ru-RU" sz="2220"/>
              <a:t>Муниципальное бюджетное дошкольное образовательное учреждение </a:t>
            </a:r>
            <a:br>
              <a:rPr lang="ru-RU" sz="2220"/>
            </a:br>
            <a:r>
              <a:rPr lang="ru-RU" sz="2220"/>
              <a:t>детский сад комбинированного вида №4 «ЯГОДКА» </a:t>
            </a:r>
            <a:br>
              <a:rPr lang="ru-RU" sz="2220"/>
            </a:br>
            <a:r>
              <a:rPr lang="ru-RU" sz="2220"/>
              <a:t>Данковского муниципального района Липецкой области</a:t>
            </a:r>
            <a:br>
              <a:rPr lang="ru-RU"/>
            </a:br>
            <a:br>
              <a:rPr lang="ru-RU"/>
            </a:br>
            <a:r>
              <a:rPr lang="ru-RU"/>
              <a:t>Творческий проект </a:t>
            </a:r>
            <a:br>
              <a:rPr lang="ru-RU"/>
            </a:br>
            <a:r>
              <a:rPr b="1" lang="ru-RU"/>
              <a:t> «В мир театра вместе с Колобком»</a:t>
            </a:r>
            <a:r>
              <a:rPr lang="ru-RU"/>
              <a:t> </a:t>
            </a:r>
            <a:br>
              <a:rPr lang="ru-RU"/>
            </a:br>
            <a:r>
              <a:rPr lang="ru-RU"/>
              <a:t>во второй и первой младших группах №1.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429895" y="4950460"/>
            <a:ext cx="52812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Подготовила: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воспитатель 1 младшей группы №1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Первякова Ю.Э.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/>
          <p:nvPr>
            <p:ph idx="1" type="body"/>
          </p:nvPr>
        </p:nvSpPr>
        <p:spPr>
          <a:xfrm>
            <a:off x="609600" y="735330"/>
            <a:ext cx="10972800" cy="55987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1" lang="ru-RU"/>
              <a:t>Вид проекта: </a:t>
            </a:r>
            <a:r>
              <a:rPr lang="ru-RU"/>
              <a:t>творческий.</a:t>
            </a:r>
            <a:endParaRPr b="1"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1"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1" lang="ru-RU"/>
              <a:t>Продолжительность проекта: </a:t>
            </a:r>
            <a:r>
              <a:rPr lang="ru-RU"/>
              <a:t>краткосрочный недельный проект</a:t>
            </a:r>
            <a:endParaRPr b="1"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1"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1" lang="ru-RU"/>
              <a:t>Сроки реализации:</a:t>
            </a:r>
            <a:r>
              <a:rPr lang="ru-RU"/>
              <a:t> с 16 марта по 23 марта 2021 гг.</a:t>
            </a:r>
            <a:endParaRPr b="1"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1"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b="1" lang="ru-RU"/>
              <a:t>Участники проекта: </a:t>
            </a:r>
            <a:r>
              <a:rPr lang="ru-RU"/>
              <a:t>воспитанники второй младшей группы №1, воспитатель Первякова Ю.Э.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b="1" lang="ru-RU"/>
              <a:t>Проблема и актуальность:</a:t>
            </a:r>
            <a:endParaRPr b="1"/>
          </a:p>
        </p:txBody>
      </p:sp>
      <p:sp>
        <p:nvSpPr>
          <p:cNvPr id="101" name="Google Shape;101;p3"/>
          <p:cNvSpPr txBox="1"/>
          <p:nvPr>
            <p:ph idx="1"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b="1" lang="ru-RU" sz="2500"/>
              <a:t>Проблема, на решение которой направлен проект:  </a:t>
            </a:r>
            <a:r>
              <a:rPr lang="ru-RU" sz="2500"/>
              <a:t>коррекция стеснительности у младших дошкольников; развитие театральных способностей детей младшего дошкольного возраста.</a:t>
            </a:r>
            <a:endParaRPr sz="2500"/>
          </a:p>
          <a:p>
            <a:pPr indent="0" lvl="0" marL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t/>
            </a:r>
            <a:endParaRPr b="1" sz="25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b="1" lang="ru-RU" sz="2500">
                <a:solidFill>
                  <a:schemeClr val="dk1"/>
                </a:solidFill>
              </a:rPr>
              <a:t>Актуальность.</a:t>
            </a:r>
            <a:r>
              <a:rPr lang="ru-RU" sz="2500"/>
              <a:t> Театр – это один из самых доступных видов искусства, способствующий повышению общей культуры ребенка, при этом дети могут быть как зрителями театрального действия, так и его участниками.  </a:t>
            </a:r>
            <a:endParaRPr sz="25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"/>
          <p:cNvSpPr txBox="1"/>
          <p:nvPr>
            <p:ph type="title"/>
          </p:nvPr>
        </p:nvSpPr>
        <p:spPr>
          <a:xfrm>
            <a:off x="609600" y="274955"/>
            <a:ext cx="10972800" cy="71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ru-RU"/>
              <a:t>Цели и задачи проекта</a:t>
            </a:r>
            <a:endParaRPr/>
          </a:p>
        </p:txBody>
      </p:sp>
      <p:sp>
        <p:nvSpPr>
          <p:cNvPr id="107" name="Google Shape;107;p4"/>
          <p:cNvSpPr txBox="1"/>
          <p:nvPr>
            <p:ph idx="1" type="body"/>
          </p:nvPr>
        </p:nvSpPr>
        <p:spPr>
          <a:xfrm>
            <a:off x="177165" y="1165860"/>
            <a:ext cx="11866245" cy="5692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ru-RU" sz="2400"/>
              <a:t>Цель: </a:t>
            </a:r>
            <a:r>
              <a:rPr lang="ru-RU" sz="2400"/>
              <a:t>воспитание интереса у детей к художественной литературе, через знакомство со сказкой; воспитание интереса к театрализованной деятельности.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ru-RU" sz="2400"/>
              <a:t>Задачи:</a:t>
            </a:r>
            <a:endParaRPr b="1"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1. Создать условия, способствующие детям высказывать мнение по сюжету сказки.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2. Воспитывать у детей желание к коллективному общению в процессе инсценировки сказки.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3. Способствовать развитию речи детей.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4. Закреплять умение детей соотносить свои действия с текстом.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5. Развивать мелкую и общую моторику.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6. Прививать детям первичные навыки в области театрального искусства (использование мимики, жестов, голоса).</a:t>
            </a:r>
            <a:endParaRPr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b="1" lang="ru-RU"/>
              <a:t> Ожидаемый результат проекта:</a:t>
            </a:r>
            <a:br>
              <a:rPr b="1" lang="ru-RU"/>
            </a:br>
            <a:endParaRPr/>
          </a:p>
        </p:txBody>
      </p:sp>
      <p:sp>
        <p:nvSpPr>
          <p:cNvPr id="113" name="Google Shape;113;p5"/>
          <p:cNvSpPr txBox="1"/>
          <p:nvPr>
            <p:ph idx="1"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Дети понимают содержание сказки «Колобок», проговаривают слова и фразы из произведения;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Отвечают на вопросы по содержанию сказки;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Эмоционально реагируют на любимое произведение;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У детей обогатился словарный запас, расширилось представление 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о мире театра;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Развиваются артистические способности;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ru-RU" sz="2400"/>
              <a:t>   Дети готовы к театрализованной постановке сказки «Колобок» в группе раннего возраста.</a:t>
            </a:r>
            <a:endParaRPr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6"/>
          <p:cNvSpPr txBox="1"/>
          <p:nvPr>
            <p:ph type="title"/>
          </p:nvPr>
        </p:nvSpPr>
        <p:spPr>
          <a:xfrm>
            <a:off x="609600" y="274955"/>
            <a:ext cx="10972800" cy="1325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ru-RU"/>
              <a:t>I этап - подготовительный:</a:t>
            </a:r>
            <a:endParaRPr/>
          </a:p>
        </p:txBody>
      </p:sp>
      <p:sp>
        <p:nvSpPr>
          <p:cNvPr id="119" name="Google Shape;119;p6"/>
          <p:cNvSpPr txBox="1"/>
          <p:nvPr>
            <p:ph idx="1" type="body"/>
          </p:nvPr>
        </p:nvSpPr>
        <p:spPr>
          <a:xfrm>
            <a:off x="609600" y="1358900"/>
            <a:ext cx="10187940" cy="2505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ru-RU"/>
              <a:t> - знакомство детей с уголком театрализованной деятельности и книжным  уголком;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ru-RU"/>
              <a:t>-  ввод героя и побуждение к действиям: Колобок знакомит детей с волшебным миром сказки.</a:t>
            </a:r>
            <a:endParaRPr/>
          </a:p>
        </p:txBody>
      </p:sp>
      <p:pic>
        <p:nvPicPr>
          <p:cNvPr descr="9178cba21aaed1e7a1627cf09cr4--dlya-doma-i-interera-odezhda-stseny-zanaves-kulisy-padugi-zad" id="120" name="Google Shape;12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1585" y="3607435"/>
            <a:ext cx="7829550" cy="2933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ru-RU"/>
              <a:t>I этап - подготовительный:</a:t>
            </a:r>
            <a:endParaRPr/>
          </a:p>
        </p:txBody>
      </p:sp>
      <p:pic>
        <p:nvPicPr>
          <p:cNvPr descr="lmiiq-X6EPc" id="126" name="Google Shape;12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2835" y="1221740"/>
            <a:ext cx="3825240" cy="510159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NV4bo5xNWw" id="127" name="Google Shape;127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80705" y="3771900"/>
            <a:ext cx="3521710" cy="26422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3FgcUP2GQd0" id="128" name="Google Shape;128;p7"/>
          <p:cNvPicPr preferRelativeResize="0"/>
          <p:nvPr>
            <p:ph idx="1" type="body"/>
          </p:nvPr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185410" y="1221740"/>
            <a:ext cx="3138805" cy="235458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7"/>
          <p:cNvSpPr txBox="1"/>
          <p:nvPr/>
        </p:nvSpPr>
        <p:spPr>
          <a:xfrm>
            <a:off x="8585200" y="1293495"/>
            <a:ext cx="3078480" cy="23069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Мы поговорили о том, какие сказки знают дети, и запланировали список прочтения сказок на наделю.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гости пришел 	Колобок и предложил послушать сказку о нем.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7"/>
          <p:cNvSpPr txBox="1"/>
          <p:nvPr/>
        </p:nvSpPr>
        <p:spPr>
          <a:xfrm>
            <a:off x="5099685" y="4009390"/>
            <a:ext cx="2851785" cy="20300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Расмотрели театральный уголок, познакомились с видми театра, имеющимися в группе. Ребята примерили маски знакомх героев.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"/>
          <p:cNvSpPr txBox="1"/>
          <p:nvPr>
            <p:ph type="title"/>
          </p:nvPr>
        </p:nvSpPr>
        <p:spPr>
          <a:xfrm>
            <a:off x="609600" y="304800"/>
            <a:ext cx="10972800" cy="60071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ru-RU"/>
              <a:t>II этап - содержательный:</a:t>
            </a:r>
            <a:endParaRPr/>
          </a:p>
        </p:txBody>
      </p:sp>
      <p:sp>
        <p:nvSpPr>
          <p:cNvPr id="136" name="Google Shape;136;p8"/>
          <p:cNvSpPr txBox="1"/>
          <p:nvPr>
            <p:ph idx="1" type="body"/>
          </p:nvPr>
        </p:nvSpPr>
        <p:spPr>
          <a:xfrm>
            <a:off x="278130" y="949960"/>
            <a:ext cx="5073650" cy="30289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1" i="1" lang="ru-RU" sz="2200"/>
              <a:t>Речевое развитие: </a:t>
            </a:r>
            <a:endParaRPr b="1" i="1"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Прослушивание русской народной сказки «Колобок»;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Пересказ сказки посредством ответов на вопросы по прослушанному произведению;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Отгадывание загадок про героев сказки «Колобок».</a:t>
            </a:r>
            <a:endParaRPr sz="2200"/>
          </a:p>
        </p:txBody>
      </p:sp>
      <p:sp>
        <p:nvSpPr>
          <p:cNvPr id="137" name="Google Shape;137;p8"/>
          <p:cNvSpPr txBox="1"/>
          <p:nvPr/>
        </p:nvSpPr>
        <p:spPr>
          <a:xfrm>
            <a:off x="5351780" y="1029335"/>
            <a:ext cx="2840990" cy="47999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 пылу с жару из печи,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Ни минуты не молчит –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 тропинке катится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Подвигами хвалится.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(Колобок)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Он живет, но не в лесу,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Любит хлеб и колбасу,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Но, коль есть одна мука,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Съесть готов и колобка.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(Дед)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Обитает среди леса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Ярко-рыжая принцесса.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Превеликая хитрица,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 зовут ее...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(Лисица)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8"/>
          <p:cNvSpPr txBox="1"/>
          <p:nvPr/>
        </p:nvSpPr>
        <p:spPr>
          <a:xfrm>
            <a:off x="8192770" y="949960"/>
            <a:ext cx="3710305" cy="5908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Как у этого героя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Шубка модного покроя –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Серебристо-серый тон,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Сзади беленький помпон.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(Заяц)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Пасть кусачая, стать собачая,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Шерсть сеном, хвост поленом.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(Волк)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Ходит лесом без опаски,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Любит пореветь с душой.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Он из всех героев сказки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Самый толстый и большой.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(Медведь)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Мама колобочка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 стареньком платочке.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(Бабка)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mgonline-com-ua-Transparent-backgr-MSevJpDJ6s" id="139" name="Google Shape;13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" y="3978910"/>
            <a:ext cx="4087495" cy="254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9"/>
          <p:cNvSpPr txBox="1"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ru-RU"/>
              <a:t>II этап - содержательный:</a:t>
            </a:r>
            <a:br>
              <a:rPr lang="ru-RU"/>
            </a:br>
            <a:endParaRPr/>
          </a:p>
        </p:txBody>
      </p:sp>
      <p:pic>
        <p:nvPicPr>
          <p:cNvPr descr="к1" id="145" name="Google Shape;14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" y="1417955"/>
            <a:ext cx="3820795" cy="2865755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9"/>
          <p:cNvSpPr txBox="1"/>
          <p:nvPr/>
        </p:nvSpPr>
        <p:spPr>
          <a:xfrm>
            <a:off x="5039360" y="1143000"/>
            <a:ext cx="6412865" cy="2584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После прослушивания сказки, ребята отадывали загадки. Ответы на загадки давали хором.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 для пересказа скаки использовали мяч. Получив мяч, ребенок имел возможнсть ответить. Если с ответом возникли заруднения - мяч передавался следующему игроку. Таким образом, на все вопросы были получены ответы, при этом смог проявить свои знания каждый ребенок.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9"/>
          <p:cNvSpPr txBox="1"/>
          <p:nvPr/>
        </p:nvSpPr>
        <p:spPr>
          <a:xfrm>
            <a:off x="609600" y="4462145"/>
            <a:ext cx="4836160" cy="20916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1). Из каких продуктов старуха сделала Колобка?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2). Куда бабушка поставила Колобка остывать?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3). Кто был главный герой сказки? Как его можно описать?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4). Какой проступок совершил Колобок?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5). Кого первым встретил Колобок в лесу?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6). Какие звери встретились ему потом?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7). Зачем Колобок пел песенки?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8). Какая главная черта характера главного героя?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9). Почему Колобку не удалось убежать от Лисицы?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9"/>
          <p:cNvSpPr txBox="1"/>
          <p:nvPr/>
        </p:nvSpPr>
        <p:spPr>
          <a:xfrm>
            <a:off x="5446395" y="4462145"/>
            <a:ext cx="6256655" cy="20916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10). Для чего Лисица притворилась глухой?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11). Почему Колобок послушался Лису и уселся ей на нос?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12). Чем поплатился Колобок за свою доверчивость?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13). Можно ли назвать главного героя послушным? Почему?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14). Какая главная ошибка Колобка?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15). Как вы думаете, горевали ли старик со старухой о потере Колобка? Почему?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16). Что было бы с Колобком, если бы он не укатился в лес?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17). Можно ли детям ходить в лес без сопровождения взрослых?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18). Какие опасности таит в себе лес?</a:t>
            </a:r>
            <a:endParaRPr sz="13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9"/>
          <p:cNvSpPr txBox="1"/>
          <p:nvPr/>
        </p:nvSpPr>
        <p:spPr>
          <a:xfrm>
            <a:off x="4631690" y="3903980"/>
            <a:ext cx="6156325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Вопросы для краткого пересказа были такие: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"/>
          <p:cNvSpPr txBox="1"/>
          <p:nvPr>
            <p:ph idx="1" type="body"/>
          </p:nvPr>
        </p:nvSpPr>
        <p:spPr>
          <a:xfrm>
            <a:off x="353060" y="307340"/>
            <a:ext cx="5376545" cy="3063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1" i="1" lang="ru-RU" sz="2200"/>
              <a:t>Физическое развитие:</a:t>
            </a:r>
            <a:endParaRPr b="1" i="1"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Подвижные игры: «Зайка серенький сидит», «У медведя во бору…», «Заинька попляши», «Догони Колобка».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Движения: попрыгать как зайчики, походить как мишки, лисички, порычим как волки; катиться, как колобки.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sz="2200"/>
          </a:p>
        </p:txBody>
      </p:sp>
      <p:pic>
        <p:nvPicPr>
          <p:cNvPr descr="к" id="155" name="Google Shape;155;p10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5745" y="3370580"/>
            <a:ext cx="4057650" cy="32772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3" id="156" name="Google Shape;156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73215" y="2299335"/>
            <a:ext cx="4265295" cy="32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10"/>
          <p:cNvSpPr txBox="1"/>
          <p:nvPr/>
        </p:nvSpPr>
        <p:spPr>
          <a:xfrm>
            <a:off x="5959475" y="327660"/>
            <a:ext cx="5387340" cy="1753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Игры на физическое развитие проводились не только на улице, но и в группе. Сначала это были общи упражнения на развитие театрализованной деятеьности: использование движений подобно героям сказки, смена голоса и управление им - проводились коллективно.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1"/>
          <p:cNvSpPr txBox="1"/>
          <p:nvPr>
            <p:ph idx="1" type="body"/>
          </p:nvPr>
        </p:nvSpPr>
        <p:spPr>
          <a:xfrm>
            <a:off x="292735" y="136525"/>
            <a:ext cx="4921250" cy="47529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1" i="1" lang="ru-RU" sz="2200"/>
              <a:t>Социальное развитие:</a:t>
            </a:r>
            <a:endParaRPr b="1" i="1"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знакомство с героями сказки «Колобок»;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упражнение «Драматизация движений сказочных героев»;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беседы на тему элементарных правил поведения детей (не брать предметы и угощения у незнакомых, не брать ничего с пола – грязно, не убегать из дома, не разговаривать с незнакомыми людьми);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дидактические игры: «Эмоции», «Я как он».</a:t>
            </a:r>
            <a:endParaRPr sz="2200"/>
          </a:p>
        </p:txBody>
      </p:sp>
      <p:sp>
        <p:nvSpPr>
          <p:cNvPr id="163" name="Google Shape;163;p11"/>
          <p:cNvSpPr txBox="1"/>
          <p:nvPr/>
        </p:nvSpPr>
        <p:spPr>
          <a:xfrm>
            <a:off x="4963795" y="191770"/>
            <a:ext cx="7046595" cy="1753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Затем, тобы детям было легче войти в образы героев, мы использовали шапочки-маски для индивидуальнй отработки действий героев.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Когда дети с легкостью стали «притворяться», игры в группе превратились в репетиции.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1"/>
          <p:cNvSpPr txBox="1"/>
          <p:nvPr/>
        </p:nvSpPr>
        <p:spPr>
          <a:xfrm>
            <a:off x="5213985" y="1630680"/>
            <a:ext cx="3874135" cy="9220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Роль Колобка изначаьно давалась непросто. На время было решено использовать мяч.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к33333" id="165" name="Google Shape;165;p11"/>
          <p:cNvPicPr preferRelativeResize="0"/>
          <p:nvPr/>
        </p:nvPicPr>
        <p:blipFill rotWithShape="1">
          <a:blip r:embed="rId3">
            <a:alphaModFix/>
          </a:blip>
          <a:srcRect b="0" l="39723" r="0" t="15685"/>
          <a:stretch/>
        </p:blipFill>
        <p:spPr>
          <a:xfrm>
            <a:off x="9264015" y="1630680"/>
            <a:ext cx="2127250" cy="413194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333" id="166" name="Google Shape;16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50180" y="3151505"/>
            <a:ext cx="4013835" cy="30105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2"/>
          <p:cNvSpPr txBox="1"/>
          <p:nvPr>
            <p:ph idx="1" type="body"/>
          </p:nvPr>
        </p:nvSpPr>
        <p:spPr>
          <a:xfrm>
            <a:off x="292735" y="226695"/>
            <a:ext cx="5617210" cy="19761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1" i="1" lang="ru-RU" sz="2200"/>
              <a:t>Познавательное развитие:</a:t>
            </a:r>
            <a:endParaRPr b="1" i="1"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 «Катится Колобок или нет?» (сравнение куба и шара, что покатится, а что нет?)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«Башенки из Колобков» (сравнение куба и шара, что будет стоять?»).</a:t>
            </a:r>
            <a:endParaRPr sz="2200"/>
          </a:p>
        </p:txBody>
      </p:sp>
      <p:pic>
        <p:nvPicPr>
          <p:cNvPr descr="34" id="172" name="Google Shape;17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9040" y="466090"/>
            <a:ext cx="4513580" cy="601916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2"/>
          <p:cNvSpPr txBox="1"/>
          <p:nvPr/>
        </p:nvSpPr>
        <p:spPr>
          <a:xfrm>
            <a:off x="678815" y="2817495"/>
            <a:ext cx="4918710" cy="2584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Мы снаали построили башню из кубиков. Затем попытались сделать башенку из мячей - конечно, мячи раскатились в раные стороны. Сначала детям это показалось интересным - но такое сравнение дало свои результаты: вновь кинулись к кубикам, мячи потеряли свой интерес после пары неудачных попыток. Зато башни из кубиков получились у всех. 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3"/>
          <p:cNvSpPr txBox="1"/>
          <p:nvPr>
            <p:ph idx="1" type="body"/>
          </p:nvPr>
        </p:nvSpPr>
        <p:spPr>
          <a:xfrm>
            <a:off x="247650" y="182245"/>
            <a:ext cx="6685915" cy="2367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b="1" i="1" lang="ru-RU" sz="2200"/>
              <a:t>Художественно-эстетическое развитие:</a:t>
            </a:r>
            <a:endParaRPr b="1" i="1"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 Лепка «Колобок»;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Коллективное рисование красками на тему: «Дорожка для Колобка»;</a:t>
            </a:r>
            <a:endParaRPr sz="2200"/>
          </a:p>
          <a:p>
            <a:pPr indent="0" lvl="0" marL="0" rtl="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- Разучивание песенки и танца «Я Колобок, румяный бок».</a:t>
            </a:r>
            <a:endParaRPr sz="2200"/>
          </a:p>
        </p:txBody>
      </p:sp>
      <p:pic>
        <p:nvPicPr>
          <p:cNvPr descr="4" id="179" name="Google Shape;17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21140" y="915670"/>
            <a:ext cx="2896235" cy="21723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42" id="180" name="Google Shape;180;p13"/>
          <p:cNvPicPr preferRelativeResize="0"/>
          <p:nvPr/>
        </p:nvPicPr>
        <p:blipFill rotWithShape="1">
          <a:blip r:embed="rId4">
            <a:alphaModFix/>
          </a:blip>
          <a:srcRect b="0" l="-26984" r="0" t="23056"/>
          <a:stretch/>
        </p:blipFill>
        <p:spPr>
          <a:xfrm>
            <a:off x="6764020" y="3383280"/>
            <a:ext cx="5253355" cy="30219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41" id="181" name="Google Shape;181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64605" y="1186815"/>
            <a:ext cx="2756535" cy="3676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т1" id="182" name="Google Shape;182;p13"/>
          <p:cNvPicPr preferRelativeResize="0"/>
          <p:nvPr/>
        </p:nvPicPr>
        <p:blipFill rotWithShape="1">
          <a:blip r:embed="rId6">
            <a:alphaModFix/>
          </a:blip>
          <a:srcRect b="0" l="19472" r="0" t="19191"/>
          <a:stretch/>
        </p:blipFill>
        <p:spPr>
          <a:xfrm>
            <a:off x="407670" y="2549525"/>
            <a:ext cx="3524250" cy="2652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4"/>
          <p:cNvSpPr txBox="1"/>
          <p:nvPr>
            <p:ph type="title"/>
          </p:nvPr>
        </p:nvSpPr>
        <p:spPr>
          <a:xfrm>
            <a:off x="609600" y="274955"/>
            <a:ext cx="10972800" cy="8553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br>
              <a:rPr lang="ru-RU"/>
            </a:br>
            <a:r>
              <a:rPr lang="ru-RU"/>
              <a:t>III этап рефлексивный:</a:t>
            </a:r>
            <a:br>
              <a:rPr lang="ru-RU"/>
            </a:br>
            <a:endParaRPr/>
          </a:p>
        </p:txBody>
      </p:sp>
      <p:sp>
        <p:nvSpPr>
          <p:cNvPr id="188" name="Google Shape;188;p14"/>
          <p:cNvSpPr txBox="1"/>
          <p:nvPr>
            <p:ph idx="1" type="body"/>
          </p:nvPr>
        </p:nvSpPr>
        <p:spPr>
          <a:xfrm>
            <a:off x="609600" y="1130300"/>
            <a:ext cx="2870835" cy="1421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rPr lang="ru-RU" sz="2200"/>
              <a:t>Театрализованное представление «Колобок» для воспитанников раннего возраста.</a:t>
            </a:r>
            <a:endParaRPr sz="2200"/>
          </a:p>
        </p:txBody>
      </p:sp>
      <p:pic>
        <p:nvPicPr>
          <p:cNvPr descr="п6" id="189" name="Google Shape;18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58585" y="3470910"/>
            <a:ext cx="4248785" cy="28187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5" id="190" name="Google Shape;190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68590" y="949325"/>
            <a:ext cx="4083050" cy="23101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пп" id="191" name="Google Shape;191;p14"/>
          <p:cNvPicPr preferRelativeResize="0"/>
          <p:nvPr/>
        </p:nvPicPr>
        <p:blipFill rotWithShape="1">
          <a:blip r:embed="rId5">
            <a:alphaModFix/>
          </a:blip>
          <a:srcRect b="0" l="31639" r="0" t="0"/>
          <a:stretch/>
        </p:blipFill>
        <p:spPr>
          <a:xfrm>
            <a:off x="4479925" y="1273175"/>
            <a:ext cx="2672715" cy="21977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п" id="192" name="Google Shape;192;p14"/>
          <p:cNvPicPr preferRelativeResize="0"/>
          <p:nvPr/>
        </p:nvPicPr>
        <p:blipFill rotWithShape="1">
          <a:blip r:embed="rId6">
            <a:alphaModFix/>
          </a:blip>
          <a:srcRect b="0" l="24723" r="0" t="17449"/>
          <a:stretch/>
        </p:blipFill>
        <p:spPr>
          <a:xfrm>
            <a:off x="504190" y="3008630"/>
            <a:ext cx="4587240" cy="2829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5"/>
          <p:cNvSpPr txBox="1"/>
          <p:nvPr>
            <p:ph type="title"/>
          </p:nvPr>
        </p:nvSpPr>
        <p:spPr>
          <a:xfrm>
            <a:off x="609600" y="274955"/>
            <a:ext cx="10972800" cy="76581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ru-RU"/>
              <a:t>Вывод</a:t>
            </a:r>
            <a:endParaRPr/>
          </a:p>
        </p:txBody>
      </p:sp>
      <p:sp>
        <p:nvSpPr>
          <p:cNvPr id="198" name="Google Shape;198;p15"/>
          <p:cNvSpPr txBox="1"/>
          <p:nvPr>
            <p:ph idx="1" type="body"/>
          </p:nvPr>
        </p:nvSpPr>
        <p:spPr>
          <a:xfrm>
            <a:off x="232410" y="1040765"/>
            <a:ext cx="11651615" cy="54940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ru-RU" sz="2600"/>
              <a:t>  В заключение могу отметить, что дети с удовольствием принимали участие в проекте. В процессе реализации дети научились имитировать движения животных - героев сказки «Колобок»; танцевальные движения стали более слаженные; мелкая и крупная моторика воспитанников развивается. Стеснительные дети стали чувствовать себя более раскрепощёнными, открытыми. Воспитанники, кто по началу боялся выходить на публику, изъявили желание принять участие в постановке сказки для малышей. Вместе с детьми подобрали костюмы и декорации, каждый момент обсуждался всей группой. Воспитанники узнали, что такое сцена, одежда сцены. Познакомились с понятием «сценический образ», с помощью воспитателя и других детей создали свой неповторимый образ, на итоговом мероприятии применяли все, что узнали за время проекта.</a:t>
            </a:r>
            <a:r>
              <a:rPr lang="ru-RU"/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2021-04-18T16:04:00Z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1049-11.2.0.10132</vt:lpwstr>
  </property>
</Properties>
</file>