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4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5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682" r:id="rId2"/>
    <p:sldMasterId id="2147483700" r:id="rId3"/>
    <p:sldMasterId id="2147483718" r:id="rId4"/>
    <p:sldMasterId id="2147483766" r:id="rId5"/>
    <p:sldMasterId id="2147483783" r:id="rId6"/>
  </p:sldMasterIdLst>
  <p:notesMasterIdLst>
    <p:notesMasterId r:id="rId51"/>
  </p:notesMasterIdLst>
  <p:sldIdLst>
    <p:sldId id="351" r:id="rId7"/>
    <p:sldId id="260" r:id="rId8"/>
    <p:sldId id="265" r:id="rId9"/>
    <p:sldId id="350" r:id="rId10"/>
    <p:sldId id="335" r:id="rId11"/>
    <p:sldId id="336" r:id="rId12"/>
    <p:sldId id="268" r:id="rId13"/>
    <p:sldId id="269" r:id="rId14"/>
    <p:sldId id="337" r:id="rId15"/>
    <p:sldId id="346" r:id="rId16"/>
    <p:sldId id="324" r:id="rId17"/>
    <p:sldId id="340" r:id="rId18"/>
    <p:sldId id="270" r:id="rId19"/>
    <p:sldId id="339" r:id="rId20"/>
    <p:sldId id="327" r:id="rId21"/>
    <p:sldId id="341" r:id="rId22"/>
    <p:sldId id="342" r:id="rId23"/>
    <p:sldId id="328" r:id="rId24"/>
    <p:sldId id="343" r:id="rId25"/>
    <p:sldId id="331" r:id="rId26"/>
    <p:sldId id="332" r:id="rId27"/>
    <p:sldId id="344" r:id="rId28"/>
    <p:sldId id="278" r:id="rId29"/>
    <p:sldId id="333" r:id="rId30"/>
    <p:sldId id="279" r:id="rId31"/>
    <p:sldId id="280" r:id="rId32"/>
    <p:sldId id="266" r:id="rId33"/>
    <p:sldId id="302" r:id="rId34"/>
    <p:sldId id="300" r:id="rId35"/>
    <p:sldId id="301" r:id="rId36"/>
    <p:sldId id="345" r:id="rId37"/>
    <p:sldId id="281" r:id="rId38"/>
    <p:sldId id="282" r:id="rId39"/>
    <p:sldId id="321" r:id="rId40"/>
    <p:sldId id="305" r:id="rId41"/>
    <p:sldId id="306" r:id="rId42"/>
    <p:sldId id="308" r:id="rId43"/>
    <p:sldId id="309" r:id="rId44"/>
    <p:sldId id="310" r:id="rId45"/>
    <p:sldId id="347" r:id="rId46"/>
    <p:sldId id="311" r:id="rId47"/>
    <p:sldId id="312" r:id="rId48"/>
    <p:sldId id="313" r:id="rId49"/>
    <p:sldId id="349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A2A6EC"/>
    <a:srgbClr val="C1DE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76" autoAdjust="0"/>
    <p:restoredTop sz="94662" autoAdjust="0"/>
  </p:normalViewPr>
  <p:slideViewPr>
    <p:cSldViewPr>
      <p:cViewPr varScale="1">
        <p:scale>
          <a:sx n="71" d="100"/>
          <a:sy n="71" d="100"/>
        </p:scale>
        <p:origin x="112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FD4986-C54A-44A7-BF24-A65A8A117F06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E2BA3-0288-4468-9AD3-2A128E4526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784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798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BA613E5-4A81-4483-8DD3-250A59C4FC37}" type="slidenum">
              <a:rPr lang="ru-RU" altLang="ru-RU" smtClean="0">
                <a:latin typeface="Arial" pitchFamily="34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ru-RU" altLang="ru-RU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E2BA3-0288-4468-9AD3-2A128E45268A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098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grpSp>
        <p:nvGrpSpPr>
          <p:cNvPr id="5" name="Group 16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" name="Picture 161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1200" y="2949"/>
              <a:ext cx="1241" cy="1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60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0" y="2019"/>
              <a:ext cx="1884" cy="2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9" descr="artplus_nature_naturalcity38_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0" y="2592"/>
              <a:ext cx="5760" cy="1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" name="Group 162"/>
            <p:cNvGrpSpPr>
              <a:grpSpLocks/>
            </p:cNvGrpSpPr>
            <p:nvPr/>
          </p:nvGrpSpPr>
          <p:grpSpPr bwMode="auto">
            <a:xfrm>
              <a:off x="0" y="0"/>
              <a:ext cx="5760" cy="2016"/>
              <a:chOff x="0" y="0"/>
              <a:chExt cx="5760" cy="2016"/>
            </a:xfrm>
          </p:grpSpPr>
          <p:pic>
            <p:nvPicPr>
              <p:cNvPr id="11" name="Picture 153" descr="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0" cy="2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40" descr="0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0" y="0"/>
                <a:ext cx="858" cy="7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" name="Picture 163" descr="water_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576"/>
              <a:ext cx="54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76200" y="6477000"/>
            <a:ext cx="2895600" cy="304800"/>
          </a:xfrm>
        </p:spPr>
        <p:txBody>
          <a:bodyPr/>
          <a:lstStyle>
            <a:lvl1pPr algn="l">
              <a:defRPr sz="1700" smtClean="0"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15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 smtClean="0">
                <a:latin typeface="Arial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26958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98101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01038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72934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24214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7044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28416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820722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14698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4193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60488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915685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296068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263525" y="3922713"/>
            <a:ext cx="3616325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44C0E-2F9C-4D30-AC5E-698DF8607A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0001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2400">
                <a:solidFill>
                  <a:srgbClr val="D43636"/>
                </a:solidFill>
                <a:latin typeface="Arial Black" pitchFamily="34" charset="0"/>
                <a:cs typeface="Arial" pitchFamily="34" charset="0"/>
              </a:rPr>
              <a:t>L/O/G/O</a:t>
            </a:r>
          </a:p>
        </p:txBody>
      </p:sp>
      <p:grpSp>
        <p:nvGrpSpPr>
          <p:cNvPr id="5" name="Group 16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" name="Picture 161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1200" y="2949"/>
              <a:ext cx="1241" cy="1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60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0" y="2019"/>
              <a:ext cx="1884" cy="2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9" descr="artplus_nature_naturalcity38_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0" y="2592"/>
              <a:ext cx="5760" cy="1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" name="Group 162"/>
            <p:cNvGrpSpPr>
              <a:grpSpLocks/>
            </p:cNvGrpSpPr>
            <p:nvPr/>
          </p:nvGrpSpPr>
          <p:grpSpPr bwMode="auto">
            <a:xfrm>
              <a:off x="0" y="0"/>
              <a:ext cx="5760" cy="2016"/>
              <a:chOff x="0" y="0"/>
              <a:chExt cx="5760" cy="2016"/>
            </a:xfrm>
          </p:grpSpPr>
          <p:pic>
            <p:nvPicPr>
              <p:cNvPr id="11" name="Picture 153" descr="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0" cy="2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40" descr="0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0" y="0"/>
                <a:ext cx="858" cy="7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" name="Picture 163" descr="water_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576"/>
              <a:ext cx="54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76200" y="6477000"/>
            <a:ext cx="2895600" cy="304800"/>
          </a:xfrm>
        </p:spPr>
        <p:txBody>
          <a:bodyPr/>
          <a:lstStyle>
            <a:lvl1pPr algn="l" eaLnBrk="0" hangingPunct="0">
              <a:defRPr sz="1700">
                <a:solidFill>
                  <a:srgbClr val="000000"/>
                </a:solidFill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 eaLnBrk="0" hangingPunct="0">
              <a:defRPr sz="1400" b="0">
                <a:solidFill>
                  <a:srgbClr val="000000"/>
                </a:solidFill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 eaLnBrk="0" hangingPunct="0">
              <a:defRPr sz="1400"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D3A25442-21B6-4D5C-BDDF-631BED0A72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984700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939469C0-D03B-4A4F-A72E-D4EEFF5041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255811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AE867FE7-7E00-4EB6-8A47-8B0A300692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784593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391F40B2-A531-4EEC-A9B7-DC129B2B48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933087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BB470D00-A2A1-4294-A218-C15BA5B446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46258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EB6682AF-1DDB-42DD-AEDD-0CBB24F5E4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8004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137DA90C-3512-4236-A13B-2F18AB5040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36777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4A7FE352-64AB-4C95-BE23-3E0B8526CC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724079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341AFD22-E06E-4EC6-80A0-9AD2DE8CE7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406938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1AD82EC8-5B32-4517-BAE2-B289ACBD28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092177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7B5D32C3-0F1D-4C10-85C3-773B308E63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03843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0B169478-CE12-4469-9C0A-10C601FB30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235414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977515AA-DE08-4B19-882A-C1DEFC5C82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510666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5550B129-F507-42B9-B5F3-7C014ACFFC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0023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263525" y="3922713"/>
            <a:ext cx="3616325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E0150C12-11B9-4687-B82C-5F8BB81675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8916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263525" y="3922713"/>
            <a:ext cx="7386638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E4AC6857-A851-4BA9-9208-4EB2067BC5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7540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7623AA81-34D5-42CA-BB6E-3622A9E2EA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13038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ru-RU" sz="2400">
                <a:solidFill>
                  <a:srgbClr val="D43636"/>
                </a:solidFill>
                <a:latin typeface="Arial Black" pitchFamily="34" charset="0"/>
                <a:cs typeface="Arial" pitchFamily="34" charset="0"/>
              </a:rPr>
              <a:t>L/O/G/O</a:t>
            </a:r>
          </a:p>
        </p:txBody>
      </p:sp>
      <p:grpSp>
        <p:nvGrpSpPr>
          <p:cNvPr id="5" name="Group 16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" name="Picture 161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1200" y="2949"/>
              <a:ext cx="1241" cy="1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60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0" y="2019"/>
              <a:ext cx="1884" cy="2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9" descr="artplus_nature_naturalcity38_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0" y="2592"/>
              <a:ext cx="5760" cy="1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" name="Group 162"/>
            <p:cNvGrpSpPr>
              <a:grpSpLocks/>
            </p:cNvGrpSpPr>
            <p:nvPr/>
          </p:nvGrpSpPr>
          <p:grpSpPr bwMode="auto">
            <a:xfrm>
              <a:off x="0" y="0"/>
              <a:ext cx="5760" cy="2016"/>
              <a:chOff x="0" y="0"/>
              <a:chExt cx="5760" cy="2016"/>
            </a:xfrm>
          </p:grpSpPr>
          <p:pic>
            <p:nvPicPr>
              <p:cNvPr id="11" name="Picture 153" descr="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0" cy="2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40" descr="0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0" y="0"/>
                <a:ext cx="858" cy="7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" name="Picture 163" descr="water_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576"/>
              <a:ext cx="54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76200" y="6477000"/>
            <a:ext cx="2895600" cy="304800"/>
          </a:xfrm>
        </p:spPr>
        <p:txBody>
          <a:bodyPr/>
          <a:lstStyle>
            <a:lvl1pPr algn="l" eaLnBrk="0" hangingPunct="0">
              <a:defRPr sz="1700">
                <a:solidFill>
                  <a:srgbClr val="000000"/>
                </a:solidFill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 eaLnBrk="0" hangingPunct="0">
              <a:defRPr sz="1400" b="0">
                <a:solidFill>
                  <a:srgbClr val="000000"/>
                </a:solidFill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 eaLnBrk="0" hangingPunct="0">
              <a:defRPr sz="1400"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04F3D677-23A7-4B55-9E2F-265E1C7E5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73624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E3575E00-E53C-47E3-A939-0140F0E251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643392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403BF20D-DFD5-4000-B43D-F3A30413FB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468513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CF023A22-7E28-430A-83C5-4CA800387B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5831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C69DDFFF-9338-4036-B050-184C5BB6B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959125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9B835E48-4B1E-4AAA-9368-553A9BCB1D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927987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770C37AD-C382-4769-868C-00E7D148AC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47479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E7887B4B-A773-4EEA-87F1-8D85636D6D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23594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F730FC1A-1A28-48CB-8B79-E691213108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234283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A4B10E2F-B9E4-4174-8DCD-9D037D89F0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64187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697F0752-C519-4908-B010-21F7C79102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885147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6B4A5126-55E5-4601-ADCF-EFCD2B40C1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320226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75788050-6C5B-46A6-9906-5973F7A6B2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953090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32250" y="1598613"/>
            <a:ext cx="3617913" cy="44973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1C690768-BFB0-4598-BAFD-075A8805C4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75359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263525" y="3922713"/>
            <a:ext cx="3616325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4F9B30AA-7892-434F-8909-4B2428CEDD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9496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263525" y="3922713"/>
            <a:ext cx="7386638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AB0558E9-77C9-4DD7-898E-8ACA9E1FF8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12761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263525" y="1598613"/>
            <a:ext cx="3616325" cy="44973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06C2B245-A752-4AF6-8841-9ADD543BB5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159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3484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0A5F1FE8-4A05-4DB4-B43F-1D3C31ABFB53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DFF3B795-0ACB-4B2D-9F73-AB0F098BF7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926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0BEC658F-7559-4D95-8C60-02FE04583089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363437EA-40E8-49E7-96EB-595A83289A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6909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E565CBBC-28EC-4E41-A7E0-0F0AAB033403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DA101A0F-DA15-4EF7-844D-43B8966CA5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55405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747FB712-0383-4FAB-9C6B-EDA810FA37A9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16BE603A-606C-459A-8EA3-800100D286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6353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4F334979-A240-4918-AF3A-3C1EB9A2E297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3D284F3B-A8B7-4DAC-AAA0-E3D622475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04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D180DF96-1085-4630-878F-AE4E8B2D9C46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BE329B97-7603-44D9-8A94-EDE7A4C2F4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2619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8979BA08-1AAA-4AC4-8EF7-0C1E3B158DDD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0ABC416F-019C-4DDA-B817-1CF842A870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8809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94B43E56-E1AA-469B-935B-F4687DD073F2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A9459DD2-EC13-4243-92FB-CA2A49414E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1150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7762A293-304D-485E-A758-5064102E1DEC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88C99185-CFCD-4470-8A01-DCFC85C66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77182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FF990DEC-214E-4AA8-96EB-3503343E854A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92172E4B-71B1-4A79-B84F-53E5382E7A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50087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49804381-ACC3-447D-91D9-C3963A666E70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pitchFamily="34" charset="0"/>
              </a:defRPr>
            </a:lvl1pPr>
          </a:lstStyle>
          <a:p>
            <a:pPr>
              <a:defRPr/>
            </a:pPr>
            <a:fld id="{BA5B87F0-6DB4-4DCA-B223-1E95951D8F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136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grpSp>
        <p:nvGrpSpPr>
          <p:cNvPr id="5" name="Group 16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" name="Picture 161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1200" y="2949"/>
              <a:ext cx="1241" cy="1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60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0" y="2019"/>
              <a:ext cx="1884" cy="2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9" descr="artplus_nature_naturalcity38_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0" y="2592"/>
              <a:ext cx="5760" cy="1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" name="Group 162"/>
            <p:cNvGrpSpPr>
              <a:grpSpLocks/>
            </p:cNvGrpSpPr>
            <p:nvPr/>
          </p:nvGrpSpPr>
          <p:grpSpPr bwMode="auto">
            <a:xfrm>
              <a:off x="0" y="0"/>
              <a:ext cx="5760" cy="2016"/>
              <a:chOff x="0" y="0"/>
              <a:chExt cx="5760" cy="2016"/>
            </a:xfrm>
          </p:grpSpPr>
          <p:pic>
            <p:nvPicPr>
              <p:cNvPr id="11" name="Picture 153" descr="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0" cy="2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40" descr="0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0" y="0"/>
                <a:ext cx="858" cy="7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" name="Picture 163" descr="water_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576"/>
              <a:ext cx="54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76200" y="6477000"/>
            <a:ext cx="2895600" cy="304800"/>
          </a:xfrm>
        </p:spPr>
        <p:txBody>
          <a:bodyPr/>
          <a:lstStyle>
            <a:lvl1pPr algn="l">
              <a:defRPr sz="1700" smtClean="0"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B4C71EC6-210F-42DE-9C53-41977AD35B3D}" type="datetimeFigureOut">
              <a:rPr lang="ru-RU">
                <a:solidFill>
                  <a:srgbClr val="000000"/>
                </a:solidFill>
              </a:rPr>
              <a:pPr/>
              <a:t>25.10.2022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 smtClean="0">
                <a:latin typeface="Arial" charset="0"/>
              </a:defRPr>
            </a:lvl1pPr>
          </a:lstStyle>
          <a:p>
            <a:fld id="{B19B0651-EE4F-4900-A07F-96A6BFA9D0F0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619525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671372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730210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006087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663742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04654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305315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34507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465060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521977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789941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521466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599363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263525" y="3922713"/>
            <a:ext cx="3616325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44C0E-2F9C-4D30-AC5E-698DF8607A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45804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505200" y="5943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>
                <a:solidFill>
                  <a:srgbClr val="D43636"/>
                </a:solidFill>
                <a:latin typeface="Arial Black" pitchFamily="34" charset="0"/>
              </a:rPr>
              <a:t>L/O/G/O</a:t>
            </a:r>
          </a:p>
        </p:txBody>
      </p:sp>
      <p:grpSp>
        <p:nvGrpSpPr>
          <p:cNvPr id="5" name="Group 16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" name="Picture 161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1200" y="2949"/>
              <a:ext cx="1241" cy="1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60" descr="artplus_nature_naturalcity38_g"/>
            <p:cNvPicPr>
              <a:picLocks noChangeAspect="1" noChangeArrowheads="1"/>
            </p:cNvPicPr>
            <p:nvPr/>
          </p:nvPicPr>
          <p:blipFill>
            <a:blip r:embed="rId2">
              <a:lum bright="6000"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00"/>
            <a:stretch>
              <a:fillRect/>
            </a:stretch>
          </p:blipFill>
          <p:spPr bwMode="auto">
            <a:xfrm>
              <a:off x="0" y="2019"/>
              <a:ext cx="1884" cy="2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9" descr="artplus_nature_naturalcity38_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25"/>
            <a:stretch>
              <a:fillRect/>
            </a:stretch>
          </p:blipFill>
          <p:spPr bwMode="auto">
            <a:xfrm>
              <a:off x="0" y="2592"/>
              <a:ext cx="5760" cy="1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" name="Group 162"/>
            <p:cNvGrpSpPr>
              <a:grpSpLocks/>
            </p:cNvGrpSpPr>
            <p:nvPr/>
          </p:nvGrpSpPr>
          <p:grpSpPr bwMode="auto">
            <a:xfrm>
              <a:off x="0" y="0"/>
              <a:ext cx="5760" cy="2016"/>
              <a:chOff x="0" y="0"/>
              <a:chExt cx="5760" cy="2016"/>
            </a:xfrm>
          </p:grpSpPr>
          <p:pic>
            <p:nvPicPr>
              <p:cNvPr id="11" name="Picture 153" descr="7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0" cy="20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40" descr="04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0" y="0"/>
                <a:ext cx="858" cy="7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" name="Picture 163" descr="water_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576"/>
              <a:ext cx="546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3581400"/>
            <a:ext cx="70104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 b="0">
                <a:solidFill>
                  <a:srgbClr val="000000"/>
                </a:solidFill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2514600"/>
            <a:ext cx="7010400" cy="685800"/>
          </a:xfrm>
          <a:effectLst/>
        </p:spPr>
        <p:txBody>
          <a:bodyPr/>
          <a:lstStyle>
            <a:lvl1pPr algn="ctr">
              <a:defRPr sz="4500">
                <a:latin typeface="Arial" charset="0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Rectangle 5"/>
          <p:cNvSpPr>
            <a:spLocks noGrp="1" noChangeArrowheads="1"/>
          </p:cNvSpPr>
          <p:nvPr>
            <p:ph type="ftr" sz="quarter" idx="10"/>
          </p:nvPr>
        </p:nvSpPr>
        <p:spPr bwMode="gray">
          <a:xfrm>
            <a:off x="76200" y="6477000"/>
            <a:ext cx="2895600" cy="304800"/>
          </a:xfrm>
        </p:spPr>
        <p:txBody>
          <a:bodyPr/>
          <a:lstStyle>
            <a:lvl1pPr algn="l">
              <a:defRPr sz="1700" smtClean="0"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Rectangle 154"/>
          <p:cNvSpPr>
            <a:spLocks noGrp="1" noChangeArrowheads="1"/>
          </p:cNvSpPr>
          <p:nvPr>
            <p:ph type="dt" sz="quarter" idx="11"/>
          </p:nvPr>
        </p:nvSpPr>
        <p:spPr bwMode="auto">
          <a:xfrm>
            <a:off x="6324600" y="6477000"/>
            <a:ext cx="2133600" cy="244475"/>
          </a:xfrm>
        </p:spPr>
        <p:txBody>
          <a:bodyPr/>
          <a:lstStyle>
            <a:lvl1pPr algn="ctr">
              <a:defRPr sz="1400" b="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fld id="{B4C71EC6-210F-42DE-9C53-41977AD35B3D}" type="datetimeFigureOut">
              <a:rPr lang="ru-RU">
                <a:solidFill>
                  <a:srgbClr val="000000"/>
                </a:solidFill>
              </a:rPr>
              <a:pPr/>
              <a:t>25.10.2022</a:t>
            </a:fld>
            <a:endParaRPr lang="ru-RU">
              <a:solidFill>
                <a:srgbClr val="000000"/>
              </a:solidFill>
            </a:endParaRPr>
          </a:p>
        </p:txBody>
      </p:sp>
      <p:sp>
        <p:nvSpPr>
          <p:cNvPr id="15" name="Rectangle 15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534400" y="6477000"/>
            <a:ext cx="457200" cy="244475"/>
          </a:xfrm>
        </p:spPr>
        <p:txBody>
          <a:bodyPr/>
          <a:lstStyle>
            <a:lvl1pPr algn="ctr">
              <a:defRPr sz="1400" smtClean="0">
                <a:latin typeface="Arial" charset="0"/>
              </a:defRPr>
            </a:lvl1pPr>
          </a:lstStyle>
          <a:p>
            <a:fld id="{B19B0651-EE4F-4900-A07F-96A6BFA9D0F0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869165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34824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447641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219200"/>
            <a:ext cx="41148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011075"/>
      </p:ext>
    </p:extLst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877925"/>
      </p:ext>
    </p:extLst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967459"/>
      </p:ext>
    </p:extLst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793303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895768"/>
      </p:ext>
    </p:extLst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351164"/>
      </p:ext>
    </p:extLst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991338"/>
      </p:ext>
    </p:extLst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91300" y="350838"/>
            <a:ext cx="2095500" cy="59737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50838"/>
            <a:ext cx="6134100" cy="59737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60450"/>
      </p:ext>
    </p:extLst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625082"/>
      </p:ext>
    </p:extLst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50838"/>
            <a:ext cx="7239000" cy="5635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304800" y="1219200"/>
            <a:ext cx="8382000" cy="5105400"/>
          </a:xfrm>
        </p:spPr>
        <p:txBody>
          <a:bodyPr/>
          <a:lstStyle/>
          <a:p>
            <a:pPr lvl="0"/>
            <a:r>
              <a:rPr lang="ru-RU" noProof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6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429473"/>
      </p:ext>
    </p:extLst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263525" y="3922713"/>
            <a:ext cx="3616325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032250" y="3922713"/>
            <a:ext cx="3617913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44C0E-2F9C-4D30-AC5E-698DF8607A85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20560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075" y="227013"/>
            <a:ext cx="7477125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63525" y="1598613"/>
            <a:ext cx="3616325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032250" y="1598613"/>
            <a:ext cx="3617913" cy="2171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263525" y="3922713"/>
            <a:ext cx="7386638" cy="21732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1D1E9-F932-4E62-B508-83BB5108A546}" type="slidenum">
              <a:rPr lang="ru-RU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8" name="Rectangle 159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90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Relationship Id="rId22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4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Relationship Id="rId22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61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69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slideLayout" Target="../slideLayouts/slideLayout7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slideLayout" Target="../slideLayouts/slideLayout86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slideLayout" Target="../slideLayouts/slideLayout85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75.xml"/><Relationship Id="rId16" Type="http://schemas.openxmlformats.org/officeDocument/2006/relationships/theme" Target="../theme/theme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3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Relationship Id="rId14" Type="http://schemas.openxmlformats.org/officeDocument/2006/relationships/slideLayout" Target="../slideLayouts/slideLayout8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1033" name="Group 165"/>
            <p:cNvGrpSpPr>
              <a:grpSpLocks/>
            </p:cNvGrpSpPr>
            <p:nvPr/>
          </p:nvGrpSpPr>
          <p:grpSpPr bwMode="auto">
            <a:xfrm>
              <a:off x="0" y="0"/>
              <a:ext cx="5760" cy="1224"/>
              <a:chOff x="0" y="0"/>
              <a:chExt cx="5760" cy="1224"/>
            </a:xfrm>
          </p:grpSpPr>
          <p:pic>
            <p:nvPicPr>
              <p:cNvPr id="1036" name="Picture 149" descr="4_1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Picture 153" descr="6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8" name="Picture 158" descr="123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pic>
          <p:nvPicPr>
            <p:cNvPr id="1035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19">
              <a:lum bright="12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 smtClean="0">
                <a:solidFill>
                  <a:schemeClr val="bg1"/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25.10.2022</a:t>
            </a:fld>
            <a:endParaRPr lang="ru-RU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>
                <a:solidFill>
                  <a:schemeClr val="bg1"/>
                </a:solidFill>
                <a:latin typeface="+mn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9" r:id="rId14"/>
  </p:sldLayoutIdLst>
  <p:transition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6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2057" name="Group 165"/>
            <p:cNvGrpSpPr>
              <a:grpSpLocks/>
            </p:cNvGrpSpPr>
            <p:nvPr/>
          </p:nvGrpSpPr>
          <p:grpSpPr bwMode="auto">
            <a:xfrm>
              <a:off x="0" y="0"/>
              <a:ext cx="5760" cy="1224"/>
              <a:chOff x="0" y="0"/>
              <a:chExt cx="5760" cy="1224"/>
            </a:xfrm>
          </p:grpSpPr>
          <p:pic>
            <p:nvPicPr>
              <p:cNvPr id="2060" name="Picture 149" descr="4_1"/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1" name="Picture 153" descr="6"/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2" name="Picture 158" descr="123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charset="0"/>
                <a:cs typeface="Arial" pitchFamily="34" charset="0"/>
              </a:endParaRPr>
            </a:p>
          </p:txBody>
        </p:sp>
        <p:pic>
          <p:nvPicPr>
            <p:cNvPr id="2059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22">
              <a:lum bright="12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9A5F1D-15BF-412C-845E-56941329E58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  <p:sp>
        <p:nvSpPr>
          <p:cNvPr id="2054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FFFFFF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58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16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3081" name="Group 165"/>
            <p:cNvGrpSpPr>
              <a:grpSpLocks/>
            </p:cNvGrpSpPr>
            <p:nvPr/>
          </p:nvGrpSpPr>
          <p:grpSpPr bwMode="auto">
            <a:xfrm>
              <a:off x="0" y="0"/>
              <a:ext cx="5760" cy="1224"/>
              <a:chOff x="0" y="0"/>
              <a:chExt cx="5760" cy="1224"/>
            </a:xfrm>
          </p:grpSpPr>
          <p:pic>
            <p:nvPicPr>
              <p:cNvPr id="3084" name="Picture 149" descr="4_1"/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5" name="Picture 153" descr="6"/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086" name="Picture 158" descr="123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>
                <a:solidFill>
                  <a:srgbClr val="000000"/>
                </a:solidFill>
                <a:latin typeface="Arial" charset="0"/>
                <a:cs typeface="Arial" pitchFamily="34" charset="0"/>
              </a:endParaRPr>
            </a:p>
          </p:txBody>
        </p:sp>
        <p:pic>
          <p:nvPicPr>
            <p:cNvPr id="3083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22">
              <a:lum bright="12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0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18E21C-DBC7-4F35-96C1-75E877F0802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  <p:sp>
        <p:nvSpPr>
          <p:cNvPr id="3078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9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>
            <a:noFill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FFFFFF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578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  <p:sldLayoutId id="2147483716" r:id="rId16"/>
    <p:sldLayoutId id="2147483717" r:id="rId17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title style</a:t>
            </a:r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/>
              <a:t>Click to edit Master text styles</a:t>
            </a:r>
          </a:p>
          <a:p>
            <a:pPr lvl="1"/>
            <a:r>
              <a:rPr lang="en-US" altLang="ru-RU"/>
              <a:t>Second level</a:t>
            </a:r>
          </a:p>
          <a:p>
            <a:pPr lvl="2"/>
            <a:r>
              <a:rPr lang="en-US" altLang="ru-RU"/>
              <a:t>Third level</a:t>
            </a:r>
          </a:p>
          <a:p>
            <a:pPr lvl="3"/>
            <a:r>
              <a:rPr lang="en-US" altLang="ru-RU"/>
              <a:t>Fourth level</a:t>
            </a:r>
          </a:p>
          <a:p>
            <a:pPr lvl="4"/>
            <a:r>
              <a:rPr lang="en-US" altLang="ru-R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>
                    <a:tint val="75000"/>
                  </a:srgb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9A5FE652-A1E7-4135-9B2E-E72196E83D15}" type="datetimeFigureOut">
              <a:rPr lang="en-US"/>
              <a:pPr>
                <a:defRPr/>
              </a:pPr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>
                    <a:tint val="75000"/>
                  </a:srgb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>
                    <a:tint val="75000"/>
                  </a:srgb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2D55F802-4A01-446B-9CA1-8C5187C571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88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1033" name="Group 165"/>
            <p:cNvGrpSpPr>
              <a:grpSpLocks/>
            </p:cNvGrpSpPr>
            <p:nvPr/>
          </p:nvGrpSpPr>
          <p:grpSpPr bwMode="auto">
            <a:xfrm>
              <a:off x="0" y="0"/>
              <a:ext cx="5760" cy="1224"/>
              <a:chOff x="0" y="0"/>
              <a:chExt cx="5760" cy="1224"/>
            </a:xfrm>
          </p:grpSpPr>
          <p:pic>
            <p:nvPicPr>
              <p:cNvPr id="1036" name="Picture 149" descr="4_1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Picture 153" descr="6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8" name="Picture 158" descr="123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</a:endParaRPr>
            </a:p>
          </p:txBody>
        </p:sp>
        <p:pic>
          <p:nvPicPr>
            <p:cNvPr id="1035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19">
              <a:lum bright="12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 smtClean="0">
                <a:solidFill>
                  <a:schemeClr val="bg1"/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>
                <a:solidFill>
                  <a:schemeClr val="bg1"/>
                </a:solidFill>
                <a:latin typeface="+mn-lt"/>
              </a:defRPr>
            </a:lvl1pPr>
          </a:lstStyle>
          <a:p>
            <a:fld id="{B19B0651-EE4F-4900-A07F-96A6BFA9D0F0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bg1"/>
                </a:solidFill>
              </a:defRPr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41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</p:sldLayoutIdLst>
  <p:transition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6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pSp>
          <p:nvGrpSpPr>
            <p:cNvPr id="1033" name="Group 165"/>
            <p:cNvGrpSpPr>
              <a:grpSpLocks/>
            </p:cNvGrpSpPr>
            <p:nvPr/>
          </p:nvGrpSpPr>
          <p:grpSpPr bwMode="auto">
            <a:xfrm>
              <a:off x="0" y="0"/>
              <a:ext cx="5760" cy="1224"/>
              <a:chOff x="0" y="0"/>
              <a:chExt cx="5760" cy="1224"/>
            </a:xfrm>
          </p:grpSpPr>
          <p:pic>
            <p:nvPicPr>
              <p:cNvPr id="1036" name="Picture 149" descr="4_1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0" y="0"/>
                <a:ext cx="5760" cy="1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Picture 153" descr="6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5094" y="0"/>
                <a:ext cx="666" cy="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8" name="Picture 158" descr="123"/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 rot="930090">
                <a:off x="48" y="96"/>
                <a:ext cx="543" cy="5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88" name="Rectangle 164"/>
            <p:cNvSpPr>
              <a:spLocks noChangeArrowheads="1"/>
            </p:cNvSpPr>
            <p:nvPr/>
          </p:nvSpPr>
          <p:spPr bwMode="gray">
            <a:xfrm>
              <a:off x="0" y="4128"/>
              <a:ext cx="5760" cy="192"/>
            </a:xfrm>
            <a:prstGeom prst="rect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69804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0000"/>
                </a:solidFill>
              </a:endParaRPr>
            </a:p>
          </p:txBody>
        </p:sp>
        <p:pic>
          <p:nvPicPr>
            <p:cNvPr id="1035" name="Picture 163" descr="artplus_nature_naturalcity38_g"/>
            <p:cNvPicPr>
              <a:picLocks noChangeAspect="1" noChangeArrowheads="1"/>
            </p:cNvPicPr>
            <p:nvPr/>
          </p:nvPicPr>
          <p:blipFill>
            <a:blip r:embed="rId20">
              <a:lum bright="12000"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80"/>
            <a:stretch>
              <a:fillRect/>
            </a:stretch>
          </p:blipFill>
          <p:spPr bwMode="gray">
            <a:xfrm>
              <a:off x="4752" y="3353"/>
              <a:ext cx="1008" cy="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114800" y="65373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 smtClean="0">
                <a:solidFill>
                  <a:schemeClr val="bg1"/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>
                <a:solidFill>
                  <a:srgbClr val="FFFFFF"/>
                </a:solidFill>
              </a:rPr>
              <a:pPr/>
              <a:t>25.10.2022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04800" y="1219200"/>
            <a:ext cx="8382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537325"/>
            <a:ext cx="533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>
                <a:solidFill>
                  <a:schemeClr val="bg1"/>
                </a:solidFill>
                <a:latin typeface="+mn-lt"/>
              </a:defRPr>
            </a:lvl1pPr>
          </a:lstStyle>
          <a:p>
            <a:fld id="{B19B0651-EE4F-4900-A07F-96A6BFA9D0F0}" type="slidenum">
              <a:rPr lang="ru-RU">
                <a:solidFill>
                  <a:srgbClr val="FFFFFF"/>
                </a:solidFill>
              </a:rPr>
              <a:pPr/>
              <a:t>‹#›</a:t>
            </a:fld>
            <a:endParaRPr lang="ru-RU">
              <a:solidFill>
                <a:srgbClr val="FFFFFF"/>
              </a:solidFill>
            </a:endParaRPr>
          </a:p>
        </p:txBody>
      </p:sp>
      <p:sp>
        <p:nvSpPr>
          <p:cNvPr id="1159" name="Line 135"/>
          <p:cNvSpPr>
            <a:spLocks noChangeShapeType="1"/>
          </p:cNvSpPr>
          <p:nvPr/>
        </p:nvSpPr>
        <p:spPr bwMode="white">
          <a:xfrm>
            <a:off x="9525" y="5967413"/>
            <a:ext cx="641350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838200" y="350838"/>
            <a:ext cx="72390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914400" y="65373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bg1"/>
                </a:solidFill>
              </a:defRPr>
            </a:lvl1pPr>
          </a:lstStyle>
          <a:p>
            <a:endParaRPr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74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</p:sldLayoutIdLst>
  <p:transition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0000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pn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3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7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5.png"/><Relationship Id="rId4" Type="http://schemas.openxmlformats.org/officeDocument/2006/relationships/image" Target="../media/image7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8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8.pn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9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5.jpeg"/><Relationship Id="rId7" Type="http://schemas.openxmlformats.org/officeDocument/2006/relationships/image" Target="../media/image17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9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02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3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6.png"/><Relationship Id="rId7" Type="http://schemas.openxmlformats.org/officeDocument/2006/relationships/image" Target="../media/image1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1.png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123.png"/><Relationship Id="rId5" Type="http://schemas.openxmlformats.org/officeDocument/2006/relationships/image" Target="../media/image122.jpeg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7.jpeg"/><Relationship Id="rId5" Type="http://schemas.openxmlformats.org/officeDocument/2006/relationships/image" Target="../media/image126.jpeg"/><Relationship Id="rId4" Type="http://schemas.openxmlformats.org/officeDocument/2006/relationships/image" Target="../media/image1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7" Type="http://schemas.openxmlformats.org/officeDocument/2006/relationships/image" Target="../media/image135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34.jpeg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jpeg"/><Relationship Id="rId3" Type="http://schemas.openxmlformats.org/officeDocument/2006/relationships/hyperlink" Target="https://ru.jobsora.com/%D0%B2%D0%B0%D0%BA%D0%B0%D0%BD%D1%81%D0%B8%D1%8F-5278187803?go=1&amp;source=1" TargetMode="External"/><Relationship Id="rId7" Type="http://schemas.openxmlformats.org/officeDocument/2006/relationships/hyperlink" Target="https://ru.jobsora.com/%D0%B2%D0%B0%D0%BA%D0%B0%D0%BD%D1%81%D0%B8%D1%8F-5136635631?go=1&amp;source=1" TargetMode="External"/><Relationship Id="rId2" Type="http://schemas.openxmlformats.org/officeDocument/2006/relationships/hyperlink" Target="https://ru.jobsora.com/%D0%B2%D0%B0%D0%BA%D0%B0%D0%BD%D1%81%D0%B8%D1%8F-5180258573?go=1&amp;source=1" TargetMode="Externa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ru.jobsora.com/%D0%B2%D0%B0%D0%BA%D0%B0%D0%BD%D1%81%D0%B8%D1%8F-5278186343?go=1&amp;source=1" TargetMode="External"/><Relationship Id="rId5" Type="http://schemas.openxmlformats.org/officeDocument/2006/relationships/hyperlink" Target="https://ru.jobsora.com/%D0%B2%D0%B0%D0%BA%D0%B0%D0%BD%D1%81%D0%B8%D1%8F-5305058777?go=1&amp;source=1" TargetMode="External"/><Relationship Id="rId4" Type="http://schemas.openxmlformats.org/officeDocument/2006/relationships/hyperlink" Target="https://ru.jobsora.com/%D0%B2%D0%B0%D0%BA%D0%B0%D0%BD%D1%81%D0%B8%D1%8F-5180286355?go=1&amp;source=1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jpeg"/><Relationship Id="rId3" Type="http://schemas.openxmlformats.org/officeDocument/2006/relationships/image" Target="../media/image137.jpeg"/><Relationship Id="rId7" Type="http://schemas.openxmlformats.org/officeDocument/2006/relationships/image" Target="../media/image141.jpe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40.jpeg"/><Relationship Id="rId5" Type="http://schemas.openxmlformats.org/officeDocument/2006/relationships/image" Target="../media/image139.jpeg"/><Relationship Id="rId4" Type="http://schemas.openxmlformats.org/officeDocument/2006/relationships/image" Target="../media/image138.png"/><Relationship Id="rId9" Type="http://schemas.openxmlformats.org/officeDocument/2006/relationships/image" Target="../media/image14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147.jpeg"/><Relationship Id="rId4" Type="http://schemas.openxmlformats.org/officeDocument/2006/relationships/image" Target="../media/image14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4.xml"/><Relationship Id="rId5" Type="http://schemas.openxmlformats.org/officeDocument/2006/relationships/image" Target="../media/image150.png"/><Relationship Id="rId4" Type="http://schemas.openxmlformats.org/officeDocument/2006/relationships/image" Target="../media/image149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sovch.chuvashia.com/wp-content/uploads/2013/05/%D1%88%D0%B2%D0%B5%D0%B9%D0%BD%D0%B0%D1%8F-%D1%84%D0%B0%D0%B1%D1%80%D0%B8%D0%BA%D0%B0-%D1%8D%D0%BB%D0%B8%D1%82%D0%B0.jpg" TargetMode="External"/><Relationship Id="rId3" Type="http://schemas.openxmlformats.org/officeDocument/2006/relationships/hyperlink" Target="http://danube-russia.ru/upload/images/bl-dry_0-1.jpg" TargetMode="External"/><Relationship Id="rId7" Type="http://schemas.openxmlformats.org/officeDocument/2006/relationships/hyperlink" Target="http://admsurgut.ru/files/photogallery/1347/big/IMG_2381.jpg" TargetMode="External"/><Relationship Id="rId2" Type="http://schemas.openxmlformats.org/officeDocument/2006/relationships/hyperlink" Target="https://newpulse.ru/upload/medialibrary/893/893583e7c23620d227bf66ddc8bd00a4.jpg" TargetMode="External"/><Relationship Id="rId1" Type="http://schemas.openxmlformats.org/officeDocument/2006/relationships/slideLayout" Target="../slideLayouts/slideLayout33.xml"/><Relationship Id="rId6" Type="http://schemas.openxmlformats.org/officeDocument/2006/relationships/hyperlink" Target="https://cs6.livemaster.ru/storage/a7/76/31fab4b4863b8c3d4e87a231aaix.jpg" TargetMode="External"/><Relationship Id="rId5" Type="http://schemas.openxmlformats.org/officeDocument/2006/relationships/hyperlink" Target="https://sovcominvest.ru/uploads/products/71918029884b18a8be1711608b2b8e77.jpg" TargetMode="External"/><Relationship Id="rId4" Type="http://schemas.openxmlformats.org/officeDocument/2006/relationships/hyperlink" Target="http://admsurgut.ru/files/photogallery/1347/big/IMG_2403.jpg" TargetMode="External"/><Relationship Id="rId9" Type="http://schemas.openxmlformats.org/officeDocument/2006/relationships/hyperlink" Target="https://www.osd.ru/ftproot/users/0011868/al0001067/0000007_big.jpg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574" y="5157192"/>
            <a:ext cx="7200801" cy="12003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600" b="1" kern="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ПРОФЕССИЯ  КАЖДАЯ </a:t>
            </a:r>
          </a:p>
          <a:p>
            <a:pPr algn="ctr">
              <a:defRPr/>
            </a:pPr>
            <a:r>
              <a:rPr lang="ru-RU" altLang="ru-RU" sz="3600" b="1" kern="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САМАЯ  ВАЖНАЯ</a:t>
            </a:r>
          </a:p>
        </p:txBody>
      </p:sp>
      <p:pic>
        <p:nvPicPr>
          <p:cNvPr id="36868" name="Picture 4" descr="C21-16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2007" y="2213987"/>
            <a:ext cx="1443037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2" descr="F:\Презент ДОСТУП ПРОФЕССИИ\01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7502" y="1524400"/>
            <a:ext cx="1284287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12" descr="C:\Users\Inf1\Desktop\140415170524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928" y="1828891"/>
            <a:ext cx="1985940" cy="192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6465888"/>
            <a:ext cx="9144000" cy="360362"/>
          </a:xfrm>
          <a:solidFill>
            <a:srgbClr val="00B050"/>
          </a:solidFill>
        </p:spPr>
        <p:txBody>
          <a:bodyPr/>
          <a:lstStyle/>
          <a:p>
            <a:pPr algn="l" eaLnBrk="1" hangingPunct="1"/>
            <a:r>
              <a:rPr lang="ru-RU" altLang="ru-RU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Учителя МКОУ ОШ №30 </a:t>
            </a:r>
            <a:r>
              <a:rPr lang="ru-RU" altLang="ru-RU" sz="18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г.Белгорода</a:t>
            </a:r>
            <a:r>
              <a:rPr lang="ru-RU" altLang="ru-RU" sz="1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 Муравецкая Н.В., Михайличенко Л.И.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48546" y="3850999"/>
            <a:ext cx="6336704" cy="83099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2400" b="1" kern="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ПРОФЕССИИ </a:t>
            </a:r>
          </a:p>
          <a:p>
            <a:pPr algn="ctr">
              <a:defRPr/>
            </a:pPr>
            <a:r>
              <a:rPr lang="ru-RU" altLang="ru-RU" sz="2400" b="1" kern="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ШВЕЙНОГО ПРОИЗВОДСТВА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52C122-3363-4B3D-8D9F-8A166674728B}"/>
              </a:ext>
            </a:extLst>
          </p:cNvPr>
          <p:cNvSpPr txBox="1"/>
          <p:nvPr/>
        </p:nvSpPr>
        <p:spPr>
          <a:xfrm>
            <a:off x="375574" y="41677"/>
            <a:ext cx="839285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Муниципальное казенное общеобразовательное учреждение «Общеобразовательная школа  № 30» г. Белгорода</a:t>
            </a:r>
          </a:p>
        </p:txBody>
      </p:sp>
      <p:pic>
        <p:nvPicPr>
          <p:cNvPr id="10" name="Рисунок 9" descr="D:\ВНЕКЛАССНЫЕ мероприятия\ПДД-2019 Муравецкая, Диденко\ФОТО ПДД 2019\IMG_1818.JPG">
            <a:extLst>
              <a:ext uri="{FF2B5EF4-FFF2-40B4-BE49-F238E27FC236}">
                <a16:creationId xmlns:a16="http://schemas.microsoft.com/office/drawing/2014/main" id="{D8134F42-F86A-4480-93C8-5A7EB0FDCB6E}"/>
              </a:ext>
            </a:extLst>
          </p:cNvPr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33496" y="817150"/>
            <a:ext cx="1903507" cy="1296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71847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Прямоугольник 7"/>
          <p:cNvSpPr>
            <a:spLocks noChangeArrowheads="1"/>
          </p:cNvSpPr>
          <p:nvPr/>
        </p:nvSpPr>
        <p:spPr bwMode="auto">
          <a:xfrm>
            <a:off x="2635806" y="1149487"/>
            <a:ext cx="6435890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ru-RU" altLang="ru-RU" sz="3000" b="0" i="1" dirty="0">
                <a:solidFill>
                  <a:srgbClr val="000099"/>
                </a:solidFill>
                <a:latin typeface="Arial Narrow" pitchFamily="34" charset="0"/>
                <a:cs typeface="Times New Roman" pitchFamily="18" charset="0"/>
              </a:rPr>
              <a:t>От людей определенных профессий зависит, как мы будем выглядеть, как нас будут воспринимать окружающие. Все очень просто — ведь «встречают по одёжке».     А эту самую одежду из различных материалов шьёт человек по профессии портной, швея.  Умение одевать людей – древнее ремесло. Во все времена эти профессии были уважаемыми.</a:t>
            </a:r>
          </a:p>
        </p:txBody>
      </p:sp>
      <p:pic>
        <p:nvPicPr>
          <p:cNvPr id="37893" name="Picture 5" descr="http://tvojashapka.ru/wp-content/uploads/2015/12/19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1823" y="5339391"/>
            <a:ext cx="2043112" cy="151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4"/>
          <p:cNvSpPr>
            <a:spLocks noChangeArrowheads="1"/>
          </p:cNvSpPr>
          <p:nvPr/>
        </p:nvSpPr>
        <p:spPr bwMode="auto">
          <a:xfrm>
            <a:off x="2973430" y="33327"/>
            <a:ext cx="5760641" cy="12003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Blip>
                <a:blip r:embed="rId3"/>
              </a:buBlip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SzPct val="80000"/>
              <a:buBlip>
                <a:blip r:embed="rId4"/>
              </a:buBlip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SzPct val="70000"/>
              <a:buBlip>
                <a:blip r:embed="rId5"/>
              </a:buBlip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Профессии швейного производства</a:t>
            </a:r>
            <a:endParaRPr lang="ru-RU" alt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7896" name="Picture 2" descr="F:\Презент ДОСТУП ПРОФЕССИИ\01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371475"/>
            <a:ext cx="1931495" cy="339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0976" y="-84375"/>
            <a:ext cx="1030157" cy="254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2" descr="6041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96" y="3791240"/>
            <a:ext cx="989857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5111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081" y="3301127"/>
            <a:ext cx="994415" cy="268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 descr="KGM_7_M5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698134" y="5339391"/>
            <a:ext cx="2149474" cy="151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5179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4417211"/>
            <a:ext cx="1088142" cy="2422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53496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0"/>
            <a:ext cx="8641716" cy="6889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t"/>
          <a:lstStyle/>
          <a:p>
            <a:pPr eaLnBrk="1" hangingPunct="1">
              <a:defRPr/>
            </a:pPr>
            <a:r>
              <a:rPr lang="ru-RU" alt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Профессии швейного производства  требуют: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7526" y="4390553"/>
            <a:ext cx="8939635" cy="982663"/>
          </a:xfrm>
        </p:spPr>
        <p:txBody>
          <a:bodyPr/>
          <a:lstStyle/>
          <a:p>
            <a:pPr marL="0" indent="0">
              <a:spcBef>
                <a:spcPct val="0"/>
              </a:spcBef>
              <a:buClrTx/>
              <a:buNone/>
            </a:pPr>
            <a:r>
              <a:rPr lang="ru-RU" altLang="ru-RU" sz="3000" b="0" i="1" kern="1200" dirty="0">
                <a:solidFill>
                  <a:srgbClr val="000099"/>
                </a:solidFill>
                <a:latin typeface="Arial Narrow" pitchFamily="34" charset="0"/>
                <a:cs typeface="Times New Roman" pitchFamily="18" charset="0"/>
              </a:rPr>
              <a:t>Важно иметь хороший глазомер и точно  рассчитывать движения. 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143906" y="1124744"/>
            <a:ext cx="40132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</a:pPr>
            <a:r>
              <a:rPr lang="ru-RU" altLang="ru-RU" sz="3000" i="1" dirty="0">
                <a:solidFill>
                  <a:srgbClr val="000099"/>
                </a:solidFill>
                <a:latin typeface="Arial Narrow" pitchFamily="34" charset="0"/>
                <a:cs typeface="Times New Roman" pitchFamily="18" charset="0"/>
              </a:rPr>
              <a:t>усидчивости;</a:t>
            </a:r>
          </a:p>
          <a:p>
            <a:pPr eaLnBrk="1" hangingPunct="1">
              <a:spcBef>
                <a:spcPct val="0"/>
              </a:spcBef>
              <a:buClrTx/>
            </a:pPr>
            <a:r>
              <a:rPr lang="ru-RU" altLang="ru-RU" sz="3000" i="1" dirty="0">
                <a:solidFill>
                  <a:srgbClr val="000099"/>
                </a:solidFill>
                <a:latin typeface="Arial Narrow" pitchFamily="34" charset="0"/>
                <a:cs typeface="Times New Roman" pitchFamily="18" charset="0"/>
              </a:rPr>
              <a:t>сосредоточенности</a:t>
            </a:r>
          </a:p>
          <a:p>
            <a:pPr eaLnBrk="1" hangingPunct="1">
              <a:spcBef>
                <a:spcPct val="0"/>
              </a:spcBef>
              <a:buClrTx/>
            </a:pPr>
            <a:r>
              <a:rPr lang="ru-RU" altLang="ru-RU" sz="3000" i="1" dirty="0">
                <a:solidFill>
                  <a:srgbClr val="000099"/>
                </a:solidFill>
                <a:latin typeface="Arial Narrow" pitchFamily="34" charset="0"/>
                <a:cs typeface="Times New Roman" pitchFamily="18" charset="0"/>
              </a:rPr>
              <a:t>художественного вкуса;</a:t>
            </a:r>
          </a:p>
          <a:p>
            <a:pPr eaLnBrk="1" hangingPunct="1">
              <a:spcBef>
                <a:spcPct val="0"/>
              </a:spcBef>
              <a:buClrTx/>
            </a:pPr>
            <a:r>
              <a:rPr lang="ru-RU" altLang="ru-RU" sz="3000" i="1" dirty="0">
                <a:solidFill>
                  <a:srgbClr val="000099"/>
                </a:solidFill>
                <a:latin typeface="Arial Narrow" pitchFamily="34" charset="0"/>
                <a:cs typeface="Times New Roman" pitchFamily="18" charset="0"/>
              </a:rPr>
              <a:t>внимания;</a:t>
            </a:r>
          </a:p>
          <a:p>
            <a:pPr eaLnBrk="1" hangingPunct="1">
              <a:spcBef>
                <a:spcPct val="0"/>
              </a:spcBef>
              <a:buClrTx/>
            </a:pPr>
            <a:r>
              <a:rPr lang="ru-RU" altLang="ru-RU" sz="3000" i="1" dirty="0">
                <a:solidFill>
                  <a:srgbClr val="000099"/>
                </a:solidFill>
                <a:latin typeface="Arial Narrow" pitchFamily="34" charset="0"/>
                <a:cs typeface="Times New Roman" pitchFamily="18" charset="0"/>
              </a:rPr>
              <a:t>аккуратности</a:t>
            </a:r>
            <a:r>
              <a:rPr lang="ru-RU" altLang="ru-RU" dirty="0">
                <a:latin typeface="Arial Narrow" pitchFamily="34" charset="0"/>
              </a:rPr>
              <a:t>.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0" y="5373216"/>
            <a:ext cx="826889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ru-RU" altLang="ru-RU" sz="3000" i="1" dirty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Все эти качества личности развиваются ещё со школы  и нужны для многих других профессий.</a:t>
            </a:r>
          </a:p>
        </p:txBody>
      </p:sp>
      <p:pic>
        <p:nvPicPr>
          <p:cNvPr id="7" name="Рисунок 6" descr="D:\МО учит труд обуч\ПРОТОКОЛЫ МО 2019 -20\ДОБРОШКОЛА 2019\IMG_3603.JPG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526" y="908720"/>
            <a:ext cx="5117075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49069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p"/>
      <p:bldP spid="7174" grpId="0"/>
      <p:bldP spid="71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491127" y="1340768"/>
            <a:ext cx="7010400" cy="685800"/>
          </a:xfrm>
        </p:spPr>
        <p:txBody>
          <a:bodyPr/>
          <a:lstStyle/>
          <a:p>
            <a:r>
              <a:rPr lang="ru-RU" sz="4400" kern="1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  <a:ea typeface="+mn-ea"/>
                <a:cs typeface="+mn-cs"/>
              </a:rPr>
              <a:t>Путешествие </a:t>
            </a:r>
            <a:br>
              <a:rPr lang="ru-RU" sz="4400" kern="1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  <a:ea typeface="+mn-ea"/>
                <a:cs typeface="+mn-cs"/>
              </a:rPr>
            </a:br>
            <a:r>
              <a:rPr lang="ru-RU" sz="4400" kern="1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  <a:ea typeface="+mn-ea"/>
                <a:cs typeface="+mn-cs"/>
              </a:rPr>
              <a:t>на швейную фабрику 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2225900"/>
            <a:ext cx="4320480" cy="4602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259632" y="5751611"/>
            <a:ext cx="6336704" cy="10772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ПРОФЕССИИ </a:t>
            </a:r>
          </a:p>
          <a:p>
            <a:pPr algn="ctr">
              <a:defRPr/>
            </a:pPr>
            <a:r>
              <a:rPr lang="ru-RU" altLang="ru-RU" sz="32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ШВЕЙНОГО ПРОИЗВОДСТВА</a:t>
            </a:r>
          </a:p>
        </p:txBody>
      </p:sp>
    </p:spTree>
    <p:extLst>
      <p:ext uri="{BB962C8B-B14F-4D97-AF65-F5344CB8AC3E}">
        <p14:creationId xmlns:p14="http://schemas.microsoft.com/office/powerpoint/2010/main" val="1095729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3"/>
          <p:cNvSpPr>
            <a:spLocks noGrp="1"/>
          </p:cNvSpPr>
          <p:nvPr>
            <p:ph type="title"/>
          </p:nvPr>
        </p:nvSpPr>
        <p:spPr>
          <a:xfrm>
            <a:off x="107504" y="1365408"/>
            <a:ext cx="9036496" cy="839456"/>
          </a:xfrm>
        </p:spPr>
        <p:txBody>
          <a:bodyPr/>
          <a:lstStyle/>
          <a:p>
            <a:pPr algn="ctr"/>
            <a:r>
              <a:rPr lang="ru-RU" altLang="ru-RU" b="1" dirty="0"/>
              <a:t>Кроссворды, ребусы и </a:t>
            </a:r>
            <a:r>
              <a:rPr lang="ru-RU" altLang="ru-RU" b="1" dirty="0">
                <a:solidFill>
                  <a:srgbClr val="FF0000"/>
                </a:solidFill>
              </a:rPr>
              <a:t>КРОССЕНС </a:t>
            </a:r>
            <a:r>
              <a:rPr lang="ru-RU" altLang="ru-RU" sz="2400" b="1" dirty="0">
                <a:solidFill>
                  <a:schemeClr val="tx1"/>
                </a:solidFill>
              </a:rPr>
              <a:t>(головоломка нового поколения)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525898"/>
              </p:ext>
            </p:extLst>
          </p:nvPr>
        </p:nvGraphicFramePr>
        <p:xfrm>
          <a:off x="1443270" y="2343147"/>
          <a:ext cx="6216651" cy="2679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22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22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2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3985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L="91444" marR="91444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91444" marR="91444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91444" marR="91444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9850">
                <a:tc>
                  <a:txBody>
                    <a:bodyPr/>
                    <a:lstStyle/>
                    <a:p>
                      <a:pPr algn="ctr"/>
                      <a:r>
                        <a:rPr lang="ru-RU" sz="7200" b="1" dirty="0">
                          <a:latin typeface="+mj-lt"/>
                        </a:rPr>
                        <a:t>?</a:t>
                      </a:r>
                    </a:p>
                  </a:txBody>
                  <a:tcPr marL="91444" marR="91444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/>
                        <a:t>5</a:t>
                      </a:r>
                    </a:p>
                  </a:txBody>
                  <a:tcPr marL="91444" marR="91444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dirty="0"/>
                        <a:t>4</a:t>
                      </a:r>
                    </a:p>
                  </a:txBody>
                  <a:tcPr marL="91444" marR="91444" marT="45714" marB="4571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Стрелка вправо 14"/>
          <p:cNvSpPr/>
          <p:nvPr/>
        </p:nvSpPr>
        <p:spPr>
          <a:xfrm>
            <a:off x="2114783" y="2790822"/>
            <a:ext cx="977900" cy="484188"/>
          </a:xfrm>
          <a:prstGeom prst="rightArrow">
            <a:avLst/>
          </a:prstGeom>
          <a:solidFill>
            <a:schemeClr val="accent1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4130908" y="2805110"/>
            <a:ext cx="979487" cy="484187"/>
          </a:xfrm>
          <a:prstGeom prst="rightArrow">
            <a:avLst/>
          </a:prstGeom>
          <a:solidFill>
            <a:schemeClr val="accent1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6686550" y="1943100"/>
            <a:ext cx="46038" cy="460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9" name="Стрелка вправо 18"/>
          <p:cNvSpPr/>
          <p:nvPr/>
        </p:nvSpPr>
        <p:spPr>
          <a:xfrm rot="5400000">
            <a:off x="6228789" y="2971004"/>
            <a:ext cx="815975" cy="484187"/>
          </a:xfrm>
          <a:prstGeom prst="rightArrow">
            <a:avLst/>
          </a:prstGeom>
          <a:solidFill>
            <a:schemeClr val="accent1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0" name="Стрелка вправо 19"/>
          <p:cNvSpPr/>
          <p:nvPr/>
        </p:nvSpPr>
        <p:spPr>
          <a:xfrm rot="10800000">
            <a:off x="6147033" y="4030661"/>
            <a:ext cx="979487" cy="484187"/>
          </a:xfrm>
          <a:prstGeom prst="rightArrow">
            <a:avLst/>
          </a:prstGeom>
          <a:solidFill>
            <a:schemeClr val="accent1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10800000">
            <a:off x="4170595" y="4030662"/>
            <a:ext cx="977900" cy="484187"/>
          </a:xfrm>
          <a:prstGeom prst="rightArrow">
            <a:avLst/>
          </a:prstGeom>
          <a:solidFill>
            <a:schemeClr val="accent1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3686" y="5342193"/>
            <a:ext cx="5575821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44450" lvl="0" algn="ctr" fontAlgn="base"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2800" b="1" kern="0" dirty="0">
                <a:latin typeface="Arial Narrow" panose="020B0606020202030204" pitchFamily="34" charset="0"/>
              </a:rPr>
              <a:t>Схема выполнения творческого задания «</a:t>
            </a:r>
            <a:r>
              <a:rPr lang="ru-RU" sz="2800" b="1" kern="0" dirty="0" err="1">
                <a:latin typeface="Arial Narrow" panose="020B0606020202030204" pitchFamily="34" charset="0"/>
              </a:rPr>
              <a:t>Кроссенс</a:t>
            </a:r>
            <a:r>
              <a:rPr lang="ru-RU" sz="2800" b="1" kern="0" dirty="0">
                <a:latin typeface="Arial Narrow" panose="020B0606020202030204" pitchFamily="34" charset="0"/>
              </a:rPr>
              <a:t>»</a:t>
            </a:r>
            <a:endParaRPr lang="ru-RU" sz="2800" b="1" kern="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Заголовок 3"/>
          <p:cNvSpPr txBox="1">
            <a:spLocks/>
          </p:cNvSpPr>
          <p:nvPr/>
        </p:nvSpPr>
        <p:spPr bwMode="gray">
          <a:xfrm>
            <a:off x="832418" y="188640"/>
            <a:ext cx="7438355" cy="93610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ctr"/>
            <a:r>
              <a:rPr lang="ru-RU" altLang="ru-RU" sz="3600" kern="0" dirty="0">
                <a:solidFill>
                  <a:srgbClr val="FFFF00"/>
                </a:solidFill>
                <a:latin typeface="Arial Narrow" panose="020B0606020202030204" pitchFamily="34" charset="0"/>
              </a:rPr>
              <a:t>Запомните  названия профессий и их изображения 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95936" y="6334780"/>
            <a:ext cx="36313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kern="0" dirty="0">
                <a:latin typeface="Arial Narrow" panose="020B0606020202030204" pitchFamily="34" charset="0"/>
                <a:ea typeface="+mj-ea"/>
                <a:cs typeface="+mj-cs"/>
              </a:rPr>
              <a:t>(пересечение смысла)</a:t>
            </a:r>
            <a:endParaRPr lang="ru-RU" sz="2800" dirty="0"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6519446"/>
            <a:ext cx="26981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kern="0" dirty="0">
                <a:solidFill>
                  <a:srgbClr val="000000"/>
                </a:solidFill>
                <a:latin typeface="Arial Narrow" panose="020B0606020202030204" pitchFamily="34" charset="0"/>
              </a:rPr>
              <a:t>ассоциативная головоломка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8811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15" grpId="0" animBg="1"/>
      <p:bldP spid="17" grpId="0" animBg="1"/>
      <p:bldP spid="19" grpId="0" animBg="1"/>
      <p:bldP spid="20" grpId="0" animBg="1"/>
      <p:bldP spid="21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8357" y="188640"/>
            <a:ext cx="5351462" cy="908050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Швейная фабрика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078658"/>
              </p:ext>
            </p:extLst>
          </p:nvPr>
        </p:nvGraphicFramePr>
        <p:xfrm>
          <a:off x="467544" y="1268760"/>
          <a:ext cx="8402326" cy="5454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6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99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64060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6" marR="91426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6" marR="91426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6" marR="91426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0590">
                <a:tc>
                  <a:txBody>
                    <a:bodyPr/>
                    <a:lstStyle/>
                    <a:p>
                      <a:endParaRPr lang="ru-RU" sz="1800" dirty="0"/>
                    </a:p>
                    <a:p>
                      <a:endParaRPr lang="ru-RU" sz="1800" dirty="0"/>
                    </a:p>
                    <a:p>
                      <a:pPr algn="ctr"/>
                      <a:r>
                        <a:rPr lang="ru-RU" sz="8000" b="1" dirty="0"/>
                        <a:t>?</a:t>
                      </a:r>
                    </a:p>
                  </a:txBody>
                  <a:tcPr marL="91426" marR="91426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6" marR="91426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6" marR="91426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3265" name="Рисунок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6" y="1494404"/>
            <a:ext cx="2593181" cy="22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6" name="Рисунок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5354" y="1458695"/>
            <a:ext cx="2498725" cy="2267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7" name="Рисунок 5" descr="C:\Users\User\Pictures\кросенс\15538548262011_01_01_Z15_03+01_012345_jpg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615" y="1494404"/>
            <a:ext cx="2455862" cy="22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8" name="Рисунок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5" y="4154488"/>
            <a:ext cx="2593181" cy="2298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69" name="Рисунок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5354" y="4077072"/>
            <a:ext cx="2425700" cy="23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206" y="-35768"/>
            <a:ext cx="3196369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44450" lvl="0" fontAlgn="base"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2800" b="1" kern="0" dirty="0">
                <a:latin typeface="Arial Narrow" panose="020B0606020202030204" pitchFamily="34" charset="0"/>
              </a:rPr>
              <a:t>Творческое задание «</a:t>
            </a:r>
            <a:r>
              <a:rPr lang="ru-RU" sz="2800" b="1" kern="0" dirty="0" err="1">
                <a:latin typeface="Arial Narrow" panose="020B0606020202030204" pitchFamily="34" charset="0"/>
              </a:rPr>
              <a:t>Кроссенс</a:t>
            </a:r>
            <a:r>
              <a:rPr lang="ru-RU" sz="2800" b="1" kern="0" dirty="0">
                <a:latin typeface="Arial Narrow" panose="020B0606020202030204" pitchFamily="34" charset="0"/>
              </a:rPr>
              <a:t>»</a:t>
            </a:r>
            <a:endParaRPr lang="ru-RU" sz="2800" b="1" kern="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gray">
          <a:xfrm>
            <a:off x="933770" y="4668415"/>
            <a:ext cx="1899549" cy="119357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endParaRPr lang="ru-RU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>
              <a:defRPr/>
            </a:pPr>
            <a:r>
              <a:rPr lang="ru-RU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Швейная </a:t>
            </a:r>
          </a:p>
          <a:p>
            <a:pPr>
              <a:defRPr/>
            </a:pPr>
            <a:r>
              <a:rPr lang="ru-RU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фабрика</a:t>
            </a:r>
          </a:p>
          <a:p>
            <a:pPr>
              <a:defRPr/>
            </a:pPr>
            <a:endParaRPr lang="ru-RU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2077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1187624" y="-14288"/>
            <a:ext cx="6480720" cy="836613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4400" dirty="0">
                <a:latin typeface="Times New Roman" pitchFamily="18" charset="0"/>
                <a:cs typeface="Times New Roman" pitchFamily="18" charset="0"/>
              </a:rPr>
              <a:t>ШВЕЙНАЯ ФАБРИКА</a:t>
            </a:r>
          </a:p>
        </p:txBody>
      </p:sp>
      <p:pic>
        <p:nvPicPr>
          <p:cNvPr id="46083" name="Picture 9" descr="шв фаб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463" y="727297"/>
            <a:ext cx="4103687" cy="2901950"/>
          </a:xfrm>
          <a:noFill/>
        </p:spPr>
      </p:pic>
      <p:pic>
        <p:nvPicPr>
          <p:cNvPr id="46084" name="Picture 16" descr="i (12)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68900" y="693960"/>
            <a:ext cx="3940175" cy="2928937"/>
          </a:xfrm>
          <a:noFill/>
        </p:spPr>
      </p:pic>
      <p:pic>
        <p:nvPicPr>
          <p:cNvPr id="46085" name="Picture 11" descr="закр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17" y="4030824"/>
            <a:ext cx="4293485" cy="2862324"/>
          </a:xfrm>
          <a:noFill/>
        </p:spPr>
      </p:pic>
      <p:pic>
        <p:nvPicPr>
          <p:cNvPr id="46086" name="Picture 22" descr="i (22)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2541" y="4137248"/>
            <a:ext cx="3711459" cy="2686654"/>
          </a:xfrm>
          <a:noFill/>
        </p:spPr>
      </p:pic>
      <p:sp>
        <p:nvSpPr>
          <p:cNvPr id="2" name="Прямоугольник 1"/>
          <p:cNvSpPr/>
          <p:nvPr/>
        </p:nvSpPr>
        <p:spPr>
          <a:xfrm>
            <a:off x="1312431" y="3537403"/>
            <a:ext cx="7021512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kern="0" dirty="0">
                <a:solidFill>
                  <a:srgbClr val="000000"/>
                </a:solidFill>
                <a:latin typeface="Arial Narrow" panose="020B0606020202030204" pitchFamily="34" charset="0"/>
              </a:rPr>
              <a:t>это предприятие  швейной  промышленности</a:t>
            </a:r>
            <a:endParaRPr lang="ru-RU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8" name="Picture 4" descr="D:\ДОМАШНИЙ КОМПЬЮТЕР 2013\Документы Муравецкой Н.В\ФОТО РАБОТА ПРАЗД, урок, работы\ФОТО работа\10-11кл.Программы,Планы Произв. практ\10 кл. Произв.практ\Фото089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41149" y="775831"/>
            <a:ext cx="5711171" cy="61173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3802" y="-64829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38307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1"/>
            <a:ext cx="6810375" cy="1035050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 Narrow" panose="020B0606020202030204" pitchFamily="34" charset="0"/>
              </a:rPr>
              <a:t>ЭТАПЫ ИЗГОТОВЛЕНИЯ ОДЕЖДЫ НА ШВЕЙНОЙ ФАБРИКЕ: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99030"/>
            <a:ext cx="4603750" cy="3341687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1. Разработка модели, изготовление лекал </a:t>
            </a:r>
          </a:p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2. Подготовка ткани к раскрою и раскрой</a:t>
            </a:r>
          </a:p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3. Пошив изделия</a:t>
            </a:r>
          </a:p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4. Окончательная отделка</a:t>
            </a:r>
          </a:p>
          <a:p>
            <a:pPr eaLnBrk="1" hangingPunct="1">
              <a:defRPr/>
            </a:pPr>
            <a:endParaRPr lang="ru-RU" sz="3200" dirty="0"/>
          </a:p>
        </p:txBody>
      </p:sp>
      <p:pic>
        <p:nvPicPr>
          <p:cNvPr id="5" name="Picture 5" descr="H:\ФОТО РАБОТА ПРАЗД, урок, работы\Муравецкая Н.В.(фото)\10 кл. Произв.практ\Фото11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1422" y="260648"/>
            <a:ext cx="2463946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7" descr="H:\ФОТО РАБОТА ПРАЗД, урок, работы\Муравецкая Н.В.(фото)\10 кл. Произв.практ\Фото07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3190" y="3573016"/>
            <a:ext cx="4572000" cy="32628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8" descr="H:\ФОТО РАБОТА ПРАЗД, урок, работы\Муравецкая Н.В.(фото)\10 кл. Произв.практ\1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80702" y="4268397"/>
            <a:ext cx="2088232" cy="25896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1111319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173889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6" y="79320"/>
            <a:ext cx="4896544" cy="846137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>
                <a:latin typeface="Arial Narrow" panose="020B0606020202030204" pitchFamily="34" charset="0"/>
              </a:rPr>
              <a:t>ЦЕХА ШВЕЙНОЙ ФАБРИКИ: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96" y="836712"/>
            <a:ext cx="4315718" cy="3341687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1.</a:t>
            </a:r>
            <a:r>
              <a:rPr lang="ru-RU" sz="3200" dirty="0">
                <a:latin typeface="Arial Narrow" panose="020B0606020202030204" pitchFamily="34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Зкспериментальный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2. </a:t>
            </a:r>
            <a:r>
              <a:rPr lang="ru-RU" sz="32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Подготовительный</a:t>
            </a:r>
          </a:p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3. </a:t>
            </a:r>
            <a:r>
              <a:rPr lang="ru-RU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Раскройный</a:t>
            </a:r>
          </a:p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4. </a:t>
            </a:r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Швейный</a:t>
            </a:r>
          </a:p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5. </a:t>
            </a:r>
            <a:r>
              <a:rPr lang="ru-RU" sz="3200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Отделочный</a:t>
            </a:r>
          </a:p>
          <a:p>
            <a:pPr marL="44450" indent="0" eaLnBrk="1" hangingPunct="1">
              <a:buFont typeface="Wingdings" pitchFamily="2" charset="2"/>
              <a:buNone/>
              <a:defRPr/>
            </a:pPr>
            <a:endParaRPr lang="ru-RU" sz="3200" dirty="0">
              <a:latin typeface="Arial Narrow" panose="020B0606020202030204" pitchFamily="34" charset="0"/>
            </a:endParaRPr>
          </a:p>
          <a:p>
            <a:pPr eaLnBrk="1" hangingPunct="1">
              <a:defRPr/>
            </a:pPr>
            <a:endParaRPr lang="ru-RU" sz="3200" dirty="0"/>
          </a:p>
        </p:txBody>
      </p:sp>
      <p:pic>
        <p:nvPicPr>
          <p:cNvPr id="5" name="Picture 5" descr="H:\ФОТО РАБОТА ПРАЗД, урок, работы\Муравецкая Н.В.(фото)\10 кл. Произв.практ\Фото11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1446" y="-18845"/>
            <a:ext cx="2602554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7" descr="H:\ФОТО РАБОТА ПРАЗД, урок, работы\Муравецкая Н.В.(фото)\10 кл. Произв.практ\Фото0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25719" y="3359426"/>
            <a:ext cx="4978818" cy="34985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8" descr="H:\ФОТО РАБОТА ПРАЗД, урок, работы\Муравецкая Н.В.(фото)\10 кл. Произв.практ\1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3732617"/>
            <a:ext cx="2520280" cy="31253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995936" y="2899877"/>
            <a:ext cx="4878288" cy="5232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ru-RU" altLang="ru-RU" sz="2800" b="1" kern="0" dirty="0">
                <a:solidFill>
                  <a:srgbClr val="FF0000"/>
                </a:solidFill>
                <a:latin typeface="Helvetica" pitchFamily="34" charset="0"/>
                <a:cs typeface="Times New Roman" pitchFamily="18" charset="0"/>
              </a:rPr>
              <a:t>Инженер по охране труда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2912" y="-28687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98918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11" descr="C:\Users\Наталья\Desktop\машинки\Fashion-Designer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11983"/>
            <a:ext cx="3892324" cy="3456384"/>
          </a:xfrm>
          <a:noFill/>
        </p:spPr>
      </p:pic>
      <p:pic>
        <p:nvPicPr>
          <p:cNvPr id="62468" name="Picture 12" descr="C:\Users\Наталья\Desktop\машинки\i (3)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181" y="834387"/>
            <a:ext cx="4143819" cy="2958561"/>
          </a:xfrm>
          <a:noFill/>
        </p:spPr>
      </p:pic>
      <p:sp>
        <p:nvSpPr>
          <p:cNvPr id="62469" name="Rectangle 8"/>
          <p:cNvSpPr>
            <a:spLocks noGrp="1" noChangeArrowheads="1"/>
          </p:cNvSpPr>
          <p:nvPr>
            <p:ph type="body" sz="half" idx="3"/>
          </p:nvPr>
        </p:nvSpPr>
        <p:spPr>
          <a:xfrm>
            <a:off x="0" y="5361481"/>
            <a:ext cx="5026194" cy="1512168"/>
          </a:xfrm>
        </p:spPr>
        <p:txBody>
          <a:bodyPr/>
          <a:lstStyle/>
          <a:p>
            <a:pPr marL="44450" lvl="0" indent="0">
              <a:spcBef>
                <a:spcPts val="0"/>
              </a:spcBef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Обязанности: 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*р</a:t>
            </a:r>
            <a:r>
              <a:rPr lang="ru-RU" alt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азрабатывает   модели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  <a:defRPr/>
            </a:pPr>
            <a:r>
              <a:rPr lang="ru-RU" alt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одежды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gray">
          <a:xfrm>
            <a:off x="899592" y="0"/>
            <a:ext cx="6840115" cy="82401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ru-RU" sz="3600" kern="0" dirty="0">
                <a:solidFill>
                  <a:schemeClr val="accent1">
                    <a:lumMod val="25000"/>
                  </a:schemeClr>
                </a:solidFill>
              </a:rPr>
              <a:t>Экспериментальный цех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4348588"/>
            <a:ext cx="49320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0" lvl="0" fontAlgn="base"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3200" b="1" kern="0" dirty="0">
                <a:latin typeface="Arial Narrow" panose="020B0606020202030204" pitchFamily="34" charset="0"/>
              </a:rPr>
              <a:t>Профессия:</a:t>
            </a:r>
            <a:r>
              <a:rPr lang="ru-RU" sz="3200" b="1" kern="0" dirty="0">
                <a:solidFill>
                  <a:srgbClr val="FF0000"/>
                </a:solidFill>
                <a:latin typeface="Arial Narrow" panose="020B0606020202030204" pitchFamily="34" charset="0"/>
              </a:rPr>
              <a:t> художник – </a:t>
            </a:r>
          </a:p>
          <a:p>
            <a:pPr marL="44450" lvl="0" fontAlgn="base"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3200" b="1" kern="0" dirty="0">
                <a:solidFill>
                  <a:srgbClr val="FF0000"/>
                </a:solidFill>
                <a:latin typeface="Arial Narrow" panose="020B0606020202030204" pitchFamily="34" charset="0"/>
              </a:rPr>
              <a:t>модельер</a:t>
            </a:r>
          </a:p>
        </p:txBody>
      </p:sp>
      <p:pic>
        <p:nvPicPr>
          <p:cNvPr id="9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4060579"/>
            <a:ext cx="4126988" cy="2739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3" descr="http://itd0.mycdn.me/image?id=838525584170&amp;t=20&amp;plc=WEB&amp;tkn=*CKyTU4tO87NrEPoygQ5qTYwaqLc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924332"/>
            <a:ext cx="1254720" cy="133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27905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2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12700"/>
            <a:ext cx="6840115" cy="749841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Экспериментальный цех</a:t>
            </a:r>
          </a:p>
        </p:txBody>
      </p:sp>
      <p:pic>
        <p:nvPicPr>
          <p:cNvPr id="54275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55" y="665547"/>
            <a:ext cx="4059665" cy="2779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7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3351" y="798907"/>
            <a:ext cx="3980650" cy="263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68462" y="3833782"/>
            <a:ext cx="4575537" cy="3049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246" y="3902299"/>
            <a:ext cx="3938706" cy="2953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02505" y="3374789"/>
            <a:ext cx="40696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kern="0" dirty="0">
                <a:solidFill>
                  <a:srgbClr val="FF0000"/>
                </a:solidFill>
                <a:latin typeface="Helvetica" pitchFamily="34" charset="0"/>
                <a:cs typeface="Times New Roman" pitchFamily="18" charset="0"/>
              </a:rPr>
              <a:t>художник –модельер,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88224" y="3379079"/>
            <a:ext cx="17940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altLang="ru-RU" sz="2800" b="1" kern="0" dirty="0">
                <a:solidFill>
                  <a:srgbClr val="FF0000"/>
                </a:solidFill>
                <a:latin typeface="Helvetica" pitchFamily="34" charset="0"/>
                <a:cs typeface="Times New Roman" pitchFamily="18" charset="0"/>
              </a:rPr>
              <a:t>технолог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788" y="3376950"/>
            <a:ext cx="23599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altLang="ru-RU" sz="2800" b="1" kern="0" dirty="0">
                <a:solidFill>
                  <a:srgbClr val="3B3F4A"/>
                </a:solidFill>
                <a:latin typeface="Helvetica" pitchFamily="34" charset="0"/>
                <a:cs typeface="Times New Roman" pitchFamily="18" charset="0"/>
              </a:rPr>
              <a:t>Профессии:</a:t>
            </a:r>
            <a:endParaRPr lang="ru-RU" dirty="0">
              <a:solidFill>
                <a:srgbClr val="000000"/>
              </a:solidFill>
            </a:endParaRPr>
          </a:p>
        </p:txBody>
      </p:sp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73573" y="735407"/>
            <a:ext cx="1189777" cy="2646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845" y="3902299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22245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Рисунок 11" descr="C:\Users\user\Pictures\investronica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18" y="3861048"/>
            <a:ext cx="3975569" cy="2927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0" name="Рисунок 1" descr="C:\Users\user\Pictures\1osteo04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gray">
          <a:xfrm>
            <a:off x="5137170" y="4221088"/>
            <a:ext cx="3980965" cy="2623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Заголовок 2"/>
          <p:cNvSpPr>
            <a:spLocks noGrp="1"/>
          </p:cNvSpPr>
          <p:nvPr>
            <p:ph type="title"/>
          </p:nvPr>
        </p:nvSpPr>
        <p:spPr>
          <a:xfrm>
            <a:off x="0" y="12700"/>
            <a:ext cx="9144000" cy="563563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Профессии швейного производства</a:t>
            </a:r>
          </a:p>
        </p:txBody>
      </p:sp>
      <p:sp>
        <p:nvSpPr>
          <p:cNvPr id="8" name="Объект 1"/>
          <p:cNvSpPr>
            <a:spLocks noGrp="1"/>
          </p:cNvSpPr>
          <p:nvPr>
            <p:ph idx="1"/>
          </p:nvPr>
        </p:nvSpPr>
        <p:spPr>
          <a:xfrm>
            <a:off x="-4937" y="908720"/>
            <a:ext cx="3938809" cy="2736304"/>
          </a:xfrm>
        </p:spPr>
        <p:txBody>
          <a:bodyPr>
            <a:normAutofit lnSpcReduction="10000"/>
          </a:bodyPr>
          <a:lstStyle/>
          <a:p>
            <a:pPr marL="44450" indent="0">
              <a:buNone/>
              <a:defRPr/>
            </a:pPr>
            <a:r>
              <a:rPr lang="ru-RU" sz="3200" dirty="0">
                <a:solidFill>
                  <a:srgbClr val="000000"/>
                </a:solidFill>
                <a:latin typeface="Arial Narrow" panose="020B0606020202030204" pitchFamily="34" charset="0"/>
              </a:rPr>
              <a:t>Профессия: </a:t>
            </a:r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Изготовитель  лекал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u="sng" dirty="0">
                <a:latin typeface="Arial Narrow" panose="020B0606020202030204" pitchFamily="34" charset="0"/>
              </a:rPr>
              <a:t>Обязанности: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*изготовление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выкроек и лекал</a:t>
            </a:r>
          </a:p>
        </p:txBody>
      </p:sp>
      <p:pic>
        <p:nvPicPr>
          <p:cNvPr id="9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8809" y="548680"/>
            <a:ext cx="5205192" cy="352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3908" y="4089249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6714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85192" y="1495333"/>
            <a:ext cx="4752528" cy="5112568"/>
          </a:xfrm>
        </p:spPr>
        <p:txBody>
          <a:bodyPr>
            <a:normAutofit fontScale="92500" lnSpcReduction="20000"/>
          </a:bodyPr>
          <a:lstStyle/>
          <a:p>
            <a:pPr marL="44450" indent="0">
              <a:buNone/>
              <a:defRPr/>
            </a:pPr>
            <a:r>
              <a:rPr lang="ru-RU" sz="3100" b="0" i="1" dirty="0">
                <a:latin typeface="Arial Narrow" panose="020B0606020202030204" pitchFamily="34" charset="0"/>
              </a:rPr>
              <a:t>Работает в подготовительном цехе на </a:t>
            </a:r>
            <a:r>
              <a:rPr lang="ru-RU" sz="3100" b="0" i="1" dirty="0" err="1">
                <a:latin typeface="Arial Narrow" panose="020B0606020202030204" pitchFamily="34" charset="0"/>
              </a:rPr>
              <a:t>разбраковочных</a:t>
            </a:r>
            <a:r>
              <a:rPr lang="ru-RU" sz="3100" b="0" i="1" dirty="0">
                <a:latin typeface="Arial Narrow" panose="020B0606020202030204" pitchFamily="34" charset="0"/>
              </a:rPr>
              <a:t> </a:t>
            </a:r>
          </a:p>
          <a:p>
            <a:pPr marL="44450" indent="0">
              <a:buNone/>
              <a:defRPr/>
            </a:pPr>
            <a:r>
              <a:rPr lang="ru-RU" sz="3100" b="0" i="1" dirty="0">
                <a:latin typeface="Arial Narrow" panose="020B0606020202030204" pitchFamily="34" charset="0"/>
              </a:rPr>
              <a:t>машинах</a:t>
            </a:r>
          </a:p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000" dirty="0">
                <a:solidFill>
                  <a:srgbClr val="FF0000"/>
                </a:solidFill>
              </a:rPr>
              <a:t> </a:t>
            </a:r>
            <a:r>
              <a:rPr lang="ru-RU" sz="3200" dirty="0">
                <a:latin typeface="Arial Narrow" panose="020B0606020202030204" pitchFamily="34" charset="0"/>
              </a:rPr>
              <a:t>Обязанности: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*проверка качества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ткани;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*выявление и пометка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дефектов;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*измерение длины и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ширины ткани.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11572" y="2349205"/>
            <a:ext cx="5132428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1475656" y="9525"/>
            <a:ext cx="6563072" cy="9159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ru-RU" sz="3600" kern="0" dirty="0">
                <a:solidFill>
                  <a:schemeClr val="accent1">
                    <a:lumMod val="25000"/>
                  </a:schemeClr>
                </a:solidFill>
              </a:rPr>
              <a:t>Подготовительный цех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5561" y="881208"/>
            <a:ext cx="7564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0" lv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3200" b="1" kern="0" dirty="0">
                <a:latin typeface="Arial Narrow" panose="020B0606020202030204" pitchFamily="34" charset="0"/>
              </a:rPr>
              <a:t>Профессия:</a:t>
            </a:r>
            <a:r>
              <a:rPr lang="ru-RU" sz="3200" b="1" kern="0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ru-RU" sz="36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Контролер  качества  ткани 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2891" y="738180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56773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201" y="958805"/>
            <a:ext cx="4497791" cy="5278507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Настиловщик</a:t>
            </a:r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 </a:t>
            </a:r>
            <a:r>
              <a:rPr lang="ru-RU" sz="3200" u="sng" dirty="0">
                <a:latin typeface="Arial Narrow" panose="020B0606020202030204" pitchFamily="34" charset="0"/>
              </a:rPr>
              <a:t>Обязанности: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*протягивание ткани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по  настилочному столу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*выравнивание полотен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при настилании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*зажим концов полотен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dirty="0">
                <a:latin typeface="Arial Narrow" panose="020B0606020202030204" pitchFamily="34" charset="0"/>
              </a:rPr>
              <a:t>*отрезание ткани </a:t>
            </a:r>
          </a:p>
        </p:txBody>
      </p:sp>
      <p:pic>
        <p:nvPicPr>
          <p:cNvPr id="49156" name="Picture 4" descr="svei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2" y="548680"/>
            <a:ext cx="4764088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9" descr="C:\Users\user\Pictures\iCAYOJHJ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934473"/>
            <a:ext cx="2780425" cy="1936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6408712" cy="915988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Подготовительный цех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752004"/>
            <a:ext cx="1376989" cy="1467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92443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Рисунок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2924944"/>
            <a:ext cx="4471170" cy="393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3648" y="2245508"/>
            <a:ext cx="47663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i="1" dirty="0">
                <a:latin typeface="Arial Narrow" panose="020B0606020202030204" pitchFamily="34" charset="0"/>
              </a:rPr>
              <a:t>Профессия: </a:t>
            </a:r>
            <a:r>
              <a:rPr lang="ru-RU" sz="3200" b="1" dirty="0" err="1">
                <a:solidFill>
                  <a:srgbClr val="FF0000"/>
                </a:solidFill>
                <a:latin typeface="Arial Narrow" panose="020B0606020202030204" pitchFamily="34" charset="0"/>
              </a:rPr>
              <a:t>настиловщик</a:t>
            </a:r>
            <a:endParaRPr lang="ru-RU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8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3455" y="1181215"/>
            <a:ext cx="4447148" cy="5700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2"/>
          <p:cNvSpPr txBox="1">
            <a:spLocks/>
          </p:cNvSpPr>
          <p:nvPr/>
        </p:nvSpPr>
        <p:spPr bwMode="gray">
          <a:xfrm>
            <a:off x="114423" y="71654"/>
            <a:ext cx="9144000" cy="5635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kern="0" dirty="0"/>
              <a:t>Профессии швейного производства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9003" y="655921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5729509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5400"/>
            <a:ext cx="9144000" cy="563563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Профессии швейного производства 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884011"/>
            <a:ext cx="3707905" cy="3383582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Раскладчик  лекал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u="sng" dirty="0">
                <a:latin typeface="Arial Narrow" panose="020B0606020202030204" pitchFamily="34" charset="0"/>
              </a:rPr>
              <a:t>Обязанности: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*выполнение </a:t>
            </a:r>
          </a:p>
          <a:p>
            <a:pPr marL="4445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компьютерной </a:t>
            </a:r>
          </a:p>
          <a:p>
            <a:pPr marL="44450" indent="0" eaLnBrk="1" hangingPunct="1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раскладки  лекал</a:t>
            </a:r>
          </a:p>
        </p:txBody>
      </p:sp>
      <p:pic>
        <p:nvPicPr>
          <p:cNvPr id="51204" name="Picture 4" descr="ProSpinST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6233" y="4267593"/>
            <a:ext cx="3475647" cy="2579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5" y="620687"/>
            <a:ext cx="5434136" cy="6226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1412776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48610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341438"/>
            <a:ext cx="3989388" cy="5040312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Раскройщик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u="sng" dirty="0">
                <a:latin typeface="Arial Narrow" panose="020B0606020202030204" pitchFamily="34" charset="0"/>
              </a:rPr>
              <a:t>Обязанности: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*рассекание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настила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*раскрой деталей </a:t>
            </a:r>
          </a:p>
        </p:txBody>
      </p:sp>
      <p:pic>
        <p:nvPicPr>
          <p:cNvPr id="52228" name="Picture 11" descr="закр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35"/>
          <a:stretch/>
        </p:blipFill>
        <p:spPr bwMode="auto">
          <a:xfrm>
            <a:off x="3397814" y="3873748"/>
            <a:ext cx="5806160" cy="2996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1684" y="551896"/>
            <a:ext cx="5752289" cy="3237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4661718" cy="855663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Раскройный цех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1730" y="752004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2032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4580" y="714375"/>
            <a:ext cx="4307833" cy="287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3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3949" y="3643296"/>
            <a:ext cx="2938463" cy="3216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4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75" y="4389437"/>
            <a:ext cx="3952775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-24101" y="3563938"/>
            <a:ext cx="2888529" cy="800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i="1" dirty="0"/>
              <a:t>Профессия:</a:t>
            </a:r>
          </a:p>
          <a:p>
            <a:pPr>
              <a:defRPr/>
            </a:pPr>
            <a:r>
              <a:rPr lang="ru-RU" b="1" i="1" dirty="0"/>
              <a:t>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раскройщик</a:t>
            </a:r>
          </a:p>
        </p:txBody>
      </p:sp>
      <p:pic>
        <p:nvPicPr>
          <p:cNvPr id="5837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27" y="735590"/>
            <a:ext cx="4393557" cy="2907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7904" y="3563938"/>
            <a:ext cx="2695055" cy="1774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Заголовок 2"/>
          <p:cNvSpPr txBox="1">
            <a:spLocks/>
          </p:cNvSpPr>
          <p:nvPr/>
        </p:nvSpPr>
        <p:spPr bwMode="gray">
          <a:xfrm>
            <a:off x="-24101" y="125412"/>
            <a:ext cx="9144000" cy="5635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kern="0" dirty="0"/>
              <a:t>Профессии швейного производства  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D5A1247E-7C37-4DD1-A959-382DEB6E03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0660" y="1869049"/>
            <a:ext cx="1548148" cy="1649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630320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920383"/>
            <a:ext cx="7524328" cy="6048672"/>
          </a:xfrm>
        </p:spPr>
        <p:txBody>
          <a:bodyPr>
            <a:normAutofit fontScale="92500" lnSpcReduction="20000"/>
          </a:bodyPr>
          <a:lstStyle/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Оператор швейного производства (швея)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u="sng" dirty="0">
                <a:solidFill>
                  <a:srgbClr val="000000"/>
                </a:solidFill>
                <a:latin typeface="Arial Narrow" panose="020B0606020202030204" pitchFamily="34" charset="0"/>
              </a:rPr>
              <a:t>Обязанности: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*знание способов 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обработки изделия;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*знание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последовательности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выполнения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отдельных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операций  по пошиву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изделий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(пооперационное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разделение </a:t>
            </a:r>
          </a:p>
          <a:p>
            <a:pPr lvl="0" fontAlgn="auto">
              <a:spcAft>
                <a:spcPts val="0"/>
              </a:spcAft>
              <a:buClr>
                <a:srgbClr val="000000"/>
              </a:buClr>
              <a:buNone/>
              <a:defRPr/>
            </a:pPr>
            <a:r>
              <a:rPr lang="ru-RU" sz="3000" dirty="0">
                <a:solidFill>
                  <a:srgbClr val="000000"/>
                </a:solidFill>
                <a:latin typeface="Arial Narrow" panose="020B0606020202030204" pitchFamily="34" charset="0"/>
              </a:rPr>
              <a:t>труда)</a:t>
            </a:r>
            <a:endParaRPr lang="ru-RU" sz="3000" dirty="0">
              <a:latin typeface="Arial Narrow" panose="020B060602020203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gray">
          <a:xfrm>
            <a:off x="2318298" y="280986"/>
            <a:ext cx="3929633" cy="5619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ru-RU" sz="3600" kern="0" dirty="0">
                <a:solidFill>
                  <a:schemeClr val="accent1">
                    <a:lumMod val="25000"/>
                  </a:schemeClr>
                </a:solidFill>
              </a:rPr>
              <a:t>Швейный цех</a:t>
            </a:r>
          </a:p>
        </p:txBody>
      </p:sp>
      <p:pic>
        <p:nvPicPr>
          <p:cNvPr id="9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1844824"/>
            <a:ext cx="5861604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7134" y="-99392"/>
            <a:ext cx="202768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54976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4291" y="0"/>
            <a:ext cx="3929633" cy="5619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Швейный цех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1340768"/>
            <a:ext cx="3923550" cy="2071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450" lv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2800" b="1" i="1" dirty="0">
                <a:latin typeface="Arial Narrow" panose="020B0606020202030204" pitchFamily="34" charset="0"/>
              </a:rPr>
              <a:t>Профессия:</a:t>
            </a:r>
          </a:p>
          <a:p>
            <a:pPr marL="44450" lv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33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Оператор швейного производства (швея)</a:t>
            </a:r>
          </a:p>
          <a:p>
            <a:pPr>
              <a:defRPr/>
            </a:pPr>
            <a:r>
              <a:rPr lang="ru-RU" sz="2800" b="1" i="1" dirty="0">
                <a:latin typeface="Arial Narrow" panose="020B0606020202030204" pitchFamily="34" charset="0"/>
              </a:rPr>
              <a:t> </a:t>
            </a:r>
          </a:p>
        </p:txBody>
      </p:sp>
      <p:pic>
        <p:nvPicPr>
          <p:cNvPr id="6144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550" y="548680"/>
            <a:ext cx="5275040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1296133477_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21558" y="3717032"/>
            <a:ext cx="4551105" cy="3121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927" y="3021035"/>
            <a:ext cx="4321015" cy="381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-1"/>
            <a:ext cx="1451012" cy="1545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8681304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01600"/>
            <a:ext cx="4222750" cy="5619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Швейный цех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23528" y="985193"/>
            <a:ext cx="88569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i="1" dirty="0">
                <a:latin typeface="Arial Narrow" panose="020B0606020202030204" pitchFamily="34" charset="0"/>
              </a:rPr>
              <a:t>Участки: </a:t>
            </a: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  <a:latin typeface="Arial Narrow" panose="020B0606020202030204" pitchFamily="34" charset="0"/>
              </a:rPr>
              <a:t>заготовительный и монтажный</a:t>
            </a:r>
          </a:p>
        </p:txBody>
      </p:sp>
      <p:pic>
        <p:nvPicPr>
          <p:cNvPr id="62468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717350"/>
            <a:ext cx="7252667" cy="4837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2360" y="-105033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195552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5400"/>
            <a:ext cx="9144000" cy="563563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Профессии швейного производства 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636588"/>
            <a:ext cx="5060826" cy="3296468"/>
          </a:xfrm>
        </p:spPr>
        <p:txBody>
          <a:bodyPr>
            <a:normAutofit/>
          </a:bodyPr>
          <a:lstStyle/>
          <a:p>
            <a:pPr marL="44450" indent="0" eaLnBrk="1" hangingPunct="1">
              <a:buFont typeface="Wingdings" pitchFamily="2" charset="2"/>
              <a:buNone/>
              <a:defRPr/>
            </a:pPr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Вышивальщица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u="sng" dirty="0">
                <a:latin typeface="Arial Narrow" panose="020B0606020202030204" pitchFamily="34" charset="0"/>
              </a:rPr>
              <a:t>Обязанности: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*выполнение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машинной  вышивки на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изделиях</a:t>
            </a:r>
          </a:p>
        </p:txBody>
      </p:sp>
      <p:pic>
        <p:nvPicPr>
          <p:cNvPr id="55300" name="Picture 4" descr="prod_2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6903" y="2276872"/>
            <a:ext cx="4344085" cy="4516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4" descr="brother-innov-is-nv-4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3895860" cy="2764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6698" y="528440"/>
            <a:ext cx="1656184" cy="176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9103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268760"/>
            <a:ext cx="3862388" cy="3341688"/>
          </a:xfrm>
        </p:spPr>
        <p:txBody>
          <a:bodyPr>
            <a:normAutofit fontScale="92500" lnSpcReduction="10000"/>
          </a:bodyPr>
          <a:lstStyle/>
          <a:p>
            <a:pPr marL="44450" indent="0">
              <a:buNone/>
              <a:defRPr/>
            </a:pPr>
            <a:r>
              <a:rPr lang="ru-RU" sz="3200" kern="1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Термоотделочник</a:t>
            </a:r>
            <a:r>
              <a:rPr lang="ru-RU" sz="32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Утюжильщик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u="sng" dirty="0">
                <a:latin typeface="Arial Narrow" panose="020B0606020202030204" pitchFamily="34" charset="0"/>
              </a:rPr>
              <a:t>Обязанности: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*выполнение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 ВТО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dirty="0">
                <a:latin typeface="Arial Narrow" panose="020B0606020202030204" pitchFamily="34" charset="0"/>
              </a:rPr>
              <a:t>изделий</a:t>
            </a:r>
            <a:r>
              <a:rPr lang="ru-RU" sz="3600" b="0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56324" name="Picture 2" descr="E:\++ПОУРОЧ ПЛАНЫ Муравецкая НВ\ШВЕЙНАЯ ФАБРИКА+трудовое  законодательство\ШВ ФАБРИКА (фото уч-ся)\Фото14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0424" y="3086100"/>
            <a:ext cx="2503487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5" name="Picture 4" descr="cr2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9823" y="458788"/>
            <a:ext cx="3897313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Picture 5" descr="8355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7735" y="2796102"/>
            <a:ext cx="2203450" cy="4038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 bwMode="gray">
          <a:xfrm>
            <a:off x="102996" y="0"/>
            <a:ext cx="4779962" cy="5619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ru-RU" sz="3600" kern="0" dirty="0">
                <a:solidFill>
                  <a:schemeClr val="accent1">
                    <a:lumMod val="25000"/>
                  </a:schemeClr>
                </a:solidFill>
              </a:rPr>
              <a:t>Отделочный цех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31254" y="-18685"/>
            <a:ext cx="1749159" cy="1863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92563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2600" y="0"/>
            <a:ext cx="4779962" cy="5619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b="1" dirty="0">
                <a:solidFill>
                  <a:schemeClr val="accent1">
                    <a:lumMod val="25000"/>
                  </a:schemeClr>
                </a:solidFill>
              </a:rPr>
              <a:t>Отделочный цех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504" y="647700"/>
            <a:ext cx="82809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dirty="0">
                <a:latin typeface="Arial Narrow" panose="020B0606020202030204" pitchFamily="34" charset="0"/>
              </a:rPr>
              <a:t>Профессия: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Термоотделочник или утюжильщик</a:t>
            </a:r>
          </a:p>
        </p:txBody>
      </p:sp>
      <p:pic>
        <p:nvPicPr>
          <p:cNvPr id="63492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17613"/>
            <a:ext cx="3111500" cy="350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213" y="2838450"/>
            <a:ext cx="2598737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4" name="Рисунок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2250" y="1171575"/>
            <a:ext cx="386715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5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3905250"/>
            <a:ext cx="3059112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04748" y="1180476"/>
            <a:ext cx="1556236" cy="1657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159450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E:\++ПОУРОЧ ПЛАНЫ Муравецкая НВ\ШВЕЙНАЯ ФАБРИКА+трудовое  законодательство\ШВ ФАБРИКА (фото уч-ся)\Фото16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8" y="3213100"/>
            <a:ext cx="4876800" cy="3657600"/>
          </a:xfrm>
        </p:spPr>
      </p:pic>
      <p:pic>
        <p:nvPicPr>
          <p:cNvPr id="57347" name="Picture 3" descr="E:\++ПОУРОЧ ПЛАНЫ Муравецкая НВ\ШВЕЙНАЯ ФАБРИКА+трудовое  законодательство\ШВ ФАБРИКА (фото уч-ся)\Фото14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163" y="1966913"/>
            <a:ext cx="3657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Объект 1"/>
          <p:cNvSpPr txBox="1">
            <a:spLocks/>
          </p:cNvSpPr>
          <p:nvPr/>
        </p:nvSpPr>
        <p:spPr bwMode="gray">
          <a:xfrm>
            <a:off x="-38100" y="563563"/>
            <a:ext cx="6265863" cy="334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ru-RU" sz="3200" dirty="0">
                <a:solidFill>
                  <a:srgbClr val="000000"/>
                </a:solidFill>
                <a:latin typeface="Arial Narrow" panose="020B0606020202030204" pitchFamily="34" charset="0"/>
              </a:rPr>
              <a:t>Профессия: </a:t>
            </a:r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контролер качества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altLang="ru-RU" kern="0" dirty="0">
                <a:solidFill>
                  <a:srgbClr val="FF0000"/>
                </a:solidFill>
                <a:latin typeface="Helvetica" pitchFamily="34" charset="0"/>
                <a:cs typeface="Times New Roman" pitchFamily="18" charset="0"/>
              </a:rPr>
              <a:t> </a:t>
            </a:r>
            <a:r>
              <a:rPr lang="ru-RU" sz="3600" u="sng" kern="0" dirty="0">
                <a:latin typeface="Arial Narrow" panose="020B0606020202030204" pitchFamily="34" charset="0"/>
              </a:rPr>
              <a:t>Обязанности: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600" kern="0" dirty="0">
                <a:latin typeface="Arial Narrow" panose="020B0606020202030204" pitchFamily="34" charset="0"/>
              </a:rPr>
              <a:t>*</a:t>
            </a:r>
            <a:r>
              <a:rPr lang="ru-RU" sz="3200" kern="0" dirty="0">
                <a:latin typeface="Arial Narrow" panose="020B0606020202030204" pitchFamily="34" charset="0"/>
              </a:rPr>
              <a:t>выполнение контроля,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3200" kern="0" dirty="0">
                <a:latin typeface="Arial Narrow" panose="020B0606020202030204" pitchFamily="34" charset="0"/>
              </a:rPr>
              <a:t>м</a:t>
            </a:r>
            <a:r>
              <a:rPr lang="ru-RU" sz="3200" kern="0" dirty="0">
                <a:solidFill>
                  <a:srgbClr val="000000"/>
                </a:solidFill>
                <a:latin typeface="Arial Narrow" panose="020B0606020202030204" pitchFamily="34" charset="0"/>
                <a:ea typeface="+mj-ea"/>
                <a:cs typeface="+mj-cs"/>
              </a:rPr>
              <a:t>аркировки и упаковки </a:t>
            </a:r>
            <a:r>
              <a:rPr lang="ru-RU" sz="3200" kern="0" dirty="0">
                <a:latin typeface="Arial Narrow" panose="020B0606020202030204" pitchFamily="34" charset="0"/>
              </a:rPr>
              <a:t>изделий.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42467" y="0"/>
            <a:ext cx="8579296" cy="5619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000" dirty="0">
                <a:solidFill>
                  <a:schemeClr val="accent1">
                    <a:lumMod val="25000"/>
                  </a:schemeClr>
                </a:solidFill>
              </a:rPr>
              <a:t>Отдел технического контроля (ОТК)</a:t>
            </a:r>
          </a:p>
        </p:txBody>
      </p:sp>
      <p:pic>
        <p:nvPicPr>
          <p:cNvPr id="8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0213" y="598761"/>
            <a:ext cx="1368152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1679" y="531653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10808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67300" y="1822450"/>
            <a:ext cx="4032250" cy="563563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2400" dirty="0">
                <a:latin typeface="Arial Narrow" panose="020B0606020202030204" pitchFamily="34" charset="0"/>
              </a:rPr>
              <a:t>СКЛАД ГОТОВОЙ ПРОДУКЦИИ</a:t>
            </a:r>
          </a:p>
        </p:txBody>
      </p:sp>
      <p:pic>
        <p:nvPicPr>
          <p:cNvPr id="58371" name="Picture 2" descr="E:\++ПОУРОЧ ПЛАНЫ Муравецкая НВ\ШВЕЙНАЯ ФАБРИКА+трудовое  законодательство\ШВ ФАБРИКА (фото уч-ся)\Фото26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738" y="2386013"/>
            <a:ext cx="5127625" cy="445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2"/>
          <p:cNvSpPr txBox="1">
            <a:spLocks/>
          </p:cNvSpPr>
          <p:nvPr/>
        </p:nvSpPr>
        <p:spPr bwMode="gray">
          <a:xfrm>
            <a:off x="0" y="0"/>
            <a:ext cx="9144000" cy="5635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kern="0" dirty="0"/>
              <a:t>Профессии швейного производства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800" y="796925"/>
            <a:ext cx="4572000" cy="38481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450">
              <a:defRPr/>
            </a:pPr>
            <a:r>
              <a:rPr lang="ru-RU" sz="36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Кладовщик</a:t>
            </a:r>
          </a:p>
          <a:p>
            <a:pPr>
              <a:defRPr/>
            </a:pPr>
            <a:r>
              <a:rPr lang="ru-RU" sz="3600" b="1" u="sng" kern="0" dirty="0">
                <a:solidFill>
                  <a:srgbClr val="000000"/>
                </a:solidFill>
                <a:latin typeface="Arial Narrow" panose="020B0606020202030204" pitchFamily="34" charset="0"/>
              </a:rPr>
              <a:t>Обязанности:</a:t>
            </a:r>
          </a:p>
          <a:p>
            <a:pPr>
              <a:defRPr/>
            </a:pPr>
            <a:r>
              <a:rPr lang="ru-RU" sz="3600" b="1" kern="0" dirty="0">
                <a:solidFill>
                  <a:srgbClr val="000000"/>
                </a:solidFill>
                <a:latin typeface="Arial Narrow" panose="020B0606020202030204" pitchFamily="34" charset="0"/>
              </a:rPr>
              <a:t>*</a:t>
            </a:r>
            <a:r>
              <a:rPr lang="ru-RU" sz="3200" b="1" kern="0" dirty="0">
                <a:solidFill>
                  <a:srgbClr val="000000"/>
                </a:solidFill>
                <a:latin typeface="Arial Narrow" panose="020B0606020202030204" pitchFamily="34" charset="0"/>
              </a:rPr>
              <a:t>выполнение складирования готовой продукции;</a:t>
            </a:r>
          </a:p>
          <a:p>
            <a:pPr>
              <a:defRPr/>
            </a:pPr>
            <a:r>
              <a:rPr lang="ru-RU" sz="3600" b="1" kern="0" dirty="0">
                <a:solidFill>
                  <a:srgbClr val="000000"/>
                </a:solidFill>
                <a:latin typeface="Arial Narrow" panose="020B0606020202030204" pitchFamily="34" charset="0"/>
              </a:rPr>
              <a:t>*</a:t>
            </a:r>
            <a:r>
              <a:rPr lang="ru-RU" sz="3200" b="1" kern="0" dirty="0">
                <a:solidFill>
                  <a:srgbClr val="000000"/>
                </a:solidFill>
                <a:latin typeface="Arial Narrow" panose="020B0606020202030204" pitchFamily="34" charset="0"/>
              </a:rPr>
              <a:t>отгрузка изделий для отправки в магазины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3429" y="563563"/>
            <a:ext cx="1710619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38428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964488" cy="1058862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инженер по охране труда;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художник – модельер, технолог 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изготовитель лекал,  раскладчик  лекал;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 err="1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настиловщик</a:t>
            </a: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 ткани;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раскройщик;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оператор швейного производства (швея);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 вышивальщица;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 err="1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термоотделочник</a:t>
            </a: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 (утюжильщик);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контролер качества готового изделия;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altLang="ru-RU" dirty="0">
                <a:solidFill>
                  <a:srgbClr val="3B3F4A"/>
                </a:solidFill>
                <a:latin typeface="Arial Narrow" panose="020B0606020202030204" pitchFamily="34" charset="0"/>
                <a:cs typeface="Times New Roman" pitchFamily="18" charset="0"/>
              </a:rPr>
              <a:t> кладовщик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alt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altLang="ru-RU" dirty="0"/>
          </a:p>
        </p:txBody>
      </p:sp>
      <p:pic>
        <p:nvPicPr>
          <p:cNvPr id="44038" name="Picture 4" descr="C21-16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0927" y="4897386"/>
            <a:ext cx="1872208" cy="2024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 descr="D:\ВНЕКЛАССНЫЕ МЕРОПР. МУРАВЕЦКАЯ НВ\Картинки ШВЕЯ\foto_3075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5810" y="1354215"/>
            <a:ext cx="2458190" cy="2196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2" descr="C:\Users\Inf1\Desktop\140415170524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4269" y="3802487"/>
            <a:ext cx="3043387" cy="294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4"/>
          <p:cNvSpPr>
            <a:spLocks noChangeArrowheads="1"/>
          </p:cNvSpPr>
          <p:nvPr/>
        </p:nvSpPr>
        <p:spPr bwMode="auto">
          <a:xfrm>
            <a:off x="436344" y="188640"/>
            <a:ext cx="8424936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Blip>
                <a:blip r:embed="rId5"/>
              </a:buBlip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SzPct val="80000"/>
              <a:buBlip>
                <a:blip r:embed="rId6"/>
              </a:buBlip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SzPct val="70000"/>
              <a:buBlip>
                <a:blip r:embed="rId7"/>
              </a:buBlip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cs typeface="Segoe UI" panose="020B0502040204020203" pitchFamily="34" charset="0"/>
              </a:rPr>
              <a:t>Профессии швейного производства</a:t>
            </a:r>
            <a:endParaRPr lang="ru-RU" alt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4718660"/>
            <a:ext cx="1159620" cy="220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1760843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9661" y="141929"/>
            <a:ext cx="6348412" cy="5619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dirty="0">
                <a:solidFill>
                  <a:schemeClr val="accent1">
                    <a:lumMod val="25000"/>
                  </a:schemeClr>
                </a:solidFill>
              </a:rPr>
              <a:t>Какая это профессия?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124210"/>
              </p:ext>
            </p:extLst>
          </p:nvPr>
        </p:nvGraphicFramePr>
        <p:xfrm>
          <a:off x="395288" y="1074307"/>
          <a:ext cx="8137524" cy="568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5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25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25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44800">
                <a:tc>
                  <a:txBody>
                    <a:bodyPr/>
                    <a:lstStyle/>
                    <a:p>
                      <a:r>
                        <a:rPr lang="ru-RU" sz="1800" dirty="0"/>
                        <a:t>1</a:t>
                      </a:r>
                    </a:p>
                  </a:txBody>
                  <a:tcPr marL="91462" marR="91462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2</a:t>
                      </a:r>
                    </a:p>
                  </a:txBody>
                  <a:tcPr marL="91462" marR="91462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3</a:t>
                      </a:r>
                    </a:p>
                  </a:txBody>
                  <a:tcPr marL="91462" marR="91462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4800">
                <a:tc>
                  <a:txBody>
                    <a:bodyPr/>
                    <a:lstStyle/>
                    <a:p>
                      <a:pPr algn="ctr"/>
                      <a:r>
                        <a:rPr lang="ru-RU" sz="8800" b="1" dirty="0"/>
                        <a:t>?</a:t>
                      </a:r>
                    </a:p>
                  </a:txBody>
                  <a:tcPr marL="91462" marR="91462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5</a:t>
                      </a:r>
                    </a:p>
                  </a:txBody>
                  <a:tcPr marL="91462" marR="91462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4</a:t>
                      </a:r>
                    </a:p>
                  </a:txBody>
                  <a:tcPr marL="91462" marR="91462" marT="45722" marB="4572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8625" name="Рисунок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121932"/>
            <a:ext cx="1727200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26" name="Рисунок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761297">
            <a:off x="3221832" y="1888331"/>
            <a:ext cx="2465388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27" name="Рисунок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325" y="1322388"/>
            <a:ext cx="2214563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28" name="Рисунок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29325" y="4797425"/>
            <a:ext cx="2468563" cy="17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29" name="Рисунок 7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9F8FE"/>
              </a:clrFrom>
              <a:clrTo>
                <a:srgbClr val="F9F8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2475" y="4481513"/>
            <a:ext cx="23241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-5759" y="116632"/>
            <a:ext cx="2764593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44450" lvl="0" fontAlgn="base"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2400" b="1" kern="0" dirty="0">
                <a:latin typeface="Arial Narrow" panose="020B0606020202030204" pitchFamily="34" charset="0"/>
              </a:rPr>
              <a:t>Творческое задание «</a:t>
            </a:r>
            <a:r>
              <a:rPr lang="ru-RU" sz="2400" b="1" kern="0" dirty="0" err="1">
                <a:latin typeface="Arial Narrow" panose="020B0606020202030204" pitchFamily="34" charset="0"/>
              </a:rPr>
              <a:t>Кроссенс</a:t>
            </a:r>
            <a:r>
              <a:rPr lang="ru-RU" sz="2400" b="1" kern="0" dirty="0">
                <a:latin typeface="Arial Narrow" panose="020B0606020202030204" pitchFamily="34" charset="0"/>
              </a:rPr>
              <a:t>»</a:t>
            </a:r>
            <a:endParaRPr lang="ru-RU" sz="2400" b="1" kern="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39551" y="4218682"/>
            <a:ext cx="2376265" cy="107721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Раскройщик</a:t>
            </a:r>
          </a:p>
          <a:p>
            <a:pPr lvl="0" algn="ctr">
              <a:defRPr/>
            </a:pP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5832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22950" y="260648"/>
            <a:ext cx="6392863" cy="5619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dirty="0">
                <a:solidFill>
                  <a:schemeClr val="accent1">
                    <a:lumMod val="25000"/>
                  </a:schemeClr>
                </a:solidFill>
              </a:rPr>
              <a:t>Какая это профессия?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217723"/>
              </p:ext>
            </p:extLst>
          </p:nvPr>
        </p:nvGraphicFramePr>
        <p:xfrm>
          <a:off x="250825" y="908050"/>
          <a:ext cx="8353425" cy="568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1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13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0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44800">
                <a:tc>
                  <a:txBody>
                    <a:bodyPr/>
                    <a:lstStyle/>
                    <a:p>
                      <a:r>
                        <a:rPr lang="ru-RU" sz="1800" dirty="0"/>
                        <a:t>1</a:t>
                      </a:r>
                    </a:p>
                  </a:txBody>
                  <a:tcPr marL="91429" marR="914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2</a:t>
                      </a:r>
                    </a:p>
                  </a:txBody>
                  <a:tcPr marL="91429" marR="914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3</a:t>
                      </a:r>
                    </a:p>
                  </a:txBody>
                  <a:tcPr marL="91429" marR="914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4800">
                <a:tc>
                  <a:txBody>
                    <a:bodyPr/>
                    <a:lstStyle/>
                    <a:p>
                      <a:pPr algn="ctr"/>
                      <a:r>
                        <a:rPr lang="ru-RU" sz="8800" b="1" dirty="0"/>
                        <a:t>?</a:t>
                      </a:r>
                    </a:p>
                  </a:txBody>
                  <a:tcPr marL="91429" marR="914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5</a:t>
                      </a:r>
                    </a:p>
                  </a:txBody>
                  <a:tcPr marL="91429" marR="914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4</a:t>
                      </a:r>
                    </a:p>
                  </a:txBody>
                  <a:tcPr marL="91429" marR="9142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6577" name="Рисунок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900" y="1433513"/>
            <a:ext cx="2427288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78" name="Рисунок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2830" y="3956050"/>
            <a:ext cx="1944687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80" name="Рисунок 7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1F2F4"/>
              </a:clrFrom>
              <a:clrTo>
                <a:srgbClr val="F1F2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9612" y="1331913"/>
            <a:ext cx="2376487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D:\ПОУРОЧ ПЛАНЫ Муравецкая НВ\ШВЕЙНАЯ ФАБРИКА+трудовое  законодательство\ШВ ФАБРИКА (фото уч-ся)\Фото15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19382" y="4076297"/>
            <a:ext cx="2562993" cy="242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 descr="C:\Users\Наталья\Desktop\машинки\janome_artstyle_4052-1100x1100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78547" y="1525679"/>
            <a:ext cx="2193853" cy="18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-5759" y="116632"/>
            <a:ext cx="2764593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44450" lvl="0" fontAlgn="base"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2400" b="1" kern="0" dirty="0">
                <a:latin typeface="Arial Narrow" panose="020B0606020202030204" pitchFamily="34" charset="0"/>
              </a:rPr>
              <a:t>Творческое задание «</a:t>
            </a:r>
            <a:r>
              <a:rPr lang="ru-RU" sz="2400" b="1" kern="0" dirty="0" err="1">
                <a:latin typeface="Arial Narrow" panose="020B0606020202030204" pitchFamily="34" charset="0"/>
              </a:rPr>
              <a:t>Кроссенс</a:t>
            </a:r>
            <a:r>
              <a:rPr lang="ru-RU" sz="2400" b="1" kern="0" dirty="0">
                <a:latin typeface="Arial Narrow" panose="020B0606020202030204" pitchFamily="34" charset="0"/>
              </a:rPr>
              <a:t>»</a:t>
            </a:r>
            <a:endParaRPr lang="ru-RU" sz="2400" b="1" kern="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5123" y="4076700"/>
            <a:ext cx="2691115" cy="2062103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оператор швейного</a:t>
            </a:r>
          </a:p>
          <a:p>
            <a:pPr lvl="0" algn="ctr"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оборудования</a:t>
            </a:r>
          </a:p>
          <a:p>
            <a:pPr lvl="0" algn="ctr"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(швея)</a:t>
            </a:r>
          </a:p>
        </p:txBody>
      </p:sp>
    </p:spTree>
    <p:extLst>
      <p:ext uri="{BB962C8B-B14F-4D97-AF65-F5344CB8AC3E}">
        <p14:creationId xmlns:p14="http://schemas.microsoft.com/office/powerpoint/2010/main" val="1689110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6238" y="260648"/>
            <a:ext cx="6154737" cy="5619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dirty="0">
                <a:solidFill>
                  <a:schemeClr val="accent1">
                    <a:lumMod val="25000"/>
                  </a:schemeClr>
                </a:solidFill>
              </a:rPr>
              <a:t>Какая это профессия?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80647"/>
              </p:ext>
            </p:extLst>
          </p:nvPr>
        </p:nvGraphicFramePr>
        <p:xfrm>
          <a:off x="250825" y="1052513"/>
          <a:ext cx="8569326" cy="5400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64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6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64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00338">
                <a:tc>
                  <a:txBody>
                    <a:bodyPr/>
                    <a:lstStyle/>
                    <a:p>
                      <a:r>
                        <a:rPr lang="ru-RU" sz="1800" dirty="0"/>
                        <a:t>1</a:t>
                      </a:r>
                    </a:p>
                  </a:txBody>
                  <a:tcPr marL="91448" marR="91448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2</a:t>
                      </a:r>
                    </a:p>
                  </a:txBody>
                  <a:tcPr marL="91448" marR="91448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3</a:t>
                      </a:r>
                    </a:p>
                  </a:txBody>
                  <a:tcPr marL="91448" marR="91448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0338">
                <a:tc>
                  <a:txBody>
                    <a:bodyPr/>
                    <a:lstStyle/>
                    <a:p>
                      <a:pPr algn="ctr"/>
                      <a:r>
                        <a:rPr lang="ru-RU" sz="8800" b="1" dirty="0"/>
                        <a:t>?</a:t>
                      </a:r>
                    </a:p>
                  </a:txBody>
                  <a:tcPr marL="91448" marR="91448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5</a:t>
                      </a:r>
                    </a:p>
                  </a:txBody>
                  <a:tcPr marL="91448" marR="91448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4</a:t>
                      </a:r>
                    </a:p>
                  </a:txBody>
                  <a:tcPr marL="91448" marR="91448" marT="45730" marB="45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7601" name="Рисунок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788" y="1189038"/>
            <a:ext cx="2330450" cy="24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02" name="Рисунок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1200" y="1412875"/>
            <a:ext cx="2439988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1" name="Рисунок 5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5" y="1412775"/>
            <a:ext cx="2414588" cy="2137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04" name="Рисунок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076700"/>
            <a:ext cx="2557462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05" name="Рисунок 7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5988" y="3949700"/>
            <a:ext cx="2411412" cy="239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-5759" y="116632"/>
            <a:ext cx="2764593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44450" lvl="0" fontAlgn="base"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2400" b="1" kern="0" dirty="0">
                <a:latin typeface="Arial Narrow" panose="020B0606020202030204" pitchFamily="34" charset="0"/>
              </a:rPr>
              <a:t>Творческое задание «</a:t>
            </a:r>
            <a:r>
              <a:rPr lang="ru-RU" sz="2400" b="1" kern="0" dirty="0" err="1">
                <a:latin typeface="Arial Narrow" panose="020B0606020202030204" pitchFamily="34" charset="0"/>
              </a:rPr>
              <a:t>Кроссенс</a:t>
            </a:r>
            <a:r>
              <a:rPr lang="ru-RU" sz="2400" b="1" kern="0" dirty="0">
                <a:latin typeface="Arial Narrow" panose="020B0606020202030204" pitchFamily="34" charset="0"/>
              </a:rPr>
              <a:t>»</a:t>
            </a:r>
            <a:endParaRPr lang="ru-RU" sz="2400" b="1" kern="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6478" y="4070251"/>
            <a:ext cx="2448694" cy="107721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Утюжильщик</a:t>
            </a:r>
          </a:p>
          <a:p>
            <a:pPr lvl="0" algn="ctr">
              <a:defRPr/>
            </a:pP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3752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411760" y="331788"/>
            <a:ext cx="6237361" cy="563562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>
              <a:defRPr/>
            </a:pPr>
            <a:r>
              <a:rPr lang="ru-RU" sz="3000" kern="1200" dirty="0">
                <a:solidFill>
                  <a:schemeClr val="accent1">
                    <a:lumMod val="25000"/>
                  </a:schemeClr>
                </a:solidFill>
              </a:rPr>
              <a:t>ГДЕ  МОЖНО РАБОТАТЬ?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-92075" y="4437063"/>
            <a:ext cx="9191625" cy="14652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Индивидуальный заказ </a:t>
            </a:r>
            <a:r>
              <a:rPr lang="ru-RU" altLang="ru-RU" sz="3200" i="1" dirty="0">
                <a:latin typeface="Times New Roman" pitchFamily="18" charset="0"/>
                <a:cs typeface="Times New Roman" pitchFamily="18" charset="0"/>
              </a:rPr>
              <a:t>(работает на дому, выполняет все операции по пошиву и раскрою</a:t>
            </a:r>
            <a:r>
              <a:rPr lang="ru-RU" altLang="ru-RU" sz="32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изделия</a:t>
            </a:r>
            <a:r>
              <a:rPr lang="ru-RU" altLang="ru-RU" sz="3200" i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gray">
          <a:xfrm>
            <a:off x="-47625" y="3389313"/>
            <a:ext cx="9104313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buClr>
                <a:srgbClr val="000000"/>
              </a:buClr>
              <a:defRPr/>
            </a:pPr>
            <a:r>
              <a:rPr lang="ru-RU" altLang="ru-RU" sz="3200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Ателье, мастерская</a:t>
            </a:r>
            <a:r>
              <a:rPr lang="ru-RU" altLang="ru-RU" sz="3200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i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(работает в небольшой бригаде и выполняет свои обязанности)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gray">
          <a:xfrm>
            <a:off x="-33338" y="1589088"/>
            <a:ext cx="91773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buClr>
                <a:srgbClr val="000000"/>
              </a:buClr>
              <a:defRPr/>
            </a:pPr>
            <a:r>
              <a:rPr lang="ru-RU" altLang="ru-RU" sz="3200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Фабрика</a:t>
            </a:r>
            <a:r>
              <a:rPr lang="ru-RU" altLang="ru-RU" sz="3200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i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(член большого коллектива, работает с пооперационным разделением труда, выполняет только 1-2 операции по изготовлению каждого изделия)</a:t>
            </a:r>
          </a:p>
        </p:txBody>
      </p:sp>
      <p:pic>
        <p:nvPicPr>
          <p:cNvPr id="45062" name="Picture 7" descr="i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71450" y="-1588"/>
            <a:ext cx="1979613" cy="1793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gray">
          <a:xfrm>
            <a:off x="-4763" y="5902325"/>
            <a:ext cx="9104313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buClr>
                <a:srgbClr val="000000"/>
              </a:buClr>
              <a:defRPr/>
            </a:pPr>
            <a:r>
              <a:rPr lang="ru-RU" altLang="ru-RU" sz="3200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Отделы  ткани  в  магазинах</a:t>
            </a:r>
            <a:endParaRPr lang="ru-RU" altLang="ru-RU" sz="3200" i="1" kern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0081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  <p:bldP spid="4" grpId="0"/>
      <p:bldP spid="5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1187450" y="-14288"/>
            <a:ext cx="6480175" cy="55399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Blip>
                <a:blip r:embed="rId2"/>
              </a:buBlip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SzPct val="80000"/>
              <a:buBlip>
                <a:blip r:embed="rId3"/>
              </a:buBlip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SzPct val="70000"/>
              <a:buBlip>
                <a:blip r:embed="rId4"/>
              </a:buBlip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3000" b="1" dirty="0">
                <a:solidFill>
                  <a:schemeClr val="accent1">
                    <a:lumMod val="25000"/>
                  </a:schemeClr>
                </a:solidFill>
                <a:latin typeface="+mj-lt"/>
                <a:ea typeface="+mj-ea"/>
                <a:cs typeface="+mj-cs"/>
              </a:rPr>
              <a:t>АТЕЛЬЕ. МАСТЕРСКАЯ</a:t>
            </a:r>
          </a:p>
        </p:txBody>
      </p:sp>
      <p:pic>
        <p:nvPicPr>
          <p:cNvPr id="59395" name="Picture 2" descr="C:\Users\Наталья\Desktop\машинки\i (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3429000"/>
            <a:ext cx="8613775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6" name="Picture 3" descr="C:\Users\Наталья\Desktop\машинки\154291404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13" y="708025"/>
            <a:ext cx="3954462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2" descr="C:\Users\пользователь\Desktop\professija-schvei-5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1850" y="620713"/>
            <a:ext cx="450215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872" y="646791"/>
            <a:ext cx="1512168" cy="161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5792012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683568" y="-14288"/>
            <a:ext cx="7807970" cy="836613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>
              <a:defRPr/>
            </a:pPr>
            <a:r>
              <a:rPr lang="ru-RU" altLang="ru-RU" sz="3000" kern="1200" dirty="0">
                <a:solidFill>
                  <a:schemeClr val="accent1">
                    <a:lumMod val="25000"/>
                  </a:schemeClr>
                </a:solidFill>
              </a:rPr>
              <a:t>ИНДИВИДУАЛЬНЫЙ ЗАКАЗ</a:t>
            </a:r>
          </a:p>
        </p:txBody>
      </p:sp>
      <p:pic>
        <p:nvPicPr>
          <p:cNvPr id="60419" name="Picture 31" descr="C:\Users\Наталья\Desktop\машинки\64583e303be2a74371777e6430917f6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5" y="1658742"/>
            <a:ext cx="3616325" cy="2051442"/>
          </a:xfrm>
          <a:noFill/>
        </p:spPr>
      </p:pic>
      <p:pic>
        <p:nvPicPr>
          <p:cNvPr id="60420" name="Picture 32" descr="C:\Users\Наталья\Desktop\машинки\3eb19b04f09415d93e56d6c-2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91147" y="798041"/>
            <a:ext cx="4303712" cy="3168650"/>
          </a:xfrm>
          <a:noFill/>
        </p:spPr>
      </p:pic>
      <p:pic>
        <p:nvPicPr>
          <p:cNvPr id="60421" name="Picture 29" descr="i (21)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558" y="4221088"/>
            <a:ext cx="3733075" cy="2530474"/>
          </a:xfrm>
          <a:noFill/>
        </p:spPr>
      </p:pic>
      <p:pic>
        <p:nvPicPr>
          <p:cNvPr id="60423" name="Picture 33" descr="C:\Users\Наталья\Desktop\машинки\i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704" y="764704"/>
            <a:ext cx="4368800" cy="320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7201" y="4869161"/>
            <a:ext cx="1866799" cy="198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8137306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1043608" y="48563"/>
            <a:ext cx="7488311" cy="5857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Blip>
                <a:blip r:embed="rId2"/>
              </a:buBlip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SzPct val="80000"/>
              <a:buBlip>
                <a:blip r:embed="rId3"/>
              </a:buBlip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SzPct val="70000"/>
              <a:buBlip>
                <a:blip r:embed="rId4"/>
              </a:buBlip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b="1" i="1" dirty="0">
                <a:solidFill>
                  <a:srgbClr val="000000"/>
                </a:solidFill>
                <a:latin typeface="Verdana"/>
              </a:rPr>
              <a:t>Портной по ремонту одежды</a:t>
            </a:r>
          </a:p>
        </p:txBody>
      </p:sp>
      <p:pic>
        <p:nvPicPr>
          <p:cNvPr id="66563" name="Picture 2" descr="C:\Users\Наталья\Desktop\машинки\vjivlenie-tkani-remont-odejdy-16395-lar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288" y="701675"/>
            <a:ext cx="8894762" cy="389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4" name="Прямоугольник 4"/>
          <p:cNvSpPr>
            <a:spLocks noChangeArrowheads="1"/>
          </p:cNvSpPr>
          <p:nvPr/>
        </p:nvSpPr>
        <p:spPr bwMode="auto">
          <a:xfrm>
            <a:off x="0" y="4592638"/>
            <a:ext cx="7812088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3200" b="0" i="1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Работает в мастерской по ремонту одежды. Он занимается ремонтом белья, верхней одежды, занимается подгонкой готовой одежды по фигуре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325" y="4911110"/>
            <a:ext cx="1763675" cy="1878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7994401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239000" cy="563562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spcBef>
                <a:spcPct val="20000"/>
              </a:spcBef>
              <a:defRPr/>
            </a:pPr>
            <a:b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ПОЛУЧИТЬ ПРОФЕССИИ МОЖНО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br>
              <a:rPr lang="ru-RU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81075"/>
            <a:ext cx="9018588" cy="5876925"/>
          </a:xfrm>
        </p:spPr>
        <p:txBody>
          <a:bodyPr/>
          <a:lstStyle/>
          <a:p>
            <a:pPr marL="0" indent="0">
              <a:buClr>
                <a:srgbClr val="000000"/>
              </a:buClr>
              <a:buFont typeface="Wingdings" pitchFamily="2" charset="2"/>
              <a:buNone/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школе; </a:t>
            </a:r>
            <a:r>
              <a:rPr lang="ru-RU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(Это азы профессии.</a:t>
            </a:r>
            <a:r>
              <a:rPr lang="ru-RU" b="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Такое образование позволит для себя и близких шить красивую одежду, вышивать) 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профессиональном техническом училище; </a:t>
            </a:r>
            <a:r>
              <a:rPr lang="ru-RU" b="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0" i="1" dirty="0">
                <a:latin typeface="Arial" panose="020B0604020202020204" pitchFamily="34" charset="0"/>
                <a:cs typeface="Arial" panose="020B0604020202020204" pitchFamily="34" charset="0"/>
              </a:rPr>
              <a:t>Такое образование позволит работать в ателье или на фабрике по пошиву одежды)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любительских курсах;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Такое образование позволит шить для себя и близких красивую одежду, вышивать)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самом предприятии профессии швейного производства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путь от ученика до мастера, от работника 1 разряда  до 5 разряда)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684" name="Picture 6" descr="D:\ВНЕКЛАССНЫЕ МЕРОПР. МУРАВЕЦКАЯ НВ\Картинки ШВЕЯ\f_4d568c39c535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97"/>
          <a:stretch>
            <a:fillRect/>
          </a:stretch>
        </p:blipFill>
        <p:spPr bwMode="auto">
          <a:xfrm>
            <a:off x="7977188" y="2781300"/>
            <a:ext cx="1082675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45399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2051720" y="25400"/>
            <a:ext cx="6912768" cy="887413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hangingPunct="1">
              <a:defRPr/>
            </a:pPr>
            <a:r>
              <a:rPr lang="ru-RU" sz="2800" i="1" dirty="0">
                <a:solidFill>
                  <a:schemeClr val="accent4"/>
                </a:solidFill>
                <a:latin typeface="Arial Narrow" panose="020B0606020202030204" pitchFamily="34" charset="0"/>
                <a:cs typeface="Times New Roman" pitchFamily="18" charset="0"/>
              </a:rPr>
              <a:t>Получить профессии </a:t>
            </a:r>
            <a:br>
              <a:rPr lang="ru-RU" sz="2800" i="1" dirty="0">
                <a:solidFill>
                  <a:schemeClr val="accent4"/>
                </a:solidFill>
                <a:latin typeface="Arial Narrow" panose="020B0606020202030204" pitchFamily="34" charset="0"/>
                <a:cs typeface="Times New Roman" pitchFamily="18" charset="0"/>
              </a:rPr>
            </a:br>
            <a:r>
              <a:rPr lang="ru-RU" sz="2800" i="1" dirty="0">
                <a:solidFill>
                  <a:schemeClr val="accent4"/>
                </a:solidFill>
                <a:latin typeface="Arial Narrow" panose="020B0606020202030204" pitchFamily="34" charset="0"/>
                <a:cs typeface="Times New Roman" pitchFamily="18" charset="0"/>
              </a:rPr>
              <a:t>«ШВЕЯ», «ВЫШИВАЛЬЩИЦА» в Белгороде</a:t>
            </a:r>
          </a:p>
        </p:txBody>
      </p:sp>
      <p:pic>
        <p:nvPicPr>
          <p:cNvPr id="72707" name="Picture 7" descr="i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288" y="0"/>
            <a:ext cx="1893416" cy="1813338"/>
          </a:xfrm>
          <a:noFill/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3348038" y="4645025"/>
            <a:ext cx="5795962" cy="941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2400" b="0" dirty="0">
                <a:solidFill>
                  <a:srgbClr val="000000"/>
                </a:solidFill>
                <a:latin typeface="inherit"/>
                <a:cs typeface="Times New Roman" pitchFamily="18" charset="0"/>
              </a:rPr>
              <a:t>«Швея», «Вышивальщица»</a:t>
            </a:r>
          </a:p>
          <a:p>
            <a:pPr algn="ctr" fontAlgn="base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2400" b="0" dirty="0">
                <a:solidFill>
                  <a:srgbClr val="000000"/>
                </a:solidFill>
                <a:latin typeface="inherit"/>
                <a:cs typeface="Times New Roman" pitchFamily="18" charset="0"/>
              </a:rPr>
              <a:t> (на базе 9 </a:t>
            </a:r>
            <a:r>
              <a:rPr lang="ru-RU" altLang="ru-RU" sz="2400" b="0" dirty="0" err="1">
                <a:solidFill>
                  <a:srgbClr val="000000"/>
                </a:solidFill>
                <a:latin typeface="inherit"/>
                <a:cs typeface="Times New Roman" pitchFamily="18" charset="0"/>
              </a:rPr>
              <a:t>кл</a:t>
            </a:r>
            <a:r>
              <a:rPr lang="ru-RU" altLang="ru-RU" sz="2400" b="0" dirty="0">
                <a:solidFill>
                  <a:srgbClr val="000000"/>
                </a:solidFill>
                <a:latin typeface="inherit"/>
                <a:cs typeface="Times New Roman" pitchFamily="18" charset="0"/>
              </a:rPr>
              <a:t>.)  очно, 2 года</a:t>
            </a:r>
            <a:endParaRPr lang="ru-RU" altLang="ru-RU" sz="2400" b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14675" y="1042988"/>
            <a:ext cx="6029325" cy="4635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lnSpc>
                <a:spcPts val="2925"/>
              </a:lnSpc>
              <a:spcBef>
                <a:spcPct val="0"/>
              </a:spcBef>
              <a:spcAft>
                <a:spcPts val="500"/>
              </a:spcAft>
            </a:pPr>
            <a:r>
              <a:rPr lang="ru-RU" altLang="ru-RU" sz="2800" b="1">
                <a:solidFill>
                  <a:srgbClr val="FF0000"/>
                </a:solidFill>
                <a:latin typeface="inherit"/>
                <a:cs typeface="Times New Roman" pitchFamily="18" charset="0"/>
              </a:rPr>
              <a:t>Профессиональный лицей № 20</a:t>
            </a:r>
            <a:endParaRPr lang="ru-RU" altLang="ru-RU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47864" y="5553760"/>
            <a:ext cx="3153292" cy="120032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u="sng">
                <a:solidFill>
                  <a:srgbClr val="7030A0"/>
                </a:solidFill>
                <a:latin typeface="Arial Narrow" pitchFamily="34" charset="0"/>
                <a:cs typeface="Times New Roman" pitchFamily="18" charset="0"/>
              </a:rPr>
              <a:t>АДРЕС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b="1" u="sng">
                <a:solidFill>
                  <a:srgbClr val="7030A0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altLang="ru-RU" sz="2400">
                <a:solidFill>
                  <a:srgbClr val="7030A0"/>
                </a:solidFill>
                <a:latin typeface="Arial Narrow" pitchFamily="34" charset="0"/>
                <a:cs typeface="Times New Roman" pitchFamily="18" charset="0"/>
              </a:rPr>
              <a:t>г.Белгород,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>
                <a:solidFill>
                  <a:srgbClr val="7030A0"/>
                </a:solidFill>
                <a:latin typeface="Arial Narrow" pitchFamily="34" charset="0"/>
                <a:cs typeface="Times New Roman" pitchFamily="18" charset="0"/>
              </a:rPr>
              <a:t>ул. Апанасенко, 51-А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584160" y="5566095"/>
            <a:ext cx="2494160" cy="116998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fontAlgn="base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400" dirty="0">
                <a:solidFill>
                  <a:srgbClr val="000000"/>
                </a:solidFill>
                <a:latin typeface="inherit"/>
                <a:cs typeface="Times New Roman" pitchFamily="18" charset="0"/>
              </a:rPr>
              <a:t>Контакты</a:t>
            </a:r>
            <a:r>
              <a:rPr lang="ru-RU" altLang="ru-RU" sz="24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</a:t>
            </a:r>
            <a:endParaRPr lang="ru-RU" alt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base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400" dirty="0">
                <a:solidFill>
                  <a:srgbClr val="7030A0"/>
                </a:solidFill>
                <a:latin typeface="Arial Narrow" panose="020B0606020202030204" pitchFamily="34" charset="0"/>
                <a:cs typeface="Times New Roman" pitchFamily="18" charset="0"/>
              </a:rPr>
              <a:t>т. +74722 55-05-63</a:t>
            </a:r>
          </a:p>
          <a:p>
            <a:pPr eaLnBrk="1" fontAlgn="base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2400" dirty="0">
              <a:solidFill>
                <a:srgbClr val="7030A0"/>
              </a:solidFill>
              <a:latin typeface="Arial Narrow" panose="020B0606020202030204" pitchFamily="34" charset="0"/>
              <a:cs typeface="Times New Roman" pitchFamily="18" charset="0"/>
            </a:endParaRPr>
          </a:p>
          <a:p>
            <a:pPr eaLnBrk="1" fontAlgn="base" hangingPunct="1">
              <a:lnSpc>
                <a:spcPts val="21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400" dirty="0">
                <a:solidFill>
                  <a:srgbClr val="7030A0"/>
                </a:solidFill>
                <a:latin typeface="Arial Narrow" panose="020B0606020202030204" pitchFamily="34" charset="0"/>
                <a:cs typeface="Times New Roman" pitchFamily="18" charset="0"/>
              </a:rPr>
              <a:t>т. +7 4722 55-01-54</a:t>
            </a:r>
          </a:p>
        </p:txBody>
      </p:sp>
      <p:pic>
        <p:nvPicPr>
          <p:cNvPr id="9" name="Рисунок 8" descr="C:\Users\Muravetskaya\Pictures\XXXL.jpg"/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96590" y="1540790"/>
            <a:ext cx="5947410" cy="3136101"/>
          </a:xfrm>
          <a:prstGeom prst="rect">
            <a:avLst/>
          </a:prstGeom>
          <a:ln w="127000" cap="rnd">
            <a:solidFill>
              <a:schemeClr val="tx2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D:\ВНЕКЛАССНЫЕ мероприятия\ПДД-2019 Муравецкая, Диденко\ФОТО ПДД 2019\IMG_1818.JPG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680" y="2277568"/>
            <a:ext cx="3093828" cy="2159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338246" y="1813338"/>
            <a:ext cx="2359107" cy="4642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fontAlgn="base">
              <a:lnSpc>
                <a:spcPts val="2925"/>
              </a:lnSpc>
              <a:spcBef>
                <a:spcPct val="0"/>
              </a:spcBef>
              <a:spcAft>
                <a:spcPts val="500"/>
              </a:spcAft>
            </a:pPr>
            <a:r>
              <a:rPr lang="ru-RU" altLang="ru-RU" sz="2800" b="1">
                <a:solidFill>
                  <a:srgbClr val="FF0000"/>
                </a:solidFill>
                <a:latin typeface="inherit"/>
                <a:cs typeface="Times New Roman" pitchFamily="18" charset="0"/>
              </a:rPr>
              <a:t>Школа № 30</a:t>
            </a:r>
            <a:endParaRPr lang="ru-RU" altLang="ru-RU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D:\ПОУРОЧ ПЛАНЫ Муравецкая НВ\++ФОТО Уроки и УЧ-СЯ 2019\IMG_8012.JPG"/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400" y="4676890"/>
            <a:ext cx="3322464" cy="2077199"/>
          </a:xfrm>
          <a:prstGeom prst="rect">
            <a:avLst/>
          </a:prstGeom>
          <a:solidFill>
            <a:schemeClr val="accent2"/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8" descr="Фото08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570202"/>
            <a:ext cx="1842024" cy="13818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Заголовок 1"/>
          <p:cNvSpPr txBox="1">
            <a:spLocks/>
          </p:cNvSpPr>
          <p:nvPr/>
        </p:nvSpPr>
        <p:spPr bwMode="gray">
          <a:xfrm>
            <a:off x="338246" y="3107561"/>
            <a:ext cx="8540948" cy="992203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ctr">
              <a:defRPr/>
            </a:pPr>
            <a:r>
              <a:rPr lang="ru-RU" kern="0" dirty="0">
                <a:latin typeface="Arial Narrow" panose="020B0606020202030204" pitchFamily="34" charset="0"/>
              </a:rPr>
              <a:t>По окончании училища выпускникам присваивается профессиональный разряд (3, 4) </a:t>
            </a:r>
          </a:p>
        </p:txBody>
      </p:sp>
    </p:spTree>
    <p:extLst>
      <p:ext uri="{BB962C8B-B14F-4D97-AF65-F5344CB8AC3E}">
        <p14:creationId xmlns:p14="http://schemas.microsoft.com/office/powerpoint/2010/main" val="21788029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573938" cy="786646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400" dirty="0">
                <a:solidFill>
                  <a:schemeClr val="accent5">
                    <a:lumMod val="25000"/>
                  </a:schemeClr>
                </a:solidFill>
                <a:latin typeface="Arial Narrow" panose="020B0606020202030204" pitchFamily="34" charset="0"/>
              </a:rPr>
              <a:t>Документы об окончании учебного заведения</a:t>
            </a:r>
          </a:p>
        </p:txBody>
      </p:sp>
      <p:pic>
        <p:nvPicPr>
          <p:cNvPr id="4" name="Picture 20" descr="D:\МО учит труд обуч\РАБОТА МО 2020-21\КОНКУРСЫ 20-21\svidetelstv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8184" y="836712"/>
            <a:ext cx="2729238" cy="3977010"/>
          </a:xfrm>
          <a:noFill/>
        </p:spPr>
      </p:pic>
      <p:pic>
        <p:nvPicPr>
          <p:cNvPr id="5" name="Picture 21" descr="C:\Users\Muravetskaya\Pictures\Закройщик.jpe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27" y="992839"/>
            <a:ext cx="4176712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0" y="4005064"/>
            <a:ext cx="6804248" cy="2640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115000"/>
              </a:lnSpc>
              <a:spcBef>
                <a:spcPct val="0"/>
              </a:spcBef>
              <a:spcAft>
                <a:spcPts val="1875"/>
              </a:spcAft>
              <a:buClrTx/>
              <a:buFontTx/>
              <a:buNone/>
            </a:pPr>
            <a:r>
              <a:rPr lang="ru-RU" altLang="ru-RU" sz="2400" dirty="0">
                <a:solidFill>
                  <a:srgbClr val="333333"/>
                </a:solidFill>
                <a:latin typeface="Arial Narrow" pitchFamily="34" charset="0"/>
                <a:cs typeface="Times New Roman" pitchFamily="18" charset="0"/>
              </a:rPr>
              <a:t>Заблуждением будет считать, что швея работает исключительно с тканями и занимается пошивом одежды. В этой профессии есть несколько узкопрофильных направлений деятельности. Так, швея может работать с мехом или кожей, шить чехлы на машину, создавать сумки и обувь.</a:t>
            </a:r>
            <a:endParaRPr lang="ru-RU" altLang="ru-RU" sz="24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875789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Box 1"/>
          <p:cNvSpPr txBox="1">
            <a:spLocks noChangeArrowheads="1"/>
          </p:cNvSpPr>
          <p:nvPr/>
        </p:nvSpPr>
        <p:spPr bwMode="auto">
          <a:xfrm>
            <a:off x="1965853" y="22527"/>
            <a:ext cx="5233988" cy="8302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ru-RU" altLang="ru-RU" sz="2400" b="1" dirty="0">
                <a:solidFill>
                  <a:srgbClr val="C00000"/>
                </a:solidFill>
                <a:cs typeface="Arial" pitchFamily="34" charset="0"/>
              </a:rPr>
              <a:t>ДОКУМЕНТЫ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ru-RU" altLang="ru-RU" sz="2400" b="1" dirty="0">
                <a:solidFill>
                  <a:srgbClr val="C00000"/>
                </a:solidFill>
                <a:cs typeface="Arial" pitchFamily="34" charset="0"/>
              </a:rPr>
              <a:t>ПРИ  ОФОРМЛЕНИИ НА РАБОТУ</a:t>
            </a:r>
          </a:p>
        </p:txBody>
      </p:sp>
      <p:pic>
        <p:nvPicPr>
          <p:cNvPr id="3" name="Рисунок 2" descr="1433175_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469" y="981582"/>
            <a:ext cx="1947863" cy="2832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51819.jp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18182" y="3613722"/>
            <a:ext cx="1912937" cy="2719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snils.jpg"/>
          <p:cNvPicPr>
            <a:picLocks noChangeAspect="1"/>
          </p:cNvPicPr>
          <p:nvPr/>
        </p:nvPicPr>
        <p:blipFill>
          <a:blip r:embed="rId4" cstate="email">
            <a:lum bright="-10000"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232" y="3970844"/>
            <a:ext cx="2317750" cy="1571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1340970288foto1_big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14869" y="1005394"/>
            <a:ext cx="3255963" cy="2392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license4.jpg"/>
          <p:cNvPicPr>
            <a:picLocks noChangeAspect="1"/>
          </p:cNvPicPr>
          <p:nvPr/>
        </p:nvPicPr>
        <p:blipFill>
          <a:blip r:embed="rId6" cstate="email">
            <a:lum bright="-10000"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01044" y="1016507"/>
            <a:ext cx="2401888" cy="3441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dXxTWH9qbp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3532" y="4818635"/>
            <a:ext cx="2819400" cy="188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4044" y="5667947"/>
            <a:ext cx="3856038" cy="1200150"/>
          </a:xfrm>
          <a:prstGeom prst="rect">
            <a:avLst/>
          </a:prstGeom>
          <a:solidFill>
            <a:srgbClr val="9BBB59">
              <a:lumMod val="60000"/>
              <a:lumOff val="40000"/>
            </a:srgb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400" kern="0" dirty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Карьерный рост в профессии складывается с повышением профессионального разряда. </a:t>
            </a:r>
          </a:p>
        </p:txBody>
      </p:sp>
    </p:spTree>
    <p:extLst>
      <p:ext uri="{BB962C8B-B14F-4D97-AF65-F5344CB8AC3E}">
        <p14:creationId xmlns:p14="http://schemas.microsoft.com/office/powerpoint/2010/main" val="4128579302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" y="542925"/>
            <a:ext cx="9094788" cy="62896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2"/>
              </a:rPr>
              <a:t>Швея</a:t>
            </a:r>
            <a:r>
              <a:rPr lang="ru-RU" altLang="ru-RU" sz="2000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2"/>
              </a:rPr>
              <a:t> в ателье</a:t>
            </a:r>
            <a:r>
              <a:rPr lang="ru-RU" altLang="ru-RU" sz="2000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999999"/>
                </a:solidFill>
                <a:latin typeface="Arial Narrow" pitchFamily="34" charset="0"/>
                <a:cs typeface="Times New Roman" pitchFamily="18" charset="0"/>
              </a:rPr>
              <a:t>Белгород</a:t>
            </a:r>
            <a:endParaRPr lang="ru-RU" altLang="ru-RU" sz="20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000" b="1" dirty="0">
                <a:solidFill>
                  <a:srgbClr val="D4435B"/>
                </a:solidFill>
                <a:latin typeface="Arial Narrow" pitchFamily="34" charset="0"/>
                <a:cs typeface="Times New Roman" pitchFamily="18" charset="0"/>
              </a:rPr>
              <a:t>25 000 руб.,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 Работа для швеи: </a:t>
            </a:r>
            <a:r>
              <a:rPr lang="ru-RU" altLang="ru-RU" sz="2000" b="1" dirty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Ателье 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по адресу Народный бульвар 92 требуется швея </a:t>
            </a:r>
            <a:r>
              <a:rPr lang="ru-RU" altLang="ru-RU" sz="2000" dirty="0" err="1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Требования:ответственность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 Обязанности: качественное предоставление услуги </a:t>
            </a:r>
            <a:r>
              <a:rPr lang="ru-RU" altLang="ru-RU" sz="2000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3"/>
              </a:rPr>
              <a:t>Требуется </a:t>
            </a: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3"/>
              </a:rPr>
              <a:t>швея</a:t>
            </a: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999999"/>
                </a:solidFill>
                <a:latin typeface="Arial Narrow" pitchFamily="34" charset="0"/>
                <a:cs typeface="Times New Roman" pitchFamily="18" charset="0"/>
              </a:rPr>
              <a:t>Белгород</a:t>
            </a:r>
            <a:endParaRPr lang="ru-RU" altLang="ru-RU" sz="20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50"/>
              </a:spcAft>
              <a:defRPr/>
            </a:pPr>
            <a:r>
              <a:rPr lang="ru-RU" altLang="ru-RU" sz="2000" b="1" dirty="0">
                <a:solidFill>
                  <a:srgbClr val="D4435B"/>
                </a:solidFill>
                <a:latin typeface="Arial Narrow" pitchFamily="34" charset="0"/>
                <a:cs typeface="Times New Roman" pitchFamily="18" charset="0"/>
              </a:rPr>
              <a:t>35 000 руб.,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 Вакансия швеи </a:t>
            </a:r>
            <a:r>
              <a:rPr lang="ru-RU" altLang="ru-RU" sz="2000" b="1" dirty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на швейной фабрике 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по пошиву легкой женской одежды.  </a:t>
            </a:r>
            <a:endParaRPr lang="ru-RU" altLang="ru-RU" sz="20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50"/>
              </a:spcAft>
              <a:defRPr/>
            </a:pP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4"/>
              </a:rPr>
              <a:t>Швея</a:t>
            </a: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 </a:t>
            </a:r>
            <a:r>
              <a:rPr lang="ru-RU" altLang="ru-RU" sz="2000" dirty="0">
                <a:solidFill>
                  <a:srgbClr val="999999"/>
                </a:solidFill>
                <a:latin typeface="Arial Narrow" pitchFamily="34" charset="0"/>
                <a:cs typeface="Times New Roman" pitchFamily="18" charset="0"/>
              </a:rPr>
              <a:t>Белгород</a:t>
            </a:r>
            <a:endParaRPr lang="ru-RU" altLang="ru-RU" sz="20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50"/>
              </a:spcAft>
              <a:defRPr/>
            </a:pPr>
            <a:r>
              <a:rPr lang="ru-RU" altLang="ru-RU" sz="2000" b="1" dirty="0">
                <a:solidFill>
                  <a:srgbClr val="D4435B"/>
                </a:solidFill>
                <a:latin typeface="Arial Narrow" pitchFamily="34" charset="0"/>
                <a:cs typeface="Times New Roman" pitchFamily="18" charset="0"/>
              </a:rPr>
              <a:t>35 000 руб.,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 Вакансия швеи: </a:t>
            </a:r>
            <a:r>
              <a:rPr lang="ru-RU" altLang="ru-RU" sz="2000" b="1" dirty="0">
                <a:solidFill>
                  <a:srgbClr val="FF0000"/>
                </a:solidFill>
                <a:latin typeface="Arial Narrow" pitchFamily="34" charset="0"/>
                <a:cs typeface="Times New Roman" pitchFamily="18" charset="0"/>
              </a:rPr>
              <a:t>Фабрике игрушек 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в связи с расширением и выходом компании на европейские рынки требуются сотрудники швейного производства. Приглашаем на работу швей и закройщиков. </a:t>
            </a: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000" b="1" dirty="0">
                <a:solidFill>
                  <a:srgbClr val="00B050"/>
                </a:solidFill>
                <a:latin typeface="Arial Narrow" pitchFamily="34" charset="0"/>
                <a:cs typeface="Times New Roman" pitchFamily="18" charset="0"/>
                <a:hlinkClick r:id="rId5"/>
              </a:rPr>
              <a:t>Швея</a:t>
            </a: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999999"/>
                </a:solidFill>
                <a:latin typeface="Arial Narrow" pitchFamily="34" charset="0"/>
                <a:cs typeface="Times New Roman" pitchFamily="18" charset="0"/>
              </a:rPr>
              <a:t>Белгород</a:t>
            </a:r>
            <a:endParaRPr lang="ru-RU" altLang="ru-RU" sz="20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50"/>
              </a:spcAft>
              <a:defRPr/>
            </a:pPr>
            <a:r>
              <a:rPr lang="ru-RU" altLang="ru-RU" sz="2000" b="1" dirty="0">
                <a:solidFill>
                  <a:srgbClr val="D4435B"/>
                </a:solidFill>
                <a:latin typeface="Arial Narrow" pitchFamily="34" charset="0"/>
                <a:cs typeface="Times New Roman" pitchFamily="18" charset="0"/>
              </a:rPr>
              <a:t>35 000 руб.,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 Работа для швеи: производство </a:t>
            </a:r>
            <a:r>
              <a:rPr lang="ru-RU" altLang="ru-RU" sz="2000" b="1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медицинской одежды</a:t>
            </a: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225"/>
              </a:spcAft>
              <a:defRPr/>
            </a:pP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6"/>
              </a:rPr>
              <a:t>Швея</a:t>
            </a: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 </a:t>
            </a:r>
            <a:r>
              <a:rPr lang="ru-RU" altLang="ru-RU" sz="2000" dirty="0">
                <a:solidFill>
                  <a:srgbClr val="999999"/>
                </a:solidFill>
                <a:latin typeface="Arial Narrow" pitchFamily="34" charset="0"/>
                <a:cs typeface="Times New Roman" pitchFamily="18" charset="0"/>
              </a:rPr>
              <a:t>Белгород</a:t>
            </a:r>
            <a:endParaRPr lang="ru-RU" altLang="ru-RU" sz="20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50"/>
              </a:spcAft>
              <a:defRPr/>
            </a:pPr>
            <a:r>
              <a:rPr lang="ru-RU" altLang="ru-RU" sz="2000" b="1" dirty="0">
                <a:solidFill>
                  <a:srgbClr val="D4435B"/>
                </a:solidFill>
                <a:latin typeface="Arial Narrow" pitchFamily="34" charset="0"/>
                <a:cs typeface="Times New Roman" pitchFamily="18" charset="0"/>
              </a:rPr>
              <a:t>40 000 руб.,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 Вакансия швеи: В связи с расширением производства, производится набор: </a:t>
            </a:r>
            <a:r>
              <a:rPr lang="ru-RU" altLang="ru-RU" sz="2000" b="1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Швея,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altLang="ru-RU" sz="2000" b="1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обивщик мягкой мебели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, </a:t>
            </a:r>
            <a:r>
              <a:rPr lang="ru-RU" altLang="ru-RU" sz="2000" b="1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ученики обивщика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. </a:t>
            </a: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50"/>
              </a:spcAft>
              <a:defRPr/>
            </a:pP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7"/>
              </a:rPr>
              <a:t>Портной</a:t>
            </a:r>
            <a:r>
              <a:rPr lang="ru-RU" altLang="ru-RU" sz="2000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7"/>
              </a:rPr>
              <a:t> / </a:t>
            </a:r>
            <a:r>
              <a:rPr lang="ru-RU" altLang="ru-RU" sz="2000" b="1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7"/>
              </a:rPr>
              <a:t>швея</a:t>
            </a:r>
            <a:r>
              <a:rPr lang="ru-RU" altLang="ru-RU" sz="2000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  <a:hlinkClick r:id="rId7"/>
              </a:rPr>
              <a:t> в ателье</a:t>
            </a:r>
            <a:r>
              <a:rPr lang="ru-RU" altLang="ru-RU" sz="2000" dirty="0">
                <a:solidFill>
                  <a:srgbClr val="660099"/>
                </a:solidFill>
                <a:latin typeface="Arial Narrow" pitchFamily="34" charset="0"/>
                <a:cs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 </a:t>
            </a:r>
            <a:r>
              <a:rPr lang="ru-RU" altLang="ru-RU" sz="2000" dirty="0">
                <a:solidFill>
                  <a:srgbClr val="999999"/>
                </a:solidFill>
                <a:latin typeface="Arial Narrow" pitchFamily="34" charset="0"/>
                <a:cs typeface="Times New Roman" pitchFamily="18" charset="0"/>
              </a:rPr>
              <a:t>Белгород</a:t>
            </a:r>
            <a:endParaRPr lang="ru-RU" altLang="ru-RU" sz="2000" dirty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pPr eaLnBrk="1" fontAlgn="base" hangingPunct="1">
              <a:lnSpc>
                <a:spcPct val="115000"/>
              </a:lnSpc>
              <a:spcBef>
                <a:spcPct val="0"/>
              </a:spcBef>
              <a:spcAft>
                <a:spcPts val="150"/>
              </a:spcAft>
              <a:defRPr/>
            </a:pPr>
            <a:r>
              <a:rPr lang="ru-RU" altLang="ru-RU" sz="2000" b="1" dirty="0">
                <a:solidFill>
                  <a:srgbClr val="D4435B"/>
                </a:solidFill>
                <a:latin typeface="Arial Narrow" pitchFamily="34" charset="0"/>
                <a:cs typeface="Times New Roman" pitchFamily="18" charset="0"/>
              </a:rPr>
              <a:t>30 000 руб.,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 Работа швей: В ателье </a:t>
            </a:r>
            <a:r>
              <a:rPr lang="ru-RU" altLang="ru-RU" sz="2000" b="1" dirty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по пошиву и ремонту одежды 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требуется портной с опытом работы. Мы расположены на </a:t>
            </a:r>
            <a:r>
              <a:rPr lang="ru-RU" altLang="ru-RU" sz="2000" dirty="0" err="1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Хар</a:t>
            </a:r>
            <a:r>
              <a:rPr lang="ru-RU" altLang="ru-RU" sz="2000" dirty="0">
                <a:solidFill>
                  <a:srgbClr val="212121"/>
                </a:solidFill>
                <a:latin typeface="Arial Narrow" pitchFamily="34" charset="0"/>
                <a:cs typeface="Times New Roman" pitchFamily="18" charset="0"/>
              </a:rPr>
              <a:t>. Горе в ТРЦ "Лидер" (2 этаж). 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635375" y="-28575"/>
            <a:ext cx="4568825" cy="549275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algn="ctr" eaLnBrk="1" hangingPunct="1">
              <a:defRPr/>
            </a:pPr>
            <a:r>
              <a:rPr lang="ru-RU" sz="2400" i="1" dirty="0">
                <a:solidFill>
                  <a:srgbClr val="FF0000"/>
                </a:solidFill>
                <a:latin typeface="+mn-lt"/>
                <a:cs typeface="Times New Roman" pitchFamily="18" charset="0"/>
              </a:rPr>
              <a:t>Объявления на работу</a:t>
            </a:r>
          </a:p>
        </p:txBody>
      </p:sp>
      <p:pic>
        <p:nvPicPr>
          <p:cNvPr id="76804" name="Picture 7" descr="i"/>
          <p:cNvPicPr>
            <a:picLocks noGrp="1" noChangeAspect="1" noChangeArrowheads="1"/>
          </p:cNvPicPr>
          <p:nvPr>
            <p:ph idx="1"/>
          </p:nvPr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9338" y="3284538"/>
            <a:ext cx="1744662" cy="1787525"/>
          </a:xfrm>
          <a:noFill/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gray">
          <a:xfrm>
            <a:off x="31750" y="-22225"/>
            <a:ext cx="2955925" cy="549275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400" i="1" kern="0" dirty="0">
                <a:solidFill>
                  <a:srgbClr val="FF0000"/>
                </a:solidFill>
                <a:cs typeface="Times New Roman" pitchFamily="18" charset="0"/>
              </a:rPr>
              <a:t>Где работать? </a:t>
            </a:r>
          </a:p>
        </p:txBody>
      </p:sp>
    </p:spTree>
    <p:extLst>
      <p:ext uri="{BB962C8B-B14F-4D97-AF65-F5344CB8AC3E}">
        <p14:creationId xmlns:p14="http://schemas.microsoft.com/office/powerpoint/2010/main" val="18885803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2908" y="215424"/>
            <a:ext cx="6013450" cy="633412"/>
          </a:xfr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>
              <a:defRPr/>
            </a:pPr>
            <a:r>
              <a:rPr lang="ru-RU" sz="3600" dirty="0">
                <a:solidFill>
                  <a:schemeClr val="accent1">
                    <a:lumMod val="25000"/>
                  </a:schemeClr>
                </a:solidFill>
              </a:rPr>
              <a:t>Значение профессии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1508568"/>
              </p:ext>
            </p:extLst>
          </p:nvPr>
        </p:nvGraphicFramePr>
        <p:xfrm>
          <a:off x="462671" y="1020626"/>
          <a:ext cx="8208911" cy="5664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8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88157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8157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b="1" dirty="0"/>
                    </a:p>
                    <a:p>
                      <a:pPr algn="ctr"/>
                      <a:r>
                        <a:rPr lang="ru-RU" sz="2800" b="1" dirty="0"/>
                        <a:t>профессия</a:t>
                      </a:r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8157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62" marR="91462"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0501" name="Рисунок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0915"/>
          <a:stretch>
            <a:fillRect/>
          </a:stretch>
        </p:blipFill>
        <p:spPr bwMode="auto">
          <a:xfrm>
            <a:off x="6804248" y="5052036"/>
            <a:ext cx="1255712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2" name="Рисунок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673" y="4988383"/>
            <a:ext cx="2304256" cy="1598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3" name="Рисунок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476" y="4968848"/>
            <a:ext cx="2149087" cy="1495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4" name="Рисунок 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175" y="3019986"/>
            <a:ext cx="2268089" cy="1597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5" name="Рисунок 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8420" y="3078869"/>
            <a:ext cx="2279201" cy="153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6" name="Рисунок 10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6810" y="1207836"/>
            <a:ext cx="20812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7" name="Рисунок 11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1880" y="1161588"/>
            <a:ext cx="2313049" cy="1616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8" name="Рисунок 1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081" y="1131887"/>
            <a:ext cx="2400540" cy="164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-5759" y="116632"/>
            <a:ext cx="2764593" cy="83099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marL="44450" lvl="0" fontAlgn="base">
              <a:spcAft>
                <a:spcPct val="0"/>
              </a:spcAft>
              <a:buClr>
                <a:srgbClr val="000000"/>
              </a:buClr>
              <a:defRPr/>
            </a:pPr>
            <a:r>
              <a:rPr lang="ru-RU" sz="2400" b="1" kern="0" dirty="0">
                <a:latin typeface="Arial Narrow" panose="020B0606020202030204" pitchFamily="34" charset="0"/>
              </a:rPr>
              <a:t>Творческое задание «</a:t>
            </a:r>
            <a:r>
              <a:rPr lang="ru-RU" sz="2400" b="1" kern="0" dirty="0" err="1">
                <a:latin typeface="Arial Narrow" panose="020B0606020202030204" pitchFamily="34" charset="0"/>
              </a:rPr>
              <a:t>Кроссенс</a:t>
            </a:r>
            <a:r>
              <a:rPr lang="ru-RU" sz="2400" b="1" kern="0" dirty="0">
                <a:latin typeface="Arial Narrow" panose="020B0606020202030204" pitchFamily="34" charset="0"/>
              </a:rPr>
              <a:t>»</a:t>
            </a:r>
            <a:endParaRPr lang="ru-RU" sz="2400" b="1" kern="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6397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Прямоугольник 4"/>
          <p:cNvSpPr>
            <a:spLocks noChangeArrowheads="1"/>
          </p:cNvSpPr>
          <p:nvPr/>
        </p:nvSpPr>
        <p:spPr bwMode="auto">
          <a:xfrm>
            <a:off x="69922" y="1553658"/>
            <a:ext cx="8353425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v"/>
              <a:defRPr sz="2800"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1.Фамилия, имя, класс.</a:t>
            </a:r>
            <a:b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2.Какая профессия тебе нравится?</a:t>
            </a:r>
            <a:b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3.Почему тебе нравится эта профессия?</a:t>
            </a:r>
            <a:b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4.Какими качествами, знаниями и умениями должен обладать человек, выбранной тобой профессии?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/>
            </a:pPr>
            <a: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5. Дата (число, месяц, год)</a:t>
            </a:r>
            <a:br>
              <a:rPr lang="ru-RU" altLang="ru-RU" sz="32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endParaRPr lang="ru-RU" altLang="ru-RU" sz="24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7828" name="Picture 2" descr="D:\ВНЕКЛАССНЫЕ МЕРОПР. МУРАВЕЦКАЯ НВ\Картинки ШВЕЯ\depositphotos_5624066-Child-sewing-machine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BF8F5"/>
              </a:clrFrom>
              <a:clrTo>
                <a:srgbClr val="FBF8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23" y="5037138"/>
            <a:ext cx="2465388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4" descr="D:\ВНЕКЛАССНЫЕ МЕРОПР. МУРАВЕЦКАЯ НВ\Картинки ШВЕЯ\sewingschool_tool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8786" y="4937125"/>
            <a:ext cx="2881312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0" name="Picture 1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8786" y="4087813"/>
            <a:ext cx="2327275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1" name="Picture 4" descr="F:\Презент ДОСТУП ПРОФЕССИИ\что нужно швее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8436" y="-26894"/>
            <a:ext cx="153828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 bwMode="gray">
          <a:xfrm>
            <a:off x="126630" y="833222"/>
            <a:ext cx="6732587" cy="762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dist="28398" dir="1593903" algn="ctr" rotWithShape="0">
              <a:schemeClr val="bg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00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br>
              <a:rPr lang="ru-RU" altLang="ru-RU" i="1" u="sng" kern="0" dirty="0"/>
            </a:br>
            <a:r>
              <a:rPr lang="ru-RU" altLang="ru-RU" sz="3600" i="1" u="sng" kern="0" dirty="0">
                <a:latin typeface="Arial Narrow" panose="020B0606020202030204" pitchFamily="34" charset="0"/>
              </a:rPr>
              <a:t>Анкета "Кем быть, каким быть»</a:t>
            </a:r>
            <a:br>
              <a:rPr lang="ru-RU" altLang="ru-RU" sz="3600" kern="0" dirty="0">
                <a:latin typeface="Arial Narrow" panose="020B0606020202030204" pitchFamily="34" charset="0"/>
              </a:rPr>
            </a:br>
            <a:endParaRPr lang="ru-RU" altLang="ru-RU" sz="3600" kern="0" dirty="0"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16632"/>
            <a:ext cx="3277942" cy="563562"/>
          </a:xfr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ru-RU" dirty="0">
                <a:latin typeface="Arial Narrow" panose="020B0606020202030204" pitchFamily="34" charset="0"/>
              </a:rPr>
              <a:t>Заполните анкету</a:t>
            </a:r>
          </a:p>
        </p:txBody>
      </p:sp>
    </p:spTree>
    <p:extLst>
      <p:ext uri="{BB962C8B-B14F-4D97-AF65-F5344CB8AC3E}">
        <p14:creationId xmlns:p14="http://schemas.microsoft.com/office/powerpoint/2010/main" val="22422590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1192213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850" y="3059113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9838" y="1450975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2514600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4488" y="-158750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063" y="2276475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0263" y="230188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5675" y="381000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139950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 descr="C:\Users\Тяпа\Desktop\91343795ba0417a97f9a2ed1dc7dd7265cab516br1-500-281_hq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650" y="230188"/>
            <a:ext cx="411480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60" name="Заголовок 1"/>
          <p:cNvSpPr>
            <a:spLocks noGrp="1"/>
          </p:cNvSpPr>
          <p:nvPr>
            <p:ph type="title"/>
          </p:nvPr>
        </p:nvSpPr>
        <p:spPr>
          <a:xfrm>
            <a:off x="0" y="4987925"/>
            <a:ext cx="9144000" cy="1870075"/>
          </a:xfrm>
          <a:solidFill>
            <a:schemeClr val="accent2"/>
          </a:solidFill>
        </p:spPr>
        <p:txBody>
          <a:bodyPr/>
          <a:lstStyle/>
          <a:p>
            <a:pPr algn="l" eaLnBrk="1" hangingPunct="1"/>
            <a:r>
              <a:rPr lang="ru-RU" altLang="ru-RU" b="1">
                <a:solidFill>
                  <a:srgbClr val="FF0000"/>
                </a:solidFill>
                <a:latin typeface="Arial Narrow" pitchFamily="34" charset="0"/>
              </a:rPr>
              <a:t>                   Успехов вам </a:t>
            </a:r>
            <a:br>
              <a:rPr lang="ru-RU" altLang="ru-RU" b="1">
                <a:solidFill>
                  <a:srgbClr val="FF0000"/>
                </a:solidFill>
                <a:latin typeface="Arial Narrow" pitchFamily="34" charset="0"/>
              </a:rPr>
            </a:br>
            <a:r>
              <a:rPr lang="ru-RU" altLang="ru-RU" b="1">
                <a:solidFill>
                  <a:srgbClr val="FF0000"/>
                </a:solidFill>
                <a:latin typeface="Arial Narrow" pitchFamily="34" charset="0"/>
              </a:rPr>
              <a:t>        в выборе профессии! </a:t>
            </a:r>
          </a:p>
        </p:txBody>
      </p:sp>
      <p:pic>
        <p:nvPicPr>
          <p:cNvPr id="78861" name="Picture 6" descr="D:\ВНЕКЛАССНЫЕ МЕРОПР. МУРАВЕЦКАЯ НВ\Картинки ШВЕЯ\f_4d568c39c5352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497"/>
          <a:stretch>
            <a:fillRect/>
          </a:stretch>
        </p:blipFill>
        <p:spPr bwMode="auto">
          <a:xfrm>
            <a:off x="11113" y="3795713"/>
            <a:ext cx="1860550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62" name="Picture 12" descr="C:\Users\Inf1\Desktop\140415170524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4138613"/>
            <a:ext cx="3059112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01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11760" y="260648"/>
            <a:ext cx="4813920" cy="563562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>
              <a:defRPr/>
            </a:pPr>
            <a:r>
              <a:rPr lang="ru-RU" sz="3200" b="1" dirty="0">
                <a:solidFill>
                  <a:schemeClr val="accent1">
                    <a:lumMod val="25000"/>
                  </a:schemeClr>
                </a:solidFill>
              </a:rPr>
              <a:t>Интернет-ресурсы</a:t>
            </a:r>
          </a:p>
        </p:txBody>
      </p:sp>
      <p:sp>
        <p:nvSpPr>
          <p:cNvPr id="79875" name="Объект 6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248249"/>
          </a:xfrm>
        </p:spPr>
        <p:txBody>
          <a:bodyPr/>
          <a:lstStyle/>
          <a:p>
            <a:r>
              <a:rPr lang="en-US" altLang="ru-RU" sz="1400" dirty="0">
                <a:hlinkClick r:id="rId2"/>
              </a:rPr>
              <a:t>https://newpulse.ru/upload/medialibrary/893/893583e7c23620d227bf66ddc8bd00a4.jpg</a:t>
            </a:r>
            <a:endParaRPr lang="ru-RU" altLang="ru-RU" sz="1400" dirty="0"/>
          </a:p>
          <a:p>
            <a:r>
              <a:rPr lang="en-US" altLang="ru-RU" sz="1400" dirty="0">
                <a:hlinkClick r:id="rId3"/>
              </a:rPr>
              <a:t>http://danube-russia.ru/upload/images/bl-dry_0-1.jpg</a:t>
            </a:r>
            <a:endParaRPr lang="ru-RU" altLang="ru-RU" sz="1400" dirty="0"/>
          </a:p>
          <a:p>
            <a:r>
              <a:rPr lang="en-US" altLang="ru-RU" sz="1400" dirty="0">
                <a:hlinkClick r:id="rId4"/>
              </a:rPr>
              <a:t>http://admsurgut.ru/files/photogallery/1347/big/IMG_2403.jpg</a:t>
            </a:r>
            <a:endParaRPr lang="ru-RU" altLang="ru-RU" sz="1400" dirty="0"/>
          </a:p>
          <a:p>
            <a:r>
              <a:rPr lang="en-US" altLang="ru-RU" sz="1400" dirty="0">
                <a:hlinkClick r:id="rId5"/>
              </a:rPr>
              <a:t>https://sovcominvest.ru/uploads/products/71918029884b18a8be1711608b2b8e77.jpg</a:t>
            </a:r>
            <a:endParaRPr lang="ru-RU" altLang="ru-RU" sz="1400" dirty="0"/>
          </a:p>
          <a:p>
            <a:r>
              <a:rPr lang="en-US" altLang="ru-RU" sz="1400" dirty="0">
                <a:hlinkClick r:id="rId6"/>
              </a:rPr>
              <a:t>https://cs6.livemaster.ru/storage/a7/76/31fab4b4863b8c3d4e87a231aaix.jpg</a:t>
            </a:r>
            <a:endParaRPr lang="ru-RU" altLang="ru-RU" sz="1400" dirty="0"/>
          </a:p>
          <a:p>
            <a:r>
              <a:rPr lang="en-US" altLang="ru-RU" sz="1400" dirty="0">
                <a:hlinkClick r:id="rId7"/>
              </a:rPr>
              <a:t>http://admsurgut.ru/files/photogallery/1347/big/IMG_2381.jpg</a:t>
            </a:r>
            <a:endParaRPr lang="ru-RU" altLang="ru-RU" sz="1400" dirty="0"/>
          </a:p>
          <a:p>
            <a:r>
              <a:rPr lang="en-US" altLang="ru-RU" sz="1400" dirty="0">
                <a:hlinkClick r:id="rId8"/>
              </a:rPr>
              <a:t>http://sovch.chuvashia.com/wp-content/uploads/2013/05/%D1%88%D0%B2%D0%B5%D0%B9%D0%BD%D0%B0%D1%8F-%D1%84%D0%B0%D0%B1%D1%80%D0%B8%D0%BA%D0%B0-%D1%8D%D0%BB%D0%B8%D1%82%D0%B0.jpg</a:t>
            </a:r>
            <a:endParaRPr lang="ru-RU" altLang="ru-RU" sz="1400" dirty="0"/>
          </a:p>
          <a:p>
            <a:r>
              <a:rPr lang="en-US" altLang="ru-RU" sz="1400" dirty="0">
                <a:hlinkClick r:id="rId9"/>
              </a:rPr>
              <a:t>https://www.osd.ru/ftproot/users/0011868/al0001067/0000007_big.jpg</a:t>
            </a:r>
            <a:endParaRPr lang="ru-RU" altLang="ru-RU" sz="1400" dirty="0"/>
          </a:p>
          <a:p>
            <a:r>
              <a:rPr lang="ru-RU" altLang="ru-RU" sz="1400" dirty="0"/>
              <a:t>Фото обучающихся МКОУ ОШ №30 </a:t>
            </a:r>
            <a:r>
              <a:rPr lang="ru-RU" altLang="ru-RU" sz="1400" dirty="0" err="1"/>
              <a:t>г.Белгорода</a:t>
            </a:r>
            <a:r>
              <a:rPr lang="ru-RU" altLang="ru-RU" sz="1400" dirty="0"/>
              <a:t> выполнены учителями Муравецкой Н.В., Михайличенко Л.И.</a:t>
            </a:r>
          </a:p>
          <a:p>
            <a:endParaRPr lang="ru-RU" altLang="ru-RU" sz="1400" dirty="0"/>
          </a:p>
        </p:txBody>
      </p:sp>
    </p:spTree>
    <p:extLst>
      <p:ext uri="{BB962C8B-B14F-4D97-AF65-F5344CB8AC3E}">
        <p14:creationId xmlns:p14="http://schemas.microsoft.com/office/powerpoint/2010/main" val="3085583188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340768"/>
            <a:ext cx="8784976" cy="5105400"/>
          </a:xfrm>
        </p:spPr>
        <p:txBody>
          <a:bodyPr/>
          <a:lstStyle/>
          <a:p>
            <a:r>
              <a:rPr lang="ru-RU" dirty="0" err="1">
                <a:latin typeface="Arial Narrow" panose="020B0606020202030204" pitchFamily="34" charset="0"/>
              </a:rPr>
              <a:t>Кроссе́нс</a:t>
            </a:r>
            <a:r>
              <a:rPr lang="ru-RU" b="0" dirty="0">
                <a:latin typeface="Arial Narrow" panose="020B0606020202030204" pitchFamily="34" charset="0"/>
              </a:rPr>
              <a:t> — ассоциативная головоломка, придуманная и опубликованная в 2002 году Владимиром Бусленко и Сергеем Фединым. Внешне головоломка представляет собой таблицу 3×3 из девяти картинок. </a:t>
            </a:r>
            <a:r>
              <a:rPr lang="ru-RU" dirty="0">
                <a:latin typeface="Arial Narrow" panose="020B0606020202030204" pitchFamily="34" charset="0"/>
              </a:rPr>
              <a:t>Это</a:t>
            </a:r>
            <a:r>
              <a:rPr lang="ru-RU" b="0" dirty="0">
                <a:latin typeface="Arial Narrow" panose="020B0606020202030204" pitchFamily="34" charset="0"/>
              </a:rPr>
              <a:t> могут быть фотографии, рисунки или даже формулы и надписи. Решающему предлагается найти ассоциативные связи между соседними (то есть имеющими общую сторону) картинками. Таким образом, для того, чтобы полностью разгадать </a:t>
            </a:r>
            <a:r>
              <a:rPr lang="ru-RU" dirty="0" err="1">
                <a:latin typeface="Arial Narrow" panose="020B0606020202030204" pitchFamily="34" charset="0"/>
              </a:rPr>
              <a:t>кроссенс</a:t>
            </a:r>
            <a:r>
              <a:rPr lang="ru-RU" b="0" dirty="0">
                <a:latin typeface="Arial Narrow" panose="020B0606020202030204" pitchFamily="34" charset="0"/>
              </a:rPr>
              <a:t>, необходимо решить 12 (по числу пар соседних клеток) головоломок.</a:t>
            </a:r>
          </a:p>
          <a:p>
            <a:r>
              <a:rPr lang="ru-RU" b="0" dirty="0" err="1">
                <a:latin typeface="Arial Narrow" panose="020B0606020202030204" pitchFamily="34" charset="0"/>
              </a:rPr>
              <a:t>Кроссенс</a:t>
            </a:r>
            <a:r>
              <a:rPr lang="ru-RU" b="0" dirty="0">
                <a:latin typeface="Arial Narrow" panose="020B0606020202030204" pitchFamily="34" charset="0"/>
              </a:rPr>
              <a:t> технология способствует развитию мотивации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8250963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Тема25">
  <a:themeElements>
    <a:clrScheme name="300TGp_natural_light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Тема25">
  <a:themeElements>
    <a:clrScheme name="300TGp_natural_light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Тема25">
  <a:themeElements>
    <a:clrScheme name="300TGp_natural_light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Theme">
  <a:themeElements>
    <a:clrScheme name="Custom 50">
      <a:dk1>
        <a:srgbClr val="FFFFFF"/>
      </a:dk1>
      <a:lt1>
        <a:srgbClr val="FFFFFF"/>
      </a:lt1>
      <a:dk2>
        <a:srgbClr val="FFFFFF"/>
      </a:dk2>
      <a:lt2>
        <a:srgbClr val="1D6FA7"/>
      </a:lt2>
      <a:accent1>
        <a:srgbClr val="2285C8"/>
      </a:accent1>
      <a:accent2>
        <a:srgbClr val="289FE8"/>
      </a:accent2>
      <a:accent3>
        <a:srgbClr val="54C0E2"/>
      </a:accent3>
      <a:accent4>
        <a:srgbClr val="37CBFF"/>
      </a:accent4>
      <a:accent5>
        <a:srgbClr val="00ACE8"/>
      </a:accent5>
      <a:accent6>
        <a:srgbClr val="00729B"/>
      </a:accent6>
      <a:hlink>
        <a:srgbClr val="376879"/>
      </a:hlink>
      <a:folHlink>
        <a:srgbClr val="D8D8D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25">
  <a:themeElements>
    <a:clrScheme name="300TGp_natural_light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Тема25">
  <a:themeElements>
    <a:clrScheme name="300TGp_natural_light 1">
      <a:dk1>
        <a:srgbClr val="000000"/>
      </a:dk1>
      <a:lt1>
        <a:srgbClr val="FFFFFF"/>
      </a:lt1>
      <a:dk2>
        <a:srgbClr val="51944E"/>
      </a:dk2>
      <a:lt2>
        <a:srgbClr val="DDDDDD"/>
      </a:lt2>
      <a:accent1>
        <a:srgbClr val="646ADE"/>
      </a:accent1>
      <a:accent2>
        <a:srgbClr val="1BAFC3"/>
      </a:accent2>
      <a:accent3>
        <a:srgbClr val="FFFFFF"/>
      </a:accent3>
      <a:accent4>
        <a:srgbClr val="000000"/>
      </a:accent4>
      <a:accent5>
        <a:srgbClr val="B8B9EC"/>
      </a:accent5>
      <a:accent6>
        <a:srgbClr val="179EB0"/>
      </a:accent6>
      <a:hlink>
        <a:srgbClr val="98BF1D"/>
      </a:hlink>
      <a:folHlink>
        <a:srgbClr val="90A8B0"/>
      </a:folHlink>
    </a:clrScheme>
    <a:fontScheme name="300TGp_natural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300TGp_natural_light 1">
        <a:dk1>
          <a:srgbClr val="000000"/>
        </a:dk1>
        <a:lt1>
          <a:srgbClr val="FFFFFF"/>
        </a:lt1>
        <a:dk2>
          <a:srgbClr val="51944E"/>
        </a:dk2>
        <a:lt2>
          <a:srgbClr val="DDDDDD"/>
        </a:lt2>
        <a:accent1>
          <a:srgbClr val="646ADE"/>
        </a:accent1>
        <a:accent2>
          <a:srgbClr val="1BAFC3"/>
        </a:accent2>
        <a:accent3>
          <a:srgbClr val="FFFFFF"/>
        </a:accent3>
        <a:accent4>
          <a:srgbClr val="000000"/>
        </a:accent4>
        <a:accent5>
          <a:srgbClr val="B8B9EC"/>
        </a:accent5>
        <a:accent6>
          <a:srgbClr val="179EB0"/>
        </a:accent6>
        <a:hlink>
          <a:srgbClr val="98BF1D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2">
        <a:dk1>
          <a:srgbClr val="4D4D4D"/>
        </a:dk1>
        <a:lt1>
          <a:srgbClr val="FFFFFF"/>
        </a:lt1>
        <a:dk2>
          <a:srgbClr val="347436"/>
        </a:dk2>
        <a:lt2>
          <a:srgbClr val="DDDDDD"/>
        </a:lt2>
        <a:accent1>
          <a:srgbClr val="F28C1C"/>
        </a:accent1>
        <a:accent2>
          <a:srgbClr val="77AE26"/>
        </a:accent2>
        <a:accent3>
          <a:srgbClr val="FFFFFF"/>
        </a:accent3>
        <a:accent4>
          <a:srgbClr val="404040"/>
        </a:accent4>
        <a:accent5>
          <a:srgbClr val="F7C5AB"/>
        </a:accent5>
        <a:accent6>
          <a:srgbClr val="6B9D21"/>
        </a:accent6>
        <a:hlink>
          <a:srgbClr val="449878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00TGp_natural_light 3">
        <a:dk1>
          <a:srgbClr val="000000"/>
        </a:dk1>
        <a:lt1>
          <a:srgbClr val="FFFFFF"/>
        </a:lt1>
        <a:dk2>
          <a:srgbClr val="1A578E"/>
        </a:dk2>
        <a:lt2>
          <a:srgbClr val="C0C0C0"/>
        </a:lt2>
        <a:accent1>
          <a:srgbClr val="5EB52D"/>
        </a:accent1>
        <a:accent2>
          <a:srgbClr val="F26D00"/>
        </a:accent2>
        <a:accent3>
          <a:srgbClr val="FFFFFF"/>
        </a:accent3>
        <a:accent4>
          <a:srgbClr val="000000"/>
        </a:accent4>
        <a:accent5>
          <a:srgbClr val="B6D7AD"/>
        </a:accent5>
        <a:accent6>
          <a:srgbClr val="DB6200"/>
        </a:accent6>
        <a:hlink>
          <a:srgbClr val="5983D7"/>
        </a:hlink>
        <a:folHlink>
          <a:srgbClr val="AAAD2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Тема25</Template>
  <TotalTime>566</TotalTime>
  <Words>1455</Words>
  <Application>Microsoft Office PowerPoint</Application>
  <PresentationFormat>Экран (4:3)</PresentationFormat>
  <Paragraphs>257</Paragraphs>
  <Slides>44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44</vt:i4>
      </vt:variant>
    </vt:vector>
  </HeadingPairs>
  <TitlesOfParts>
    <vt:vector size="63" baseType="lpstr">
      <vt:lpstr>Arial</vt:lpstr>
      <vt:lpstr>Arial Black</vt:lpstr>
      <vt:lpstr>Arial Narrow</vt:lpstr>
      <vt:lpstr>Calibri</vt:lpstr>
      <vt:lpstr>Comic Sans MS</vt:lpstr>
      <vt:lpstr>Franklin Gothic Medium</vt:lpstr>
      <vt:lpstr>Helvetica</vt:lpstr>
      <vt:lpstr>inherit</vt:lpstr>
      <vt:lpstr>Segoe UI</vt:lpstr>
      <vt:lpstr>Times New Roman</vt:lpstr>
      <vt:lpstr>Verdana</vt:lpstr>
      <vt:lpstr>Wingdings</vt:lpstr>
      <vt:lpstr>Wingdings 2</vt:lpstr>
      <vt:lpstr>Тема25</vt:lpstr>
      <vt:lpstr>1_Тема25</vt:lpstr>
      <vt:lpstr>2_Тема25</vt:lpstr>
      <vt:lpstr>1_Office Theme</vt:lpstr>
      <vt:lpstr>3_Тема25</vt:lpstr>
      <vt:lpstr>5_Тема25</vt:lpstr>
      <vt:lpstr>Презентация PowerPoint</vt:lpstr>
      <vt:lpstr>Презентация PowerPoint</vt:lpstr>
      <vt:lpstr>Профессии швейного производства  требуют:</vt:lpstr>
      <vt:lpstr>Путешествие  на швейную фабрику </vt:lpstr>
      <vt:lpstr>Кроссворды, ребусы и КРОССЕНС (головоломка нового поколения)</vt:lpstr>
      <vt:lpstr>Швейная фабрика</vt:lpstr>
      <vt:lpstr>ШВЕЙНАЯ ФАБРИКА</vt:lpstr>
      <vt:lpstr>ЭТАПЫ ИЗГОТОВЛЕНИЯ ОДЕЖДЫ НА ШВЕЙНОЙ ФАБРИКЕ:</vt:lpstr>
      <vt:lpstr>ЦЕХА ШВЕЙНОЙ ФАБРИКИ:</vt:lpstr>
      <vt:lpstr>Презентация PowerPoint</vt:lpstr>
      <vt:lpstr>Экспериментальный цех</vt:lpstr>
      <vt:lpstr>Профессии швейного производства</vt:lpstr>
      <vt:lpstr>Презентация PowerPoint</vt:lpstr>
      <vt:lpstr>Подготовительный цех</vt:lpstr>
      <vt:lpstr>Презентация PowerPoint</vt:lpstr>
      <vt:lpstr>Профессии швейного производства </vt:lpstr>
      <vt:lpstr>Раскройный цех</vt:lpstr>
      <vt:lpstr>Презентация PowerPoint</vt:lpstr>
      <vt:lpstr>Презентация PowerPoint</vt:lpstr>
      <vt:lpstr>Швейный цех</vt:lpstr>
      <vt:lpstr>Швейный цех</vt:lpstr>
      <vt:lpstr>Профессии швейного производства </vt:lpstr>
      <vt:lpstr>Презентация PowerPoint</vt:lpstr>
      <vt:lpstr>Отделочный цех</vt:lpstr>
      <vt:lpstr>Отдел технического контроля (ОТК)</vt:lpstr>
      <vt:lpstr>СКЛАД ГОТОВОЙ ПРОДУКЦИИ</vt:lpstr>
      <vt:lpstr>Презентация PowerPoint</vt:lpstr>
      <vt:lpstr>Какая это профессия?</vt:lpstr>
      <vt:lpstr>Какая это профессия?</vt:lpstr>
      <vt:lpstr>Какая это профессия?</vt:lpstr>
      <vt:lpstr>ГДЕ  МОЖНО РАБОТАТЬ?</vt:lpstr>
      <vt:lpstr>Презентация PowerPoint</vt:lpstr>
      <vt:lpstr>ИНДИВИДУАЛЬНЫЙ ЗАКАЗ</vt:lpstr>
      <vt:lpstr>Презентация PowerPoint</vt:lpstr>
      <vt:lpstr> ПОЛУЧИТЬ ПРОФЕССИИ МОЖНО  </vt:lpstr>
      <vt:lpstr>Получить профессии  «ШВЕЯ», «ВЫШИВАЛЬЩИЦА» в Белгороде</vt:lpstr>
      <vt:lpstr>Документы об окончании учебного заведения</vt:lpstr>
      <vt:lpstr>Презентация PowerPoint</vt:lpstr>
      <vt:lpstr>Объявления на работу</vt:lpstr>
      <vt:lpstr>Значение профессии</vt:lpstr>
      <vt:lpstr>Заполните анкету</vt:lpstr>
      <vt:lpstr>                   Успехов вам          в выборе профессии! </vt:lpstr>
      <vt:lpstr>Интернет-ресурсы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Muravetskaya</dc:creator>
  <cp:lastModifiedBy>Муравецкая</cp:lastModifiedBy>
  <cp:revision>159</cp:revision>
  <dcterms:created xsi:type="dcterms:W3CDTF">2021-11-26T15:05:33Z</dcterms:created>
  <dcterms:modified xsi:type="dcterms:W3CDTF">2022-10-25T15:45:04Z</dcterms:modified>
</cp:coreProperties>
</file>