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3" autoAdjust="0"/>
    <p:restoredTop sz="94660"/>
  </p:normalViewPr>
  <p:slideViewPr>
    <p:cSldViewPr>
      <p:cViewPr varScale="1">
        <p:scale>
          <a:sx n="69" d="100"/>
          <a:sy n="69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6EF0-2C58-44EB-9E63-F0CE13E98B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534A-A148-4F88-B127-3C62DD2D610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6EF0-2C58-44EB-9E63-F0CE13E98B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534A-A148-4F88-B127-3C62DD2D610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6EF0-2C58-44EB-9E63-F0CE13E98B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534A-A148-4F88-B127-3C62DD2D6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6EF0-2C58-44EB-9E63-F0CE13E98B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534A-A148-4F88-B127-3C62DD2D610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6EF0-2C58-44EB-9E63-F0CE13E98B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534A-A148-4F88-B127-3C62DD2D610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6EF0-2C58-44EB-9E63-F0CE13E98B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534A-A148-4F88-B127-3C62DD2D6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6EF0-2C58-44EB-9E63-F0CE13E98B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534A-A148-4F88-B127-3C62DD2D6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6EF0-2C58-44EB-9E63-F0CE13E98B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534A-A148-4F88-B127-3C62DD2D6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6EF0-2C58-44EB-9E63-F0CE13E98B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534A-A148-4F88-B127-3C62DD2D610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6EF0-2C58-44EB-9E63-F0CE13E98B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534A-A148-4F88-B127-3C62DD2D6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6EF0-2C58-44EB-9E63-F0CE13E98B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0534A-A148-4F88-B127-3C62DD2D61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1AD6EF0-2C58-44EB-9E63-F0CE13E98B9B}" type="datetimeFigureOut">
              <a:rPr lang="ru-RU" smtClean="0"/>
              <a:t>25.10.2024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790534A-A148-4F88-B127-3C62DD2D610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75656" y="1988840"/>
            <a:ext cx="60486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ДОУ с семьями воспитанников.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«Дежурный взрослый»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 рамках программы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Семьеведение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4295" y="5517232"/>
            <a:ext cx="48003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Подготовили: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Беляева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Екатерина Ивановна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Яковлева Елена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Юриевна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451667"/>
            <a:ext cx="82443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№2 «Золотая рыбка»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Камские Поляны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Нижнекамского муниципального района Республики Татарстан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49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71601" y="1700808"/>
            <a:ext cx="763284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«От того, как прошло детство,</a:t>
            </a:r>
          </a:p>
          <a:p>
            <a:pPr algn="just"/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вел ребенка за руку в детские годы,</a:t>
            </a:r>
          </a:p>
          <a:p>
            <a:pPr algn="just"/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вошло в его разум и сердце из окружающего мира - от этого в решающей степени  зависит,</a:t>
            </a:r>
          </a:p>
          <a:p>
            <a:pPr algn="just"/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каким человеком станет сегодняшний малыш.»   </a:t>
            </a:r>
          </a:p>
          <a:p>
            <a:pPr algn="ctr"/>
            <a:endParaRPr lang="ru-RU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В. А. Сухомлинский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66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16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754" y="1340768"/>
            <a:ext cx="7632847" cy="5135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</a:pPr>
            <a:r>
              <a:rPr lang="ru-RU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Цель мероприятия</a:t>
            </a:r>
            <a:r>
              <a:rPr lang="ru-RU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: 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создать условия для развития партнерских и доверительных отношений между детским садом и семьей на основе организации совместной деятельности родителей (законных представителей) и воспитанников группы.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Задачи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:</a:t>
            </a:r>
          </a:p>
          <a:p>
            <a:pPr>
              <a:spcAft>
                <a:spcPts val="600"/>
              </a:spcAft>
            </a:pPr>
            <a:r>
              <a:rPr lang="ru-RU" b="1" dirty="0" smtClean="0">
                <a:effectLst/>
                <a:latin typeface="Calibri"/>
                <a:ea typeface="Calibri"/>
                <a:cs typeface="Times New Roman"/>
              </a:rPr>
              <a:t>-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развивать познавательные интересы;</a:t>
            </a:r>
          </a:p>
          <a:p>
            <a:pPr>
              <a:spcAft>
                <a:spcPts val="6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-расширять представления детей об увлечениях, профессиях родителей;</a:t>
            </a:r>
          </a:p>
          <a:p>
            <a:pPr>
              <a:spcAft>
                <a:spcPts val="6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развивать у детей определенные трудовые навыки, ручную умелость;</a:t>
            </a:r>
          </a:p>
          <a:p>
            <a:pPr>
              <a:spcAft>
                <a:spcPts val="6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поддерживать детскую инициативу и самостоятельность через</a:t>
            </a:r>
          </a:p>
          <a:p>
            <a:pPr>
              <a:spcAft>
                <a:spcPts val="6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непосредственное участие в общем деле со взрослыми;</a:t>
            </a:r>
          </a:p>
          <a:p>
            <a:pPr>
              <a:spcAft>
                <a:spcPts val="6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воспитывать уважительное отношение к взрослым, чувство гордости за своих родителей</a:t>
            </a:r>
          </a:p>
          <a:p>
            <a:pPr>
              <a:spcAft>
                <a:spcPts val="1000"/>
              </a:spcAft>
            </a:pPr>
            <a:endParaRPr lang="ru-RU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endParaRPr lang="ru-RU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627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16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754" y="1340768"/>
            <a:ext cx="7776686" cy="4806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В рамках мероприятия «Дежурный взрослый», во вторую младшую группу №2 «</a:t>
            </a:r>
            <a:r>
              <a:rPr lang="ru-RU" sz="28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Капитошки</a:t>
            </a:r>
            <a:r>
              <a:rPr lang="ru-RU" sz="2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», был приглашен гость Яковлев Олег Михайлович. Он рассказал  и показал детям инструменты, объяснил правила безопасности при работе с ними. И, конечно же, дал ребятам самим попробовать ими поработать. Мероприятие проведенное в рамках программы «</a:t>
            </a:r>
            <a:r>
              <a:rPr lang="ru-RU" sz="28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Семьеведение</a:t>
            </a:r>
            <a:r>
              <a:rPr lang="ru-RU" sz="2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» было интересное и познавательное для детей.</a:t>
            </a:r>
            <a:endParaRPr lang="ru-RU" sz="28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endParaRPr lang="ru-RU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74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8568952" cy="62646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2267744" y="260648"/>
            <a:ext cx="292548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0" dirty="0" smtClean="0">
                <a:solidFill>
                  <a:srgbClr val="000000"/>
                </a:solidFill>
                <a:effectLst/>
                <a:latin typeface="Times New Roman"/>
              </a:rPr>
              <a:t>Хорошо, что в мастерской</a:t>
            </a:r>
            <a:br>
              <a:rPr lang="ru-RU" b="1" i="0" dirty="0" smtClean="0">
                <a:solidFill>
                  <a:srgbClr val="000000"/>
                </a:solidFill>
                <a:effectLst/>
                <a:latin typeface="Times New Roman"/>
              </a:rPr>
            </a:br>
            <a:r>
              <a:rPr lang="ru-RU" b="1" i="0" dirty="0" smtClean="0">
                <a:solidFill>
                  <a:srgbClr val="000000"/>
                </a:solidFill>
                <a:effectLst/>
                <a:latin typeface="Times New Roman"/>
              </a:rPr>
              <a:t>Все, что надо, под рукой.</a:t>
            </a:r>
            <a:br>
              <a:rPr lang="ru-RU" b="1" i="0" dirty="0" smtClean="0">
                <a:solidFill>
                  <a:srgbClr val="000000"/>
                </a:solidFill>
                <a:effectLst/>
                <a:latin typeface="Times New Roman"/>
              </a:rPr>
            </a:br>
            <a:r>
              <a:rPr lang="ru-RU" b="1" i="0" dirty="0" smtClean="0">
                <a:solidFill>
                  <a:srgbClr val="000000"/>
                </a:solidFill>
                <a:effectLst/>
                <a:latin typeface="Times New Roman"/>
              </a:rPr>
              <a:t>Строгай, теши –</a:t>
            </a:r>
            <a:br>
              <a:rPr lang="ru-RU" b="1" i="0" dirty="0" smtClean="0">
                <a:solidFill>
                  <a:srgbClr val="000000"/>
                </a:solidFill>
                <a:effectLst/>
                <a:latin typeface="Times New Roman"/>
              </a:rPr>
            </a:br>
            <a:r>
              <a:rPr lang="ru-RU" b="1" i="0" dirty="0" smtClean="0">
                <a:solidFill>
                  <a:srgbClr val="000000"/>
                </a:solidFill>
                <a:effectLst/>
                <a:latin typeface="Times New Roman"/>
              </a:rPr>
              <a:t>От всей души!</a:t>
            </a:r>
            <a:br>
              <a:rPr lang="ru-RU" b="1" i="0" dirty="0" smtClean="0">
                <a:solidFill>
                  <a:srgbClr val="000000"/>
                </a:solidFill>
                <a:effectLst/>
                <a:latin typeface="Times New Roman"/>
              </a:rPr>
            </a:br>
            <a:r>
              <a:rPr lang="ru-RU" b="1" i="0" dirty="0" smtClean="0">
                <a:solidFill>
                  <a:srgbClr val="000000"/>
                </a:solidFill>
                <a:effectLst/>
                <a:latin typeface="Times New Roman"/>
              </a:rPr>
              <a:t>Сверли, колоти –</a:t>
            </a:r>
            <a:br>
              <a:rPr lang="ru-RU" b="1" i="0" dirty="0" smtClean="0">
                <a:solidFill>
                  <a:srgbClr val="000000"/>
                </a:solidFill>
                <a:effectLst/>
                <a:latin typeface="Times New Roman"/>
              </a:rPr>
            </a:br>
            <a:r>
              <a:rPr lang="ru-RU" b="1" i="0" dirty="0" smtClean="0">
                <a:solidFill>
                  <a:srgbClr val="000000"/>
                </a:solidFill>
                <a:effectLst/>
                <a:latin typeface="Times New Roman"/>
              </a:rPr>
              <a:t>Лучше дела не найти!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276872"/>
            <a:ext cx="668136" cy="668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39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276" b="95391" l="7716" r="953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2152273" cy="27671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68517" y="1052736"/>
            <a:ext cx="29120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/>
              </a:rPr>
              <a:t>Молотком стучу, стучу,</a:t>
            </a:r>
            <a:br>
              <a:rPr lang="ru-RU" sz="2000" b="1" i="0" dirty="0" smtClean="0">
                <a:solidFill>
                  <a:srgbClr val="000000"/>
                </a:solidFill>
                <a:effectLst/>
                <a:latin typeface="Times New Roman"/>
              </a:rPr>
            </a:b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/>
              </a:rPr>
              <a:t>Сто гвоздей заколочу…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674694"/>
            <a:ext cx="3516097" cy="263707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491" y="3645024"/>
            <a:ext cx="3744416" cy="280831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2492896"/>
            <a:ext cx="4248472" cy="338437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5823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26" b="99231" l="51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60648"/>
            <a:ext cx="2994670" cy="14973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6398" y="836712"/>
            <a:ext cx="41764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/>
              </a:rPr>
              <a:t>Если нужно где-нибудь</a:t>
            </a:r>
            <a:br>
              <a:rPr lang="ru-RU" sz="2000" b="1" i="0" dirty="0" smtClean="0">
                <a:solidFill>
                  <a:srgbClr val="000000"/>
                </a:solidFill>
                <a:effectLst/>
                <a:latin typeface="Times New Roman"/>
              </a:rPr>
            </a:b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/>
              </a:rPr>
              <a:t>Винт, шурупчик завернуть,</a:t>
            </a:r>
            <a:br>
              <a:rPr lang="ru-RU" sz="2000" b="1" i="0" dirty="0" smtClean="0">
                <a:solidFill>
                  <a:srgbClr val="000000"/>
                </a:solidFill>
                <a:effectLst/>
                <a:latin typeface="Times New Roman"/>
              </a:rPr>
            </a:b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/>
              </a:rPr>
              <a:t>Закрутить деталь надежно</a:t>
            </a:r>
            <a:br>
              <a:rPr lang="ru-RU" sz="2000" b="1" i="0" dirty="0" smtClean="0">
                <a:solidFill>
                  <a:srgbClr val="000000"/>
                </a:solidFill>
                <a:effectLst/>
                <a:latin typeface="Times New Roman"/>
              </a:rPr>
            </a:b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/>
              </a:rPr>
              <a:t>Без отвертки невозможно!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862" y="2276872"/>
            <a:ext cx="4211960" cy="31589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140968"/>
            <a:ext cx="4211960" cy="31589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7234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688" y="0"/>
            <a:ext cx="3163265" cy="26459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79712" y="260648"/>
            <a:ext cx="33405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 чего же он упёрт -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Славный наш шуруповёрт,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Словно быстрая отвёртка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Саморез закрутит вёртко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/>
              </a:rPr>
              <a:t>..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151" y="1769062"/>
            <a:ext cx="6516216" cy="46122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75688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94" y="476672"/>
            <a:ext cx="3672408" cy="263691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452" y="569965"/>
            <a:ext cx="3672408" cy="263691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147" y="3573016"/>
            <a:ext cx="3803915" cy="28529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622330"/>
            <a:ext cx="3786166" cy="28396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943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30563" y="620688"/>
            <a:ext cx="791139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i="0" dirty="0" smtClean="0">
                <a:solidFill>
                  <a:srgbClr val="000000"/>
                </a:solidFill>
                <a:effectLst/>
                <a:latin typeface="Times New Roman"/>
              </a:rPr>
              <a:t>                                   Воспитывает всё: люди, вещи, явления,</a:t>
            </a:r>
          </a:p>
          <a:p>
            <a:pPr algn="ctr"/>
            <a:r>
              <a:rPr lang="ru-RU" b="1" i="0" dirty="0" smtClean="0">
                <a:solidFill>
                  <a:srgbClr val="000000"/>
                </a:solidFill>
                <a:effectLst/>
                <a:latin typeface="Times New Roman"/>
              </a:rPr>
              <a:t>                                   но прежде всего и дольше всего – люди.</a:t>
            </a:r>
          </a:p>
          <a:p>
            <a:pPr algn="ctr"/>
            <a:r>
              <a:rPr lang="ru-RU" b="1" i="0" dirty="0" smtClean="0">
                <a:solidFill>
                  <a:srgbClr val="000000"/>
                </a:solidFill>
                <a:effectLst/>
                <a:latin typeface="Times New Roman"/>
              </a:rPr>
              <a:t>                                               Из них на первом месте – родители и педагоги.</a:t>
            </a:r>
          </a:p>
          <a:p>
            <a:pPr algn="ctr"/>
            <a:endParaRPr lang="ru-RU" b="1" i="0" dirty="0" smtClean="0">
              <a:solidFill>
                <a:srgbClr val="000000"/>
              </a:solidFill>
              <a:effectLst/>
              <a:latin typeface="Times New Roman"/>
            </a:endParaRPr>
          </a:p>
          <a:p>
            <a:r>
              <a:rPr lang="ru-RU" b="1" i="0" dirty="0" smtClean="0">
                <a:solidFill>
                  <a:srgbClr val="000000"/>
                </a:solidFill>
                <a:effectLst/>
                <a:latin typeface="Times New Roman"/>
              </a:rPr>
              <a:t>                                                                                                     </a:t>
            </a:r>
            <a:r>
              <a:rPr lang="ru-RU" b="1" i="0" dirty="0" err="1" smtClean="0">
                <a:solidFill>
                  <a:srgbClr val="000000"/>
                </a:solidFill>
                <a:effectLst/>
                <a:latin typeface="Times New Roman"/>
              </a:rPr>
              <a:t>А.С.Макаренко</a:t>
            </a:r>
            <a:r>
              <a:rPr lang="ru-RU" b="1" i="0" dirty="0" smtClean="0">
                <a:solidFill>
                  <a:srgbClr val="000000"/>
                </a:solidFill>
                <a:effectLst/>
                <a:latin typeface="Times New Roman"/>
              </a:rPr>
              <a:t>.</a:t>
            </a:r>
            <a:endParaRPr lang="ru-RU" b="1" i="0" dirty="0">
              <a:solidFill>
                <a:srgbClr val="000000"/>
              </a:solidFill>
              <a:effectLst/>
              <a:latin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3179" y="2276872"/>
            <a:ext cx="8521628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 функции семьи и детского сада различны, но для 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сестороннего развития личности ребенка необходимо их взаимодействие.</a:t>
            </a:r>
          </a:p>
          <a:p>
            <a:pPr algn="just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Важным условием преемственности является установление доверительного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елового контакта между семьей и детским садом. </a:t>
            </a:r>
          </a:p>
          <a:p>
            <a:pPr algn="just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разнообразных форм работы помогает родителям из </a:t>
            </a:r>
          </a:p>
          <a:p>
            <a:pPr algn="just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«зрителей» и «наблюдателей» становиться активными </a:t>
            </a:r>
          </a:p>
          <a:p>
            <a:pPr algn="just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участниками образовательного и воспитательного процесса их детей.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4993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382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7544" y="2702758"/>
            <a:ext cx="82085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250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3179</TotalTime>
  <Words>338</Words>
  <Application>Microsoft Office PowerPoint</Application>
  <PresentationFormat>Экран (4:3)</PresentationFormat>
  <Paragraphs>42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HOME</cp:lastModifiedBy>
  <cp:revision>21</cp:revision>
  <dcterms:created xsi:type="dcterms:W3CDTF">2023-10-25T07:09:48Z</dcterms:created>
  <dcterms:modified xsi:type="dcterms:W3CDTF">2024-10-25T07:43:13Z</dcterms:modified>
</cp:coreProperties>
</file>