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1" r:id="rId4"/>
    <p:sldId id="262" r:id="rId5"/>
    <p:sldId id="258" r:id="rId6"/>
    <p:sldId id="259" r:id="rId7"/>
    <p:sldId id="260" r:id="rId8"/>
    <p:sldId id="270" r:id="rId9"/>
    <p:sldId id="263" r:id="rId10"/>
    <p:sldId id="264" r:id="rId11"/>
    <p:sldId id="265" r:id="rId12"/>
    <p:sldId id="267" r:id="rId13"/>
    <p:sldId id="268" r:id="rId14"/>
    <p:sldId id="257" r:id="rId15"/>
    <p:sldId id="271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>
        <p:scale>
          <a:sx n="86" d="100"/>
          <a:sy n="86" d="100"/>
        </p:scale>
        <p:origin x="-684" y="-264"/>
      </p:cViewPr>
      <p:guideLst>
        <p:guide orient="horz" pos="213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alphaModFix amt="38000"/>
            <a:lum/>
          </a:blip>
          <a:srcRect/>
          <a:stretch>
            <a:fillRect t="-73000" r="-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1.wav"/><Relationship Id="rId2" Type="http://schemas.openxmlformats.org/officeDocument/2006/relationships/hyperlink" Target="http://www.flag.kremlin.ru/static/pdf/anthem-choir.mp3?5d1208b9e1" TargetMode="Externa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hyperlink" Target="https://ru.wikipedia.org/wiki/%D0%9D%D0%B0%D1%86%D0%B8%D0%BE%D0%BD%D0%B0%D0%BB%D1%8C%D0%BD%D1%8B%D0%B9_%D1%81%D0%BE%D1%81%D1%82%D0%B0%D0%B2_%D0%A0%D0%BE%D1%81%D1%81%D0%B8%D0%B8" TargetMode="Externa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7.png"/><Relationship Id="rId1" Type="http://schemas.openxmlformats.org/officeDocument/2006/relationships/hyperlink" Target="https://www.kommersant.ru/doc/7941093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7" Type="http://schemas.openxmlformats.org/officeDocument/2006/relationships/hyperlink" Target="https://oblikmagazine.ru/projects-archive/oblik-material_41_24-45/" TargetMode="External"/><Relationship Id="rId6" Type="http://schemas.openxmlformats.org/officeDocument/2006/relationships/hyperlink" Target="https://www.pravmir.ru/religii-rossii/" TargetMode="External"/><Relationship Id="rId5" Type="http://schemas.openxmlformats.org/officeDocument/2006/relationships/hyperlink" Target="https://dzen.ru/a/ZIbMEY24o2AUu-Xw?ysclid=ml90euzeek245267176" TargetMode="External"/><Relationship Id="rId4" Type="http://schemas.openxmlformats.org/officeDocument/2006/relationships/hyperlink" Target="https://tonkosti.ru/&#1046;&#1091;&#1088;&#1085;&#1072;&#1083;/&#1053;&#1072;&#1088;&#1086;&#1076;&#1099;_&#1056;&#1086;&#1089;&#1089;&#1080;&#1080;:_&#1084;&#1085;&#1086;&#1075;&#1086;&#1086;&#1073;&#1088;&#1072;&#1079;&#1080;&#1077;_&#1082;&#1091;&#1083;&#1100;&#1090;&#1091;&#1088;_&#1080;_&#1090;&#1088;&#1072;&#1076;&#1080;&#1094;&#1080;&#1081;" TargetMode="External"/><Relationship Id="rId3" Type="http://schemas.openxmlformats.org/officeDocument/2006/relationships/hyperlink" Target="https://experience.tripster.ru/articles/nacionalnye-kostyumy-narodov-rossii/" TargetMode="External"/><Relationship Id="rId2" Type="http://schemas.openxmlformats.org/officeDocument/2006/relationships/hyperlink" Target="https://ru.wikipedia.org/wiki/%D0%93%D0%BE%D1%81%D1%83%D0%B4%D0%B0%D1%80%D1%81%D1%82%D0%B2%D0%B5%D0%BD%D0%BD%D1%8B%D0%B5_%D0%B8_%D0%BE%D1%84%D0%B8%D1%86%D0%B8%D0%B0%D0%BB%D1%8C%D0%BD%D1%8B%D0%B5_%D1%8F%D0%B7%D1%8B%D0%BA%D0%B8_%D0%B2_%D1%81%D1%83%D0%B1%D1%8" TargetMode="External"/><Relationship Id="rId1" Type="http://schemas.openxmlformats.org/officeDocument/2006/relationships/hyperlink" Target="https://tonkosti.ru/&#1046;&#1091;&#1088;&#1085;&#1072;&#1083;/&#1041;&#1083;&#1102;&#1076;&#1072;_&#1085;&#1072;&#1088;&#1086;&#1076;&#1086;&#1074;_&#1056;&#1086;&#1089;&#1089;&#1080;&#1080;:_&#1082;&#1091;&#1083;&#1080;&#1085;&#1072;&#1088;&#1085;&#1086;&#1077;_&#1088;&#1072;&#1079;&#1085;&#1086;&#1086;&#1073;&#1088;&#1072;&#1079;&#1080;&#1077;_&#1080;_&#1090;&#1088;&#1072;&#1076;&#1080;&#1094;&#1080;&#1080;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9.jpeg"/><Relationship Id="rId1" Type="http://schemas.openxmlformats.org/officeDocument/2006/relationships/hyperlink" Target="https://vk.com/video-29952568_456262451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6.xml"/><Relationship Id="rId5" Type="http://schemas.openxmlformats.org/officeDocument/2006/relationships/hyperlink" Target="https://rasht-iran.mid.ru/ru/o_rossii/russkiy_yazyk/" TargetMode="External"/><Relationship Id="rId4" Type="http://schemas.openxmlformats.org/officeDocument/2006/relationships/slide" Target="slide15.xml"/><Relationship Id="rId3" Type="http://schemas.openxmlformats.org/officeDocument/2006/relationships/hyperlink" Target="https://tass.ru/spec/mincult22" TargetMode="External"/><Relationship Id="rId2" Type="http://schemas.openxmlformats.org/officeDocument/2006/relationships/slide" Target="slide2.xml"/><Relationship Id="rId1" Type="http://schemas.openxmlformats.org/officeDocument/2006/relationships/slide" Target="slide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>
            <a:alphaModFix amt="92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28992" y="928670"/>
            <a:ext cx="5557822" cy="14700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smtClean="0"/>
              <a:t>Наша РОСС</a:t>
            </a:r>
            <a:r>
              <a:rPr lang="ru-RU" b="1" dirty="0" smtClean="0">
                <a:solidFill>
                  <a:srgbClr val="FF0000"/>
                </a:solidFill>
              </a:rPr>
              <a:t>И</a:t>
            </a:r>
            <a:r>
              <a:rPr lang="ru-RU" b="1" dirty="0" smtClean="0"/>
              <a:t>Я!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929322" y="5572140"/>
            <a:ext cx="3071802" cy="107157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Создала:  Воспитатель ГПД  </a:t>
            </a:r>
            <a:endPara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высшей квалификационной категории. </a:t>
            </a:r>
            <a:endPara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Смирнова Наталья Сергеевна 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наш дом!</a:t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рственные с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мволы Росс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йской Федер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6" name="Picture 2" descr="Picture background"/>
          <p:cNvPicPr>
            <a:picLocks noChangeAspect="1" noChangeArrowheads="1"/>
          </p:cNvPicPr>
          <p:nvPr/>
        </p:nvPicPr>
        <p:blipFill>
          <a:blip r:embed="rId1"/>
          <a:srcRect t="6037"/>
          <a:stretch>
            <a:fillRect/>
          </a:stretch>
        </p:blipFill>
        <p:spPr bwMode="auto">
          <a:xfrm>
            <a:off x="214282" y="1071546"/>
            <a:ext cx="8776849" cy="5643602"/>
          </a:xfrm>
          <a:prstGeom prst="rect">
            <a:avLst/>
          </a:prstGeom>
          <a:noFill/>
        </p:spPr>
      </p:pic>
      <p:sp>
        <p:nvSpPr>
          <p:cNvPr id="2" name="Управляющая кнопка: звук 1">
            <a:hlinkClick r:id="rId2">
              <a:snd r:embed="rId3" name="applause.wav"/>
            </a:hlinkClick>
          </p:cNvPr>
          <p:cNvSpPr/>
          <p:nvPr/>
        </p:nvSpPr>
        <p:spPr>
          <a:xfrm>
            <a:off x="5652135" y="2853055"/>
            <a:ext cx="287655" cy="360045"/>
          </a:xfrm>
          <a:prstGeom prst="actionButtonSound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ru-RU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65403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Неофици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льный с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мволы Росс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и!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58" name="Picture 2" descr="Picture background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2844" y="785794"/>
            <a:ext cx="8890059" cy="5715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4282" y="785794"/>
            <a:ext cx="450059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   РОСС</a:t>
            </a:r>
            <a:r>
              <a:rPr lang="ru-RU" b="1" dirty="0" smtClean="0">
                <a:solidFill>
                  <a:srgbClr val="FF0000"/>
                </a:solidFill>
              </a:rPr>
              <a:t>И</a:t>
            </a:r>
            <a:r>
              <a:rPr lang="ru-RU" b="1" dirty="0" smtClean="0"/>
              <a:t>Я  это 24 респ</a:t>
            </a:r>
            <a:r>
              <a:rPr lang="ru-RU" b="1" dirty="0" smtClean="0">
                <a:solidFill>
                  <a:srgbClr val="FF0000"/>
                </a:solidFill>
              </a:rPr>
              <a:t>у</a:t>
            </a:r>
            <a:r>
              <a:rPr lang="ru-RU" b="1" dirty="0" smtClean="0"/>
              <a:t>блики:</a:t>
            </a:r>
            <a:r>
              <a:rPr lang="ru-RU" dirty="0" smtClean="0"/>
              <a:t>  </a:t>
            </a:r>
            <a:endParaRPr lang="ru-RU" dirty="0" smtClean="0"/>
          </a:p>
          <a:p>
            <a:pPr marL="800100" lvl="1" indent="-342900">
              <a:buFont typeface="+mj-lt"/>
              <a:buAutoNum type="arabicPeriod"/>
            </a:pPr>
            <a:r>
              <a:rPr lang="ru-RU" dirty="0" smtClean="0"/>
              <a:t>Республика Адыгея (столица — г. Майкоп);</a:t>
            </a:r>
            <a:endParaRPr lang="ru-RU" dirty="0" smtClean="0"/>
          </a:p>
          <a:p>
            <a:pPr marL="800100" lvl="1" indent="-342900">
              <a:buFont typeface="+mj-lt"/>
              <a:buAutoNum type="arabicPeriod"/>
            </a:pPr>
            <a:r>
              <a:rPr lang="ru-RU" dirty="0" smtClean="0"/>
              <a:t>Республика Алтай (г. Горно-Алтайск);</a:t>
            </a:r>
            <a:endParaRPr lang="ru-RU" dirty="0" smtClean="0"/>
          </a:p>
          <a:p>
            <a:pPr marL="800100" lvl="1" indent="-342900">
              <a:buFont typeface="+mj-lt"/>
              <a:buAutoNum type="arabicPeriod"/>
            </a:pPr>
            <a:r>
              <a:rPr lang="ru-RU" dirty="0" smtClean="0"/>
              <a:t>Республика Башкортостан (г. Уфа);</a:t>
            </a:r>
            <a:endParaRPr lang="ru-RU" dirty="0" smtClean="0"/>
          </a:p>
          <a:p>
            <a:pPr marL="800100" lvl="1" indent="-342900">
              <a:buFont typeface="+mj-lt"/>
              <a:buAutoNum type="arabicPeriod"/>
            </a:pPr>
            <a:r>
              <a:rPr lang="ru-RU" dirty="0" smtClean="0"/>
              <a:t>Республика Бурятия (г. Улан-Удэ);</a:t>
            </a:r>
            <a:endParaRPr lang="ru-RU" dirty="0" smtClean="0"/>
          </a:p>
          <a:p>
            <a:pPr marL="800100" lvl="1" indent="-342900">
              <a:buFont typeface="+mj-lt"/>
              <a:buAutoNum type="arabicPeriod"/>
            </a:pPr>
            <a:r>
              <a:rPr lang="ru-RU" dirty="0" smtClean="0"/>
              <a:t>Республика Дагестан (г. Махачкала);</a:t>
            </a:r>
            <a:endParaRPr lang="ru-RU" dirty="0" smtClean="0"/>
          </a:p>
          <a:p>
            <a:pPr marL="800100" lvl="1" indent="-342900">
              <a:buFont typeface="+mj-lt"/>
              <a:buAutoNum type="arabicPeriod"/>
            </a:pPr>
            <a:r>
              <a:rPr lang="ru-RU" dirty="0" smtClean="0"/>
              <a:t>Республика Ингушетия (г. </a:t>
            </a:r>
            <a:r>
              <a:rPr lang="ru-RU" dirty="0" err="1" smtClean="0"/>
              <a:t>Магас</a:t>
            </a:r>
            <a:r>
              <a:rPr lang="ru-RU" dirty="0" smtClean="0"/>
              <a:t>);</a:t>
            </a:r>
            <a:endParaRPr lang="ru-RU" dirty="0" smtClean="0"/>
          </a:p>
          <a:p>
            <a:pPr marL="800100" lvl="1" indent="-342900">
              <a:buFont typeface="+mj-lt"/>
              <a:buAutoNum type="arabicPeriod"/>
            </a:pPr>
            <a:r>
              <a:rPr lang="ru-RU" dirty="0" smtClean="0"/>
              <a:t>Кабардино-Балкарская Республика (г. Нальчик);</a:t>
            </a:r>
            <a:endParaRPr lang="ru-RU" dirty="0" smtClean="0"/>
          </a:p>
          <a:p>
            <a:pPr marL="800100" lvl="1" indent="-342900">
              <a:buFont typeface="+mj-lt"/>
              <a:buAutoNum type="arabicPeriod"/>
            </a:pPr>
            <a:r>
              <a:rPr lang="ru-RU" dirty="0" smtClean="0"/>
              <a:t>Республика Калмыкия (г. Элиста);</a:t>
            </a:r>
            <a:endParaRPr lang="ru-RU" dirty="0" smtClean="0"/>
          </a:p>
          <a:p>
            <a:pPr marL="800100" lvl="1" indent="-342900">
              <a:buFont typeface="+mj-lt"/>
              <a:buAutoNum type="arabicPeriod"/>
            </a:pPr>
            <a:r>
              <a:rPr lang="ru-RU" dirty="0" smtClean="0"/>
              <a:t>Карачаево-Черкесская Республика (г. Черкесск);</a:t>
            </a:r>
            <a:endParaRPr lang="ru-RU" dirty="0" smtClean="0"/>
          </a:p>
          <a:p>
            <a:pPr marL="800100" lvl="1" indent="-342900">
              <a:buFont typeface="+mj-lt"/>
              <a:buAutoNum type="arabicPeriod"/>
            </a:pPr>
            <a:r>
              <a:rPr lang="ru-RU" dirty="0" smtClean="0"/>
              <a:t>Республика Карелия (г. Петрозаводск);</a:t>
            </a:r>
            <a:endParaRPr lang="ru-RU" dirty="0" smtClean="0"/>
          </a:p>
          <a:p>
            <a:pPr marL="800100" lvl="1" indent="-342900">
              <a:buFont typeface="+mj-lt"/>
              <a:buAutoNum type="arabicPeriod"/>
            </a:pPr>
            <a:r>
              <a:rPr lang="ru-RU" dirty="0" smtClean="0"/>
              <a:t>Республика Коми (г. Сыктывкар);</a:t>
            </a:r>
            <a:endParaRPr lang="ru-RU" dirty="0" smtClean="0"/>
          </a:p>
          <a:p>
            <a:pPr marL="800100" lvl="1" indent="-342900">
              <a:buFont typeface="+mj-lt"/>
              <a:buAutoNum type="arabicPeriod"/>
            </a:pPr>
            <a:r>
              <a:rPr lang="ru-RU" dirty="0" smtClean="0"/>
              <a:t>Республика Марий Эл (г. Йошкар-Ола);</a:t>
            </a:r>
            <a:endParaRPr lang="ru-RU" dirty="0" smtClean="0"/>
          </a:p>
          <a:p>
            <a:pPr marL="800100" lvl="1" indent="-342900">
              <a:buFont typeface="+mj-lt"/>
              <a:buAutoNum type="arabicPeriod"/>
            </a:pPr>
            <a:r>
              <a:rPr lang="ru-RU" dirty="0" smtClean="0"/>
              <a:t>Республика Мордовия (г. Саранск);</a:t>
            </a:r>
            <a:endParaRPr lang="ru-RU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4643406" y="500042"/>
            <a:ext cx="450059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buFont typeface="+mj-lt"/>
              <a:buAutoNum type="arabicPeriod" startAt="14"/>
            </a:pPr>
            <a:r>
              <a:rPr lang="ru-RU" dirty="0" smtClean="0"/>
              <a:t>Республика Саха (Якутия) (г. Якутск);</a:t>
            </a:r>
            <a:endParaRPr lang="ru-RU" dirty="0" smtClean="0"/>
          </a:p>
          <a:p>
            <a:pPr marL="800100" lvl="1" indent="-342900">
              <a:buFont typeface="+mj-lt"/>
              <a:buAutoNum type="arabicPeriod" startAt="14"/>
            </a:pPr>
            <a:r>
              <a:rPr lang="ru-RU" dirty="0" smtClean="0"/>
              <a:t>Республика Северная Осетия — Алания (г. Владикавказ);</a:t>
            </a:r>
            <a:endParaRPr lang="ru-RU" dirty="0" smtClean="0"/>
          </a:p>
          <a:p>
            <a:pPr marL="800100" lvl="1" indent="-342900">
              <a:buFont typeface="+mj-lt"/>
              <a:buAutoNum type="arabicPeriod" startAt="14"/>
            </a:pPr>
            <a:r>
              <a:rPr lang="ru-RU" dirty="0" smtClean="0"/>
              <a:t>Республика Татарстан (г. Казань);</a:t>
            </a:r>
            <a:endParaRPr lang="ru-RU" dirty="0" smtClean="0"/>
          </a:p>
          <a:p>
            <a:pPr marL="800100" lvl="1" indent="-342900">
              <a:buFont typeface="+mj-lt"/>
              <a:buAutoNum type="arabicPeriod" startAt="14"/>
            </a:pPr>
            <a:r>
              <a:rPr lang="ru-RU" dirty="0" smtClean="0"/>
              <a:t>Республика Тыва (г. Кызыл);</a:t>
            </a:r>
            <a:endParaRPr lang="ru-RU" dirty="0" smtClean="0"/>
          </a:p>
          <a:p>
            <a:pPr marL="800100" lvl="1" indent="-342900">
              <a:buFont typeface="+mj-lt"/>
              <a:buAutoNum type="arabicPeriod" startAt="14"/>
            </a:pPr>
            <a:r>
              <a:rPr lang="ru-RU" dirty="0" smtClean="0"/>
              <a:t>Удмуртская Республика (г. Ижевск);</a:t>
            </a:r>
            <a:endParaRPr lang="ru-RU" dirty="0" smtClean="0"/>
          </a:p>
          <a:p>
            <a:pPr marL="800100" lvl="1" indent="-342900">
              <a:buFont typeface="+mj-lt"/>
              <a:buAutoNum type="arabicPeriod" startAt="14"/>
            </a:pPr>
            <a:r>
              <a:rPr lang="ru-RU" dirty="0" smtClean="0"/>
              <a:t>Республика Хакасия (г. Абакан);</a:t>
            </a:r>
            <a:endParaRPr lang="ru-RU" dirty="0" smtClean="0"/>
          </a:p>
          <a:p>
            <a:pPr marL="800100" lvl="1" indent="-342900">
              <a:buFont typeface="+mj-lt"/>
              <a:buAutoNum type="arabicPeriod" startAt="14"/>
            </a:pPr>
            <a:r>
              <a:rPr lang="ru-RU" dirty="0" smtClean="0"/>
              <a:t>Чеченская Республика (г. Грозный);</a:t>
            </a:r>
            <a:endParaRPr lang="ru-RU" dirty="0" smtClean="0"/>
          </a:p>
          <a:p>
            <a:pPr marL="800100" lvl="1" indent="-342900">
              <a:buFont typeface="+mj-lt"/>
              <a:buAutoNum type="arabicPeriod" startAt="14"/>
            </a:pPr>
            <a:r>
              <a:rPr lang="ru-RU" dirty="0" smtClean="0"/>
              <a:t>Чувашская Республика (г. Чебоксары);</a:t>
            </a:r>
            <a:endParaRPr lang="ru-RU" dirty="0" smtClean="0"/>
          </a:p>
          <a:p>
            <a:pPr marL="800100" lvl="1" indent="-342900">
              <a:buFont typeface="+mj-lt"/>
              <a:buAutoNum type="arabicPeriod" startAt="14"/>
            </a:pPr>
            <a:r>
              <a:rPr lang="ru-RU" dirty="0" smtClean="0"/>
              <a:t>Республика Крым (г. Симферополь);</a:t>
            </a:r>
            <a:endParaRPr lang="ru-RU" dirty="0" smtClean="0"/>
          </a:p>
          <a:p>
            <a:pPr marL="800100" lvl="1" indent="-342900">
              <a:buFont typeface="+mj-lt"/>
              <a:buAutoNum type="arabicPeriod" startAt="14"/>
            </a:pPr>
            <a:r>
              <a:rPr lang="ru-RU" dirty="0" smtClean="0"/>
              <a:t>Донецкая Народная Республика (ДНР) (г. Донецк);</a:t>
            </a:r>
            <a:endParaRPr lang="ru-RU" dirty="0" smtClean="0"/>
          </a:p>
          <a:p>
            <a:pPr marL="800100" lvl="1" indent="-342900">
              <a:buFont typeface="+mj-lt"/>
              <a:buAutoNum type="arabicPeriod" startAt="14"/>
            </a:pPr>
            <a:r>
              <a:rPr lang="ru-RU" dirty="0" smtClean="0"/>
              <a:t>Луганская Народная Республика (ЛНР) (г. Луганск).</a:t>
            </a:r>
            <a:endParaRPr lang="ru-RU" dirty="0" smtClean="0"/>
          </a:p>
        </p:txBody>
      </p:sp>
      <p:pic>
        <p:nvPicPr>
          <p:cNvPr id="7" name="Рисунок 6" descr="adCqp0xGP78.jpg"/>
          <p:cNvPicPr>
            <a:picLocks noChangeAspect="1"/>
          </p:cNvPicPr>
          <p:nvPr/>
        </p:nvPicPr>
        <p:blipFill>
          <a:blip r:embed="rId1" cstate="print"/>
          <a:srcRect t="15625" b="14583"/>
          <a:stretch>
            <a:fillRect/>
          </a:stretch>
        </p:blipFill>
        <p:spPr>
          <a:xfrm flipH="1">
            <a:off x="7072330" y="4857760"/>
            <a:ext cx="1879553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928662" y="142852"/>
            <a:ext cx="342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 Россия?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142852"/>
            <a:ext cx="85725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Россия это более 190 национ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льностей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кот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рые прожив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ют на террит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рии Росс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и.    Росс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это многонацион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льное госуд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рство, что отражен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Констит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ции РФ. 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Содержимое 3" descr="IzkOISXJdcNjA6z-ArNNOqmLkb8pXiQ3klpiBWw-xvD_mQ8k_qRSZRKpwRyojaEODroMEK5dQXebfxYDcLEhK8Nh.jpg"/>
          <p:cNvPicPr>
            <a:picLocks noGrp="1" noChangeAspect="1"/>
          </p:cNvPicPr>
          <p:nvPr>
            <p:ph idx="1"/>
          </p:nvPr>
        </p:nvPicPr>
        <p:blipFill>
          <a:blip r:embed="rId1"/>
          <a:srcRect t="14474" b="11842"/>
          <a:stretch>
            <a:fillRect/>
          </a:stretch>
        </p:blipFill>
        <p:spPr>
          <a:xfrm>
            <a:off x="142844" y="1142984"/>
            <a:ext cx="8840453" cy="5143536"/>
          </a:xfrm>
        </p:spPr>
      </p:pic>
      <p:sp>
        <p:nvSpPr>
          <p:cNvPr id="6" name="TextBox 5"/>
          <p:cNvSpPr txBox="1"/>
          <p:nvPr/>
        </p:nvSpPr>
        <p:spPr>
          <a:xfrm>
            <a:off x="214282" y="6286521"/>
            <a:ext cx="8643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2"/>
              </a:rPr>
              <a:t>Перейди по ссылке если хочешь узнать Национальный состав России.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428760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д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нным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Минпросвещ</a:t>
            </a:r>
            <a:r>
              <a:rPr lang="ru-RU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Росс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насч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тывается 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лее 270 родн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язык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и диал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0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 l="8593" t="4464" r="8593" b="28571"/>
          <a:stretch>
            <a:fillRect/>
          </a:stretch>
        </p:blipFill>
        <p:spPr bwMode="auto">
          <a:xfrm>
            <a:off x="285719" y="1571612"/>
            <a:ext cx="8582085" cy="4857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500430" y="2357430"/>
            <a:ext cx="1928826" cy="121444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Чем один народ отличается от другого?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572264" y="857232"/>
            <a:ext cx="1928826" cy="121444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1" action="ppaction://hlinkfile"/>
              </a:rPr>
              <a:t>Национальная кухня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607745" y="403839"/>
            <a:ext cx="1928826" cy="121444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hlinkClick r:id="rId2" action="ppaction://hlinkfile"/>
              </a:rPr>
              <a:t>Язык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1472" y="928670"/>
            <a:ext cx="1928826" cy="121444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file"/>
              </a:rPr>
              <a:t>Национ</a:t>
            </a:r>
            <a:r>
              <a:rPr lang="ru-RU" dirty="0" smtClean="0">
                <a:solidFill>
                  <a:srgbClr val="FF0000"/>
                </a:solidFill>
                <a:hlinkClick r:id="rId3" action="ppaction://hlinkfile"/>
              </a:rPr>
              <a:t>а</a:t>
            </a:r>
            <a:r>
              <a:rPr lang="ru-RU" dirty="0" smtClean="0">
                <a:hlinkClick r:id="rId3" action="ppaction://hlinkfile"/>
              </a:rPr>
              <a:t>льный костюм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857752" y="4572008"/>
            <a:ext cx="1928826" cy="121444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4" action="ppaction://hlinkfile"/>
              </a:rPr>
              <a:t>Обряды,</a:t>
            </a:r>
            <a:endParaRPr lang="ru-RU" dirty="0" smtClean="0"/>
          </a:p>
          <a:p>
            <a:pPr algn="ctr"/>
            <a:r>
              <a:rPr lang="ru-RU" dirty="0" smtClean="0">
                <a:hlinkClick r:id="rId4" action="ppaction://hlinkfile"/>
              </a:rPr>
              <a:t> обычай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857356" y="4643446"/>
            <a:ext cx="1928826" cy="121444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5" action="ppaction://hlinkfile"/>
              </a:rPr>
              <a:t>Игрушки, украшения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0034" y="2786058"/>
            <a:ext cx="1928826" cy="121444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6" action="ppaction://hlinkfile"/>
              </a:rPr>
              <a:t>Верования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929454" y="2643182"/>
            <a:ext cx="1928826" cy="121444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7" action="ppaction://hlinkfile"/>
              </a:rPr>
              <a:t>Черты лица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705" y="188595"/>
            <a:ext cx="8229600" cy="463550"/>
          </a:xfrm>
        </p:spPr>
        <p:txBody>
          <a:bodyPr>
            <a:normAutofit/>
          </a:bodyPr>
          <a:lstStyle/>
          <a:p>
            <a:r>
              <a:rPr lang="ru-RU" sz="222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того чтобы Россия была едина. Мы узнаем друг друга!</a:t>
            </a:r>
            <a:endParaRPr lang="ru-RU" sz="22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895" y="646430"/>
            <a:ext cx="728472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Один из праздников, который объединяет все национальности в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России, — 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народного единства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Унас в городе проходит праздник «Дружба Народов».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82" name="Picture 2" descr="Picture background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55650" y="1700530"/>
            <a:ext cx="7072630" cy="49091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85818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пр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здники помог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ют л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дям  быть бл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 друг др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гу, а д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тям знак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мится с р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зными культ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рами.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06" name="Picture 2" descr="Picture background">
            <a:hlinkClick r:id="rId1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9795" y="980440"/>
            <a:ext cx="7225665" cy="5054600"/>
          </a:xfrm>
          <a:prstGeom prst="rect">
            <a:avLst/>
          </a:prstGeom>
          <a:noFill/>
        </p:spPr>
      </p:pic>
      <p:sp>
        <p:nvSpPr>
          <p:cNvPr id="3" name="Текстовое поле 2"/>
          <p:cNvSpPr txBox="1"/>
          <p:nvPr/>
        </p:nvSpPr>
        <p:spPr>
          <a:xfrm>
            <a:off x="1043305" y="6144260"/>
            <a:ext cx="71621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40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Нажми на картинку.</a:t>
            </a:r>
            <a:r>
              <a:rPr lang="ru-RU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/>
              <a:t> </a:t>
            </a:r>
            <a:endParaRPr lang="ru-RU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357166"/>
            <a:ext cx="8643998" cy="628654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358246" cy="72547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вила уваж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ния люд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 люб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 национ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льности!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928670"/>
            <a:ext cx="878687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 многообр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зие мн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ний друг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люд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их культуру, вероисповедание, убеждения, даже если они отличаются от собственных. Это проявляется в 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толерантности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— умении принимать других людей такими, какие они есть, несмотря на отличия. 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мнить, что к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ждый челов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уник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и имеет свои ценности и убеждения. Дружба и взаимоуважение не зависят от национальности, социального статуса или религиозной принадлежности. 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 культ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рные и истор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ческие ос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бенности друг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нар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так же, как хочется, чтобы уважали собственную историю. Это помогает лучше понимать традиции, мировоззрение и культуру.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говор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 о национ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льности друг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 плох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слов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— плохих наций нет, есть плохие и хорошие люди в любой нации, в том числе и в своей.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 культ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 друг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нар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— это обогатит собственную культуру. Например, можно организовывать «культурные вечера», фестивали, проекты, мастер-классы. 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Создав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 атмосф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ру, где разл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чия м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жду людьм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восприним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ются как бог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тство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не причина для конфликта. Например, в семье можно отмечать праздники разных народов, делиться рассказами о своих обычаях.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439718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вила общ</a:t>
            </a: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ния на пр</a:t>
            </a: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ктике в ж</a:t>
            </a: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зни.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78" name="Picture 2" descr="Picture background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57158" y="714356"/>
            <a:ext cx="8305678" cy="6000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объединяет народы России?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85786" y="1714488"/>
            <a:ext cx="1571636" cy="107157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1" action="ppaction://hlinksldjump"/>
              </a:rPr>
              <a:t>Общий труд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079115" y="3571875"/>
            <a:ext cx="2390140" cy="10718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Российский многонациональный</a:t>
            </a:r>
            <a:endParaRPr lang="ru-RU" dirty="0" smtClean="0"/>
          </a:p>
          <a:p>
            <a:pPr algn="ctr"/>
            <a:r>
              <a:rPr lang="ru-RU" dirty="0" smtClean="0"/>
              <a:t>народ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1475" y="3929380"/>
            <a:ext cx="1914525" cy="10718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Государственная  символика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43625" y="1857375"/>
            <a:ext cx="2021840" cy="10718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file"/>
              </a:rPr>
              <a:t>Общероссийская культура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71868" y="1285860"/>
            <a:ext cx="1571636" cy="107157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4" action="ppaction://hlinksldjump"/>
              </a:rPr>
              <a:t>Память о прошлом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43625" y="4000500"/>
            <a:ext cx="2198370" cy="10718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5" action="ppaction://hlinkfile"/>
              </a:rPr>
              <a:t>Государственный русский язык</a:t>
            </a:r>
            <a:endParaRPr lang="ru-RU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 flipV="1">
            <a:off x="2357431" y="2642871"/>
            <a:ext cx="774700" cy="9302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endCxn id="7" idx="2"/>
          </p:cNvCxnSpPr>
          <p:nvPr/>
        </p:nvCxnSpPr>
        <p:spPr>
          <a:xfrm flipV="1">
            <a:off x="4356257" y="2357915"/>
            <a:ext cx="1270" cy="12153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endCxn id="6" idx="1"/>
          </p:cNvCxnSpPr>
          <p:nvPr/>
        </p:nvCxnSpPr>
        <p:spPr>
          <a:xfrm flipV="1">
            <a:off x="5436239" y="2393317"/>
            <a:ext cx="707390" cy="11798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436239" y="4509141"/>
            <a:ext cx="636270" cy="2057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H="1">
            <a:off x="2357113" y="4436752"/>
            <a:ext cx="702945" cy="4210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zkOISXJdcNjA6z-ArNNOqmLkb8pXiQ3klpiBWw-xvD_mQ8k_qRSZRKpwRyojaEODroMEK5dQXebfxYDcLEhK8Nh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71472" y="142852"/>
            <a:ext cx="8072494" cy="6578647"/>
          </a:xfrm>
        </p:spPr>
      </p:pic>
      <p:sp>
        <p:nvSpPr>
          <p:cNvPr id="2" name="Текстовое поле 1"/>
          <p:cNvSpPr txBox="1"/>
          <p:nvPr/>
        </p:nvSpPr>
        <p:spPr>
          <a:xfrm>
            <a:off x="667385" y="5902960"/>
            <a:ext cx="7865110" cy="70675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altLang="en-US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работу!</a:t>
            </a:r>
            <a:endParaRPr lang="ru-RU" altLang="en-US" sz="4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730885"/>
          </a:xfrm>
        </p:spPr>
        <p:txBody>
          <a:bodyPr>
            <a:normAutofit fontScale="90000"/>
          </a:bodyPr>
          <a:lstStyle/>
          <a:p>
            <a:r>
              <a:rPr lang="ru-RU" altLang="en-US" sz="3110">
                <a:latin typeface="Times New Roman" panose="02020603050405020304" pitchFamily="18" charset="0"/>
                <a:cs typeface="Times New Roman" panose="02020603050405020304" pitchFamily="18" charset="0"/>
              </a:rPr>
              <a:t>Труд -благое дело, это значит делать </a:t>
            </a:r>
            <a:br>
              <a:rPr lang="ru-RU" altLang="en-US" sz="311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sz="3110">
                <a:latin typeface="Times New Roman" panose="02020603050405020304" pitchFamily="18" charset="0"/>
                <a:cs typeface="Times New Roman" panose="02020603050405020304" pitchFamily="18" charset="0"/>
              </a:rPr>
              <a:t>нашу родину красивей.</a:t>
            </a:r>
            <a:endParaRPr lang="ru-RU" altLang="en-US" sz="311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705" y="1556385"/>
            <a:ext cx="8587105" cy="485584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0" y="476250"/>
            <a:ext cx="8880475" cy="59245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3383</Words>
  <Application>WPS Presentation</Application>
  <PresentationFormat>Экран (4:3)</PresentationFormat>
  <Paragraphs>103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3" baseType="lpstr">
      <vt:lpstr>Arial</vt:lpstr>
      <vt:lpstr>SimSun</vt:lpstr>
      <vt:lpstr>Wingdings</vt:lpstr>
      <vt:lpstr>Times New Roman</vt:lpstr>
      <vt:lpstr>Microsoft YaHei</vt:lpstr>
      <vt:lpstr>Arial Unicode MS</vt:lpstr>
      <vt:lpstr>Calibri</vt:lpstr>
      <vt:lpstr>Тема Office</vt:lpstr>
      <vt:lpstr>Многонациональная РОССИЯ!</vt:lpstr>
      <vt:lpstr>Россия наш дом! Государственные символы Российской Федерации</vt:lpstr>
      <vt:lpstr>Неофициальный символы России!</vt:lpstr>
      <vt:lpstr>PowerPoint 演示文稿</vt:lpstr>
      <vt:lpstr>PowerPoint 演示文稿</vt:lpstr>
      <vt:lpstr>По данным Минпросвещения,  в России насчитывается  более 270 родных языков и диалектов.  </vt:lpstr>
      <vt:lpstr>PowerPoint 演示文稿</vt:lpstr>
      <vt:lpstr>Для того чтобы Россия была едина. Мы узнаем друг друга!</vt:lpstr>
      <vt:lpstr>Такие праздники помогают людям  быть ближе друг другу, а детям знакомится с разными культурами. </vt:lpstr>
      <vt:lpstr>Правила уважения людей любой национальности!</vt:lpstr>
      <vt:lpstr>Правила общения на практике в жизни.</vt:lpstr>
      <vt:lpstr>Что объединяет народы России? </vt:lpstr>
      <vt:lpstr>PowerPoint 演示文稿</vt:lpstr>
      <vt:lpstr>Труд -благое дело, это значит делать  нашу родину красивей.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Единство народов России!</dc:title>
  <dc:creator>User</dc:creator>
  <cp:lastModifiedBy>User</cp:lastModifiedBy>
  <cp:revision>29</cp:revision>
  <dcterms:created xsi:type="dcterms:W3CDTF">2026-02-02T09:21:00Z</dcterms:created>
  <dcterms:modified xsi:type="dcterms:W3CDTF">2026-05-03T13:42:36Z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71CBB8B0759C4BC48F2FADA942D695B1_12</vt:lpwstr>
  </property>
  <property fmtid="{D5CDD505-2E9C-101B-9397-08002B2CF9AE}" pid="3" name="KSOProductBuildVer">
    <vt:lpwstr>1049-12.1.0.25862</vt:lpwstr>
  </property>
</Properties>
</file>