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259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1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370D1-C2D6-45E8-8386-7D9A8DAB2BBB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8B1071-4CB2-42DA-92A3-01BDA4C15A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410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A5B036-A93A-4EAC-BF19-48ADD0993D35}" type="slidenum">
              <a:rPr lang="ru-RU" altLang="ru-RU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422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B1071-4CB2-42DA-92A3-01BDA4C15A9D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045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359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236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320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4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05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492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20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561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329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7958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4219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2416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2724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054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111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087DF-F40F-402A-B8DB-080A0C33F459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425BDF4-DF26-4424-BA15-2A85B8360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487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4498" y="434715"/>
            <a:ext cx="9188970" cy="5096656"/>
          </a:xfrm>
          <a:ln>
            <a:miter lim="800000"/>
            <a:headEnd/>
            <a:tailEnd/>
          </a:ln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Альдегиды</a:t>
            </a: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физические и химические свойства, получение и применение</a:t>
            </a:r>
            <a: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837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2"/>
          <p:cNvSpPr>
            <a:spLocks noChangeArrowheads="1"/>
          </p:cNvSpPr>
          <p:nvPr/>
        </p:nvSpPr>
        <p:spPr bwMode="auto">
          <a:xfrm>
            <a:off x="160884" y="162653"/>
            <a:ext cx="913301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Альдегиды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органические вещества, молекулы, которых содержат карбонильную группу, соединенную с углеводородным радикалом и атомом водорода</a:t>
            </a:r>
          </a:p>
        </p:txBody>
      </p:sp>
      <p:grpSp>
        <p:nvGrpSpPr>
          <p:cNvPr id="5" name="Группа 38"/>
          <p:cNvGrpSpPr>
            <a:grpSpLocks/>
          </p:cNvGrpSpPr>
          <p:nvPr/>
        </p:nvGrpSpPr>
        <p:grpSpPr bwMode="auto">
          <a:xfrm>
            <a:off x="458761" y="2123659"/>
            <a:ext cx="1655763" cy="1081088"/>
            <a:chOff x="323528" y="2708920"/>
            <a:chExt cx="1656184" cy="1224136"/>
          </a:xfrm>
        </p:grpSpPr>
        <p:sp>
          <p:nvSpPr>
            <p:cNvPr id="6" name="TextBox 18"/>
            <p:cNvSpPr txBox="1">
              <a:spLocks noChangeArrowheads="1"/>
            </p:cNvSpPr>
            <p:nvPr/>
          </p:nvSpPr>
          <p:spPr bwMode="auto">
            <a:xfrm>
              <a:off x="611560" y="3284984"/>
              <a:ext cx="72008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</a:p>
          </p:txBody>
        </p:sp>
        <p:cxnSp>
          <p:nvCxnSpPr>
            <p:cNvPr id="7" name="Прямая соединительная линия 6"/>
            <p:cNvCxnSpPr/>
            <p:nvPr/>
          </p:nvCxnSpPr>
          <p:spPr>
            <a:xfrm>
              <a:off x="1042849" y="3717405"/>
              <a:ext cx="360454" cy="21565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flipV="1">
              <a:off x="1115892" y="3213163"/>
              <a:ext cx="287410" cy="21565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1042849" y="3140222"/>
              <a:ext cx="288998" cy="217237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TextBox 27"/>
            <p:cNvSpPr txBox="1">
              <a:spLocks noChangeArrowheads="1"/>
            </p:cNvSpPr>
            <p:nvPr/>
          </p:nvSpPr>
          <p:spPr bwMode="auto">
            <a:xfrm>
              <a:off x="1331640" y="2708920"/>
              <a:ext cx="64807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</a:p>
          </p:txBody>
        </p:sp>
        <p:sp>
          <p:nvSpPr>
            <p:cNvPr id="11" name="TextBox 36"/>
            <p:cNvSpPr txBox="1">
              <a:spLocks noChangeArrowheads="1"/>
            </p:cNvSpPr>
            <p:nvPr/>
          </p:nvSpPr>
          <p:spPr bwMode="auto">
            <a:xfrm>
              <a:off x="323528" y="3356992"/>
              <a:ext cx="28803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8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─</a:t>
              </a:r>
              <a:endParaRPr lang="ru-RU" altLang="ru-RU" sz="280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2" name="Группа 39"/>
          <p:cNvGrpSpPr>
            <a:grpSpLocks/>
          </p:cNvGrpSpPr>
          <p:nvPr/>
        </p:nvGrpSpPr>
        <p:grpSpPr bwMode="auto">
          <a:xfrm>
            <a:off x="6836920" y="2055000"/>
            <a:ext cx="1728788" cy="1725613"/>
            <a:chOff x="6372200" y="2780928"/>
            <a:chExt cx="1728192" cy="1726451"/>
          </a:xfrm>
        </p:grpSpPr>
        <p:sp>
          <p:nvSpPr>
            <p:cNvPr id="13" name="TextBox 30"/>
            <p:cNvSpPr txBox="1">
              <a:spLocks noChangeArrowheads="1"/>
            </p:cNvSpPr>
            <p:nvPr/>
          </p:nvSpPr>
          <p:spPr bwMode="auto">
            <a:xfrm>
              <a:off x="6660232" y="3356992"/>
              <a:ext cx="72008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</a:p>
          </p:txBody>
        </p:sp>
        <p:cxnSp>
          <p:nvCxnSpPr>
            <p:cNvPr id="14" name="Прямая соединительная линия 13"/>
            <p:cNvCxnSpPr/>
            <p:nvPr/>
          </p:nvCxnSpPr>
          <p:spPr>
            <a:xfrm>
              <a:off x="7092677" y="3789481"/>
              <a:ext cx="360239" cy="21600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 flipV="1">
              <a:off x="7164090" y="3284410"/>
              <a:ext cx="288825" cy="21600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flipV="1">
              <a:off x="7092677" y="3212938"/>
              <a:ext cx="287239" cy="21600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TextBox 34"/>
            <p:cNvSpPr txBox="1">
              <a:spLocks noChangeArrowheads="1"/>
            </p:cNvSpPr>
            <p:nvPr/>
          </p:nvSpPr>
          <p:spPr bwMode="auto">
            <a:xfrm>
              <a:off x="7380312" y="2780928"/>
              <a:ext cx="64807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</a:p>
          </p:txBody>
        </p:sp>
        <p:sp>
          <p:nvSpPr>
            <p:cNvPr id="18" name="TextBox 35"/>
            <p:cNvSpPr txBox="1">
              <a:spLocks noChangeArrowheads="1"/>
            </p:cNvSpPr>
            <p:nvPr/>
          </p:nvSpPr>
          <p:spPr bwMode="auto">
            <a:xfrm>
              <a:off x="7452320" y="3861048"/>
              <a:ext cx="64807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</a:p>
          </p:txBody>
        </p:sp>
        <p:sp>
          <p:nvSpPr>
            <p:cNvPr id="19" name="TextBox 37"/>
            <p:cNvSpPr txBox="1">
              <a:spLocks noChangeArrowheads="1"/>
            </p:cNvSpPr>
            <p:nvPr/>
          </p:nvSpPr>
          <p:spPr bwMode="auto">
            <a:xfrm>
              <a:off x="6372200" y="3429000"/>
              <a:ext cx="28803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8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─</a:t>
              </a:r>
              <a:endParaRPr lang="ru-RU" altLang="ru-RU" sz="280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0" name="TextBox 17"/>
          <p:cNvSpPr txBox="1">
            <a:spLocks noChangeArrowheads="1"/>
          </p:cNvSpPr>
          <p:nvPr/>
        </p:nvSpPr>
        <p:spPr bwMode="auto">
          <a:xfrm>
            <a:off x="0" y="3605640"/>
            <a:ext cx="422722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Карбонильная группа</a:t>
            </a:r>
          </a:p>
        </p:txBody>
      </p:sp>
      <p:sp>
        <p:nvSpPr>
          <p:cNvPr id="21" name="TextBox 14"/>
          <p:cNvSpPr txBox="1">
            <a:spLocks noChangeArrowheads="1"/>
          </p:cNvSpPr>
          <p:nvPr/>
        </p:nvSpPr>
        <p:spPr bwMode="auto">
          <a:xfrm>
            <a:off x="5723962" y="3633634"/>
            <a:ext cx="3533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Альдегидная группа</a:t>
            </a:r>
          </a:p>
        </p:txBody>
      </p:sp>
      <p:grpSp>
        <p:nvGrpSpPr>
          <p:cNvPr id="22" name="Группа 51"/>
          <p:cNvGrpSpPr>
            <a:grpSpLocks/>
          </p:cNvGrpSpPr>
          <p:nvPr/>
        </p:nvGrpSpPr>
        <p:grpSpPr bwMode="auto">
          <a:xfrm>
            <a:off x="3563938" y="4365625"/>
            <a:ext cx="2232025" cy="1727200"/>
            <a:chOff x="3707904" y="4509120"/>
            <a:chExt cx="2232248" cy="1726451"/>
          </a:xfrm>
        </p:grpSpPr>
        <p:sp>
          <p:nvSpPr>
            <p:cNvPr id="23" name="TextBox 41"/>
            <p:cNvSpPr txBox="1">
              <a:spLocks noChangeArrowheads="1"/>
            </p:cNvSpPr>
            <p:nvPr/>
          </p:nvSpPr>
          <p:spPr bwMode="auto">
            <a:xfrm>
              <a:off x="4499992" y="5085184"/>
              <a:ext cx="72008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4931988" y="5516746"/>
              <a:ext cx="360399" cy="21580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flipV="1">
              <a:off x="5003433" y="5013726"/>
              <a:ext cx="288954" cy="21580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flipV="1">
              <a:off x="4931988" y="4940733"/>
              <a:ext cx="287367" cy="21580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TextBox 45"/>
            <p:cNvSpPr txBox="1">
              <a:spLocks noChangeArrowheads="1"/>
            </p:cNvSpPr>
            <p:nvPr/>
          </p:nvSpPr>
          <p:spPr bwMode="auto">
            <a:xfrm>
              <a:off x="5220072" y="4509120"/>
              <a:ext cx="64807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</a:p>
          </p:txBody>
        </p:sp>
        <p:sp>
          <p:nvSpPr>
            <p:cNvPr id="28" name="TextBox 46"/>
            <p:cNvSpPr txBox="1">
              <a:spLocks noChangeArrowheads="1"/>
            </p:cNvSpPr>
            <p:nvPr/>
          </p:nvSpPr>
          <p:spPr bwMode="auto">
            <a:xfrm>
              <a:off x="5292080" y="5589240"/>
              <a:ext cx="64807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</a:p>
          </p:txBody>
        </p:sp>
        <p:sp>
          <p:nvSpPr>
            <p:cNvPr id="29" name="TextBox 47"/>
            <p:cNvSpPr txBox="1">
              <a:spLocks noChangeArrowheads="1"/>
            </p:cNvSpPr>
            <p:nvPr/>
          </p:nvSpPr>
          <p:spPr bwMode="auto">
            <a:xfrm>
              <a:off x="3707904" y="5085184"/>
              <a:ext cx="86409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ru-RU" altLang="ru-RU" sz="2800">
                  <a:latin typeface="Times New Roman" panose="02020603050405020304" pitchFamily="18" charset="0"/>
                  <a:cs typeface="Times New Roman" panose="02020603050405020304" pitchFamily="18" charset="0"/>
                </a:rPr>
                <a:t> ─</a:t>
              </a:r>
              <a:endParaRPr lang="ru-RU" altLang="ru-RU" sz="2800">
                <a:latin typeface="Calibri" panose="020F0502020204030204" pitchFamily="34" charset="0"/>
              </a:endParaRPr>
            </a:p>
          </p:txBody>
        </p:sp>
      </p:grpSp>
      <p:sp>
        <p:nvSpPr>
          <p:cNvPr id="30" name="TextBox 13"/>
          <p:cNvSpPr txBox="1">
            <a:spLocks noChangeArrowheads="1"/>
          </p:cNvSpPr>
          <p:nvPr/>
        </p:nvSpPr>
        <p:spPr bwMode="auto">
          <a:xfrm>
            <a:off x="3671094" y="6165351"/>
            <a:ext cx="25209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формула</a:t>
            </a:r>
          </a:p>
        </p:txBody>
      </p:sp>
    </p:spTree>
    <p:extLst>
      <p:ext uri="{BB962C8B-B14F-4D97-AF65-F5344CB8AC3E}">
        <p14:creationId xmlns:p14="http://schemas.microsoft.com/office/powerpoint/2010/main" val="1945101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ChangeArrowheads="1"/>
          </p:cNvSpPr>
          <p:nvPr/>
        </p:nvSpPr>
        <p:spPr bwMode="auto">
          <a:xfrm>
            <a:off x="1517650" y="266388"/>
            <a:ext cx="2374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Альдегиды </a:t>
            </a:r>
          </a:p>
        </p:txBody>
      </p:sp>
      <p:sp>
        <p:nvSpPr>
          <p:cNvPr id="25613" name="WordArt 13"/>
          <p:cNvSpPr>
            <a:spLocks noChangeArrowheads="1" noChangeShapeType="1" noTextEdit="1"/>
          </p:cNvSpPr>
          <p:nvPr/>
        </p:nvSpPr>
        <p:spPr bwMode="auto">
          <a:xfrm>
            <a:off x="3143250" y="2997201"/>
            <a:ext cx="477838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 panose="020B0604020202020204" pitchFamily="34" charset="0"/>
              </a:rPr>
              <a:t>C</a:t>
            </a:r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25614" name="WordArt 14"/>
          <p:cNvSpPr>
            <a:spLocks noChangeArrowheads="1" noChangeShapeType="1" noTextEdit="1"/>
          </p:cNvSpPr>
          <p:nvPr/>
        </p:nvSpPr>
        <p:spPr bwMode="auto">
          <a:xfrm>
            <a:off x="1847850" y="2997201"/>
            <a:ext cx="503238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cs typeface="Arial" panose="020B0604020202020204" pitchFamily="34" charset="0"/>
              </a:rPr>
              <a:t>R</a:t>
            </a:r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auto">
          <a:xfrm>
            <a:off x="2309018" y="3253583"/>
            <a:ext cx="792163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6" name="Line 16"/>
          <p:cNvSpPr>
            <a:spLocks noChangeShapeType="1"/>
          </p:cNvSpPr>
          <p:nvPr/>
        </p:nvSpPr>
        <p:spPr bwMode="auto">
          <a:xfrm flipV="1">
            <a:off x="3606800" y="2636839"/>
            <a:ext cx="401638" cy="257175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7" name="Line 17"/>
          <p:cNvSpPr>
            <a:spLocks noChangeShapeType="1"/>
          </p:cNvSpPr>
          <p:nvPr/>
        </p:nvSpPr>
        <p:spPr bwMode="auto">
          <a:xfrm flipV="1">
            <a:off x="3676650" y="2752725"/>
            <a:ext cx="431800" cy="27305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18" name="WordArt 18"/>
          <p:cNvSpPr>
            <a:spLocks noChangeArrowheads="1" noChangeShapeType="1" noTextEdit="1"/>
          </p:cNvSpPr>
          <p:nvPr/>
        </p:nvSpPr>
        <p:spPr bwMode="auto">
          <a:xfrm>
            <a:off x="4079876" y="2276476"/>
            <a:ext cx="608013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 panose="020B0604020202020204" pitchFamily="34" charset="0"/>
              </a:rPr>
              <a:t>O</a:t>
            </a:r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25619" name="Line 19"/>
          <p:cNvSpPr>
            <a:spLocks noChangeShapeType="1"/>
          </p:cNvSpPr>
          <p:nvPr/>
        </p:nvSpPr>
        <p:spPr bwMode="auto">
          <a:xfrm>
            <a:off x="3662363" y="3516314"/>
            <a:ext cx="431800" cy="2873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20" name="WordArt 20"/>
          <p:cNvSpPr>
            <a:spLocks noChangeArrowheads="1" noChangeShapeType="1" noTextEdit="1"/>
          </p:cNvSpPr>
          <p:nvPr/>
        </p:nvSpPr>
        <p:spPr bwMode="auto">
          <a:xfrm>
            <a:off x="4237039" y="3529014"/>
            <a:ext cx="43338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cs typeface="Arial" panose="020B0604020202020204" pitchFamily="34" charset="0"/>
              </a:rPr>
              <a:t>H</a:t>
            </a:r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5623" name="WordArt 23"/>
          <p:cNvSpPr>
            <a:spLocks noChangeArrowheads="1" noChangeShapeType="1" noTextEdit="1"/>
          </p:cNvSpPr>
          <p:nvPr/>
        </p:nvSpPr>
        <p:spPr bwMode="auto">
          <a:xfrm>
            <a:off x="9409114" y="3530601"/>
            <a:ext cx="50323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5629" name="Rectangle 29"/>
          <p:cNvSpPr>
            <a:spLocks noChangeArrowheads="1"/>
          </p:cNvSpPr>
          <p:nvPr/>
        </p:nvSpPr>
        <p:spPr bwMode="auto">
          <a:xfrm>
            <a:off x="2311400" y="4011615"/>
            <a:ext cx="1511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аль</a:t>
            </a:r>
          </a:p>
        </p:txBody>
      </p:sp>
      <p:pic>
        <p:nvPicPr>
          <p:cNvPr id="25632" name="Picture 32" descr="ta010011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7" y="2454277"/>
            <a:ext cx="3330575" cy="159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39" name="Rectangle 39"/>
          <p:cNvSpPr>
            <a:spLocks noChangeArrowheads="1"/>
          </p:cNvSpPr>
          <p:nvPr/>
        </p:nvSpPr>
        <p:spPr bwMode="auto">
          <a:xfrm>
            <a:off x="6565900" y="4056063"/>
            <a:ext cx="2533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Пропан</a:t>
            </a:r>
            <a:r>
              <a:rPr lang="ru-RU" altLang="ru-RU" sz="36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</a:t>
            </a:r>
          </a:p>
        </p:txBody>
      </p:sp>
      <p:sp>
        <p:nvSpPr>
          <p:cNvPr id="8207" name="Text Box 14"/>
          <p:cNvSpPr txBox="1">
            <a:spLocks noChangeArrowheads="1"/>
          </p:cNvSpPr>
          <p:nvPr/>
        </p:nvSpPr>
        <p:spPr bwMode="auto">
          <a:xfrm>
            <a:off x="4492625" y="150501"/>
            <a:ext cx="20732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ru-RU" sz="4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ru-RU" sz="40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2n</a:t>
            </a:r>
            <a:r>
              <a:rPr lang="en-US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ru-RU" alt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08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5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" dur="1000" fill="hold"/>
                                        <p:tgtEl>
                                          <p:spTgt spid="25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5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5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9" grpId="0" build="allAtOnce"/>
      <p:bldP spid="2563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D:\АВТОРСКИЕ РАБОТЫ\презентации\презентация Томашпольский В антифриз\2010-06-03_2000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246" y="1320801"/>
            <a:ext cx="36703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263352" y="1320801"/>
            <a:ext cx="46085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Метаналь (формальдегид) </a:t>
            </a:r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263352" y="2377779"/>
            <a:ext cx="46085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Этаналь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(ацетальдегид)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263352" y="3462635"/>
            <a:ext cx="46085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Пропаналь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2" name="TextBox 6"/>
          <p:cNvSpPr txBox="1">
            <a:spLocks noChangeArrowheads="1"/>
          </p:cNvSpPr>
          <p:nvPr/>
        </p:nvSpPr>
        <p:spPr bwMode="auto">
          <a:xfrm>
            <a:off x="263352" y="4485579"/>
            <a:ext cx="46085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Бутаналь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3" name="TextBox 7"/>
          <p:cNvSpPr txBox="1">
            <a:spLocks noChangeArrowheads="1"/>
          </p:cNvSpPr>
          <p:nvPr/>
        </p:nvSpPr>
        <p:spPr bwMode="auto">
          <a:xfrm>
            <a:off x="263352" y="5604469"/>
            <a:ext cx="46085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Пентаналь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8749" y="130920"/>
            <a:ext cx="7416824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Гомологи</a:t>
            </a:r>
          </a:p>
        </p:txBody>
      </p:sp>
    </p:spTree>
    <p:extLst>
      <p:ext uri="{BB962C8B-B14F-4D97-AF65-F5344CB8AC3E}">
        <p14:creationId xmlns:p14="http://schemas.microsoft.com/office/powerpoint/2010/main" val="424789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8943" name="Group 15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62546033"/>
              </p:ext>
            </p:extLst>
          </p:nvPr>
        </p:nvGraphicFramePr>
        <p:xfrm>
          <a:off x="-331032" y="1657350"/>
          <a:ext cx="8915400" cy="2967038"/>
        </p:xfrm>
        <a:graphic>
          <a:graphicData uri="http://schemas.openxmlformats.org/drawingml/2006/table">
            <a:tbl>
              <a:tblPr/>
              <a:tblGrid>
                <a:gridCol w="1695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9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82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509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63693"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11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en-US" sz="4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−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−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</a:t>
                      </a:r>
                      <a:r>
                        <a:rPr kumimoji="0" lang="en-US" sz="4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−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11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|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111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</a:t>
                      </a:r>
                      <a:r>
                        <a:rPr kumimoji="0" lang="en-US" sz="4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D4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1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8940" name="Text Box 156"/>
          <p:cNvSpPr txBox="1">
            <a:spLocks noChangeArrowheads="1"/>
          </p:cNvSpPr>
          <p:nvPr/>
        </p:nvSpPr>
        <p:spPr bwMode="auto">
          <a:xfrm>
            <a:off x="656626" y="4682629"/>
            <a:ext cx="29670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800" b="1">
                <a:solidFill>
                  <a:srgbClr val="1C90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3-метил</a:t>
            </a:r>
            <a:endParaRPr lang="ru-RU" altLang="ru-RU" sz="4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942" name="Text Box 158"/>
          <p:cNvSpPr txBox="1">
            <a:spLocks noChangeArrowheads="1"/>
          </p:cNvSpPr>
          <p:nvPr/>
        </p:nvSpPr>
        <p:spPr bwMode="auto">
          <a:xfrm>
            <a:off x="2862758" y="4682629"/>
            <a:ext cx="2232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бутан</a:t>
            </a:r>
            <a:endParaRPr lang="ru-RU" alt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944" name="Text Box 160"/>
          <p:cNvSpPr txBox="1">
            <a:spLocks noChangeArrowheads="1"/>
          </p:cNvSpPr>
          <p:nvPr/>
        </p:nvSpPr>
        <p:spPr bwMode="auto">
          <a:xfrm>
            <a:off x="4372131" y="4681041"/>
            <a:ext cx="11684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</a:t>
            </a:r>
          </a:p>
        </p:txBody>
      </p:sp>
      <p:sp>
        <p:nvSpPr>
          <p:cNvPr id="10278" name="Line 161"/>
          <p:cNvSpPr>
            <a:spLocks noChangeShapeType="1"/>
          </p:cNvSpPr>
          <p:nvPr/>
        </p:nvSpPr>
        <p:spPr bwMode="auto">
          <a:xfrm flipV="1">
            <a:off x="7667340" y="2305310"/>
            <a:ext cx="360362" cy="287338"/>
          </a:xfrm>
          <a:prstGeom prst="line">
            <a:avLst/>
          </a:prstGeom>
          <a:noFill/>
          <a:ln w="31750" cap="sq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0279" name="Line 162"/>
          <p:cNvSpPr>
            <a:spLocks noChangeShapeType="1"/>
          </p:cNvSpPr>
          <p:nvPr/>
        </p:nvSpPr>
        <p:spPr bwMode="auto">
          <a:xfrm flipV="1">
            <a:off x="7487159" y="2291023"/>
            <a:ext cx="360362" cy="287337"/>
          </a:xfrm>
          <a:prstGeom prst="line">
            <a:avLst/>
          </a:prstGeom>
          <a:noFill/>
          <a:ln w="31750" cap="sq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0280" name="Line 163"/>
          <p:cNvSpPr>
            <a:spLocks noChangeShapeType="1"/>
          </p:cNvSpPr>
          <p:nvPr/>
        </p:nvSpPr>
        <p:spPr bwMode="auto">
          <a:xfrm flipH="1" flipV="1">
            <a:off x="7454994" y="3068364"/>
            <a:ext cx="288925" cy="287338"/>
          </a:xfrm>
          <a:prstGeom prst="line">
            <a:avLst/>
          </a:prstGeom>
          <a:noFill/>
          <a:ln w="31750" cap="sq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623663" y="260648"/>
            <a:ext cx="47579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Номенклатура</a:t>
            </a:r>
          </a:p>
        </p:txBody>
      </p:sp>
    </p:spTree>
    <p:extLst>
      <p:ext uri="{BB962C8B-B14F-4D97-AF65-F5344CB8AC3E}">
        <p14:creationId xmlns:p14="http://schemas.microsoft.com/office/powerpoint/2010/main" val="359464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8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8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9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423785" y="1213958"/>
            <a:ext cx="9364792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ЦЕПИ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НУМЕРАЦИЯ ГЛАВНОЙ ЦЕПИ (НАЧИНАЕТСЯ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АТОМА УГЛЕРОДА ФУНКЦИОНАЛЬНОЙ </a:t>
            </a:r>
            <a:r>
              <a:rPr lang="ru-RU" alt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)   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НАЗЫВАЮТСЯ ЗАМЕСТИТЕЛИ И ИХ ПОЛОЖЕНИЕ В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АЛФАВИТНОМ ПОРЯДКЕ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НАЗЫВАЕТСЯ УГЛЕВОДОРОД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ЧИСЛУ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АТОМОВ УГЛЕРОДА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ЦЕПИ С СУФФИКСОМ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-АЛЬ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5392" y="155717"/>
            <a:ext cx="8424936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Номенклатура</a:t>
            </a:r>
          </a:p>
        </p:txBody>
      </p:sp>
    </p:spTree>
    <p:extLst>
      <p:ext uri="{BB962C8B-B14F-4D97-AF65-F5344CB8AC3E}">
        <p14:creationId xmlns:p14="http://schemas.microsoft.com/office/powerpoint/2010/main" val="395510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463315" y="1685223"/>
            <a:ext cx="9115399" cy="4095750"/>
          </a:xfrm>
          <a:prstGeom prst="rect">
            <a:avLst/>
          </a:prstGeom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rgbClr val="E7BC29"/>
              </a:buClr>
              <a:buSzPct val="95000"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газ с резким запахом;</a:t>
            </a:r>
          </a:p>
          <a:p>
            <a:pPr marL="273050" indent="-273050">
              <a:spcBef>
                <a:spcPct val="20000"/>
              </a:spcBef>
              <a:buClr>
                <a:srgbClr val="E7BC29"/>
              </a:buClr>
              <a:buSzPct val="95000"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</a:t>
            </a:r>
            <a:r>
              <a:rPr 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жидкости с резким запахом;</a:t>
            </a:r>
          </a:p>
          <a:p>
            <a:pPr marL="273050" indent="-273050">
              <a:spcBef>
                <a:spcPct val="20000"/>
              </a:spcBef>
              <a:buClr>
                <a:srgbClr val="E7BC29"/>
              </a:buClr>
              <a:buSzPct val="95000"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</a:t>
            </a:r>
            <a:r>
              <a:rPr 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жидкости с неприятным запахом;</a:t>
            </a:r>
          </a:p>
          <a:p>
            <a:pPr marL="273050" indent="-273050">
              <a:spcBef>
                <a:spcPct val="20000"/>
              </a:spcBef>
              <a:buClr>
                <a:srgbClr val="E7BC29"/>
              </a:buClr>
              <a:buSzPct val="95000"/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– твердые, нерастворимые в воде с цветочным    	     запахом (применяются в парфюмерии). </a:t>
            </a:r>
          </a:p>
          <a:p>
            <a:pPr marL="273050" indent="-273050">
              <a:spcBef>
                <a:spcPct val="20000"/>
              </a:spcBef>
              <a:buClr>
                <a:srgbClr val="E7BC29"/>
              </a:buClr>
              <a:buSzPct val="95000"/>
              <a:defRPr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algn="just">
              <a:spcBef>
                <a:spcPct val="20000"/>
              </a:spcBef>
              <a:buClr>
                <a:srgbClr val="E7BC29"/>
              </a:buClr>
              <a:buSzPct val="95000"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НСОН, СН</a:t>
            </a:r>
            <a:r>
              <a:rPr 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СОН – растворимы в воде неограниченно,      температуры кипения ниже, чем у соответствующих спиртов</a:t>
            </a:r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1257578" y="245935"/>
            <a:ext cx="71335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Физические свойства </a:t>
            </a: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2279576" y="-682717"/>
            <a:ext cx="7416824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sz="28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8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8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8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8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62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584" y="548681"/>
            <a:ext cx="7344816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ru-RU" sz="54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ru-RU" sz="54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ru-RU" sz="5400" dirty="0">
              <a:latin typeface="Arial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98126" y="226937"/>
            <a:ext cx="9498274" cy="77787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Химические свойства альдегидов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</p:txBody>
      </p:sp>
      <p:sp>
        <p:nvSpPr>
          <p:cNvPr id="13316" name="Oval 12"/>
          <p:cNvSpPr>
            <a:spLocks noChangeArrowheads="1"/>
          </p:cNvSpPr>
          <p:nvPr/>
        </p:nvSpPr>
        <p:spPr bwMode="auto">
          <a:xfrm>
            <a:off x="964096" y="1429907"/>
            <a:ext cx="2376487" cy="1296988"/>
          </a:xfrm>
          <a:prstGeom prst="ellipse">
            <a:avLst/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endParaRPr lang="ru-RU" altLang="ru-RU" sz="1800">
              <a:solidFill>
                <a:srgbClr val="FFCC99"/>
              </a:solidFill>
              <a:latin typeface="Arial" panose="020B0604020202020204" pitchFamily="34" charset="0"/>
            </a:endParaRPr>
          </a:p>
        </p:txBody>
      </p:sp>
      <p:sp>
        <p:nvSpPr>
          <p:cNvPr id="13317" name="Oval 13"/>
          <p:cNvSpPr>
            <a:spLocks noChangeArrowheads="1"/>
          </p:cNvSpPr>
          <p:nvPr/>
        </p:nvSpPr>
        <p:spPr bwMode="auto">
          <a:xfrm>
            <a:off x="4115594" y="1381675"/>
            <a:ext cx="2376488" cy="1296988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13318" name="Oval 14"/>
          <p:cNvSpPr>
            <a:spLocks noChangeArrowheads="1"/>
          </p:cNvSpPr>
          <p:nvPr/>
        </p:nvSpPr>
        <p:spPr bwMode="auto">
          <a:xfrm>
            <a:off x="7543006" y="1429907"/>
            <a:ext cx="2376487" cy="1296988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>
                <a:latin typeface="Arial" panose="020B0604020202020204" pitchFamily="34" charset="0"/>
              </a:rPr>
              <a:t>Реакции</a:t>
            </a: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>
                <a:latin typeface="Arial" panose="020B0604020202020204" pitchFamily="34" charset="0"/>
              </a:rPr>
              <a:t>поликонденсации</a:t>
            </a:r>
          </a:p>
        </p:txBody>
      </p:sp>
      <p:sp>
        <p:nvSpPr>
          <p:cNvPr id="13319" name="Text Box 23"/>
          <p:cNvSpPr txBox="1">
            <a:spLocks noChangeArrowheads="1"/>
          </p:cNvSpPr>
          <p:nvPr/>
        </p:nvSpPr>
        <p:spPr bwMode="auto">
          <a:xfrm>
            <a:off x="1203782" y="1680120"/>
            <a:ext cx="19764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Реакции</a:t>
            </a: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присоединения</a:t>
            </a:r>
          </a:p>
        </p:txBody>
      </p:sp>
      <p:sp>
        <p:nvSpPr>
          <p:cNvPr id="13320" name="Text Box 34"/>
          <p:cNvSpPr txBox="1">
            <a:spLocks noChangeArrowheads="1"/>
          </p:cNvSpPr>
          <p:nvPr/>
        </p:nvSpPr>
        <p:spPr bwMode="auto">
          <a:xfrm>
            <a:off x="4564063" y="44561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13321" name="Oval 41"/>
          <p:cNvSpPr>
            <a:spLocks noChangeArrowheads="1"/>
          </p:cNvSpPr>
          <p:nvPr/>
        </p:nvSpPr>
        <p:spPr bwMode="auto">
          <a:xfrm>
            <a:off x="3518265" y="2922077"/>
            <a:ext cx="1657350" cy="1081087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Реакция</a:t>
            </a: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«серебряного</a:t>
            </a: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зеркала»</a:t>
            </a:r>
          </a:p>
        </p:txBody>
      </p:sp>
      <p:sp>
        <p:nvSpPr>
          <p:cNvPr id="13322" name="Oval 42"/>
          <p:cNvSpPr>
            <a:spLocks noChangeArrowheads="1"/>
          </p:cNvSpPr>
          <p:nvPr/>
        </p:nvSpPr>
        <p:spPr bwMode="auto">
          <a:xfrm>
            <a:off x="5735638" y="4310654"/>
            <a:ext cx="1512888" cy="8636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>
                <a:latin typeface="Arial" panose="020B0604020202020204" pitchFamily="34" charset="0"/>
              </a:rPr>
              <a:t>Окисление</a:t>
            </a: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en-US" altLang="ru-RU" sz="1800" b="1" i="1">
                <a:latin typeface="Arial" panose="020B0604020202020204" pitchFamily="34" charset="0"/>
              </a:rPr>
              <a:t>Cu(OH)</a:t>
            </a:r>
            <a:r>
              <a:rPr lang="en-US" altLang="ru-RU" sz="1800" b="1" i="1" baseline="-25000">
                <a:latin typeface="Arial" panose="020B0604020202020204" pitchFamily="34" charset="0"/>
              </a:rPr>
              <a:t>2</a:t>
            </a:r>
            <a:endParaRPr lang="ru-RU" altLang="ru-RU" sz="1800" b="1" i="1" baseline="-25000">
              <a:latin typeface="Arial" panose="020B0604020202020204" pitchFamily="34" charset="0"/>
            </a:endParaRPr>
          </a:p>
        </p:txBody>
      </p:sp>
      <p:sp>
        <p:nvSpPr>
          <p:cNvPr id="13323" name="Text Box 45"/>
          <p:cNvSpPr txBox="1">
            <a:spLocks noChangeArrowheads="1"/>
          </p:cNvSpPr>
          <p:nvPr/>
        </p:nvSpPr>
        <p:spPr bwMode="auto">
          <a:xfrm>
            <a:off x="4748213" y="1709494"/>
            <a:ext cx="1390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Реакции</a:t>
            </a: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окисления</a:t>
            </a:r>
          </a:p>
        </p:txBody>
      </p:sp>
      <p:sp>
        <p:nvSpPr>
          <p:cNvPr id="13324" name="Oval 53"/>
          <p:cNvSpPr>
            <a:spLocks noChangeArrowheads="1"/>
          </p:cNvSpPr>
          <p:nvPr/>
        </p:nvSpPr>
        <p:spPr bwMode="auto">
          <a:xfrm>
            <a:off x="195719" y="3644900"/>
            <a:ext cx="2016125" cy="4318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>
                <a:latin typeface="Arial" panose="020B0604020202020204" pitchFamily="34" charset="0"/>
              </a:rPr>
              <a:t>Гидрирование</a:t>
            </a:r>
          </a:p>
        </p:txBody>
      </p:sp>
      <p:sp>
        <p:nvSpPr>
          <p:cNvPr id="13325" name="Oval 55"/>
          <p:cNvSpPr>
            <a:spLocks noChangeArrowheads="1"/>
          </p:cNvSpPr>
          <p:nvPr/>
        </p:nvSpPr>
        <p:spPr bwMode="auto">
          <a:xfrm>
            <a:off x="2316163" y="4248503"/>
            <a:ext cx="2016125" cy="936625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endParaRPr lang="ru-RU" altLang="ru-RU" sz="1800">
              <a:solidFill>
                <a:srgbClr val="FFFF99"/>
              </a:solidFill>
              <a:latin typeface="Arial" panose="020B0604020202020204" pitchFamily="34" charset="0"/>
            </a:endParaRPr>
          </a:p>
        </p:txBody>
      </p:sp>
      <p:sp>
        <p:nvSpPr>
          <p:cNvPr id="13326" name="Text Box 58"/>
          <p:cNvSpPr txBox="1">
            <a:spLocks noChangeArrowheads="1"/>
          </p:cNvSpPr>
          <p:nvPr/>
        </p:nvSpPr>
        <p:spPr bwMode="auto">
          <a:xfrm>
            <a:off x="2426322" y="4450358"/>
            <a:ext cx="199407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 dirty="0">
                <a:latin typeface="Arial" panose="020B0604020202020204" pitchFamily="34" charset="0"/>
              </a:rPr>
              <a:t>Присоединение</a:t>
            </a:r>
            <a:endParaRPr lang="en-US" altLang="ru-RU" sz="1800" b="1" i="1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en-US" altLang="ru-RU" sz="1800" b="1" i="1" dirty="0">
                <a:latin typeface="Arial" panose="020B0604020202020204" pitchFamily="34" charset="0"/>
              </a:rPr>
              <a:t>NaHSO</a:t>
            </a:r>
            <a:r>
              <a:rPr lang="en-US" altLang="ru-RU" sz="1800" b="1" i="1" baseline="-25000" dirty="0">
                <a:latin typeface="Arial" panose="020B0604020202020204" pitchFamily="34" charset="0"/>
              </a:rPr>
              <a:t>3</a:t>
            </a:r>
            <a:endParaRPr lang="ru-RU" altLang="ru-RU" sz="1800" b="1" i="1" baseline="-25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endParaRPr lang="ru-RU" altLang="ru-RU" sz="1800" dirty="0">
              <a:latin typeface="Arial" panose="020B0604020202020204" pitchFamily="34" charset="0"/>
            </a:endParaRPr>
          </a:p>
        </p:txBody>
      </p:sp>
      <p:sp>
        <p:nvSpPr>
          <p:cNvPr id="13327" name="Line 59"/>
          <p:cNvSpPr>
            <a:spLocks noChangeShapeType="1"/>
          </p:cNvSpPr>
          <p:nvPr/>
        </p:nvSpPr>
        <p:spPr bwMode="auto">
          <a:xfrm flipH="1">
            <a:off x="2098676" y="910431"/>
            <a:ext cx="122555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329" name="Line 61"/>
          <p:cNvSpPr>
            <a:spLocks noChangeShapeType="1"/>
          </p:cNvSpPr>
          <p:nvPr/>
        </p:nvSpPr>
        <p:spPr bwMode="auto">
          <a:xfrm>
            <a:off x="5271380" y="788912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330" name="Line 62"/>
          <p:cNvSpPr>
            <a:spLocks noChangeShapeType="1"/>
          </p:cNvSpPr>
          <p:nvPr/>
        </p:nvSpPr>
        <p:spPr bwMode="auto">
          <a:xfrm>
            <a:off x="7110089" y="849275"/>
            <a:ext cx="1081088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331" name="Line 63"/>
          <p:cNvSpPr>
            <a:spLocks noChangeShapeType="1"/>
          </p:cNvSpPr>
          <p:nvPr/>
        </p:nvSpPr>
        <p:spPr bwMode="auto">
          <a:xfrm flipH="1">
            <a:off x="1160099" y="2810062"/>
            <a:ext cx="1444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332" name="Line 64"/>
          <p:cNvSpPr>
            <a:spLocks noChangeShapeType="1"/>
          </p:cNvSpPr>
          <p:nvPr/>
        </p:nvSpPr>
        <p:spPr bwMode="auto">
          <a:xfrm>
            <a:off x="2926556" y="2627773"/>
            <a:ext cx="504825" cy="15128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333" name="Line 66"/>
          <p:cNvSpPr>
            <a:spLocks noChangeShapeType="1"/>
          </p:cNvSpPr>
          <p:nvPr/>
        </p:nvSpPr>
        <p:spPr bwMode="auto">
          <a:xfrm flipH="1">
            <a:off x="4346087" y="2736056"/>
            <a:ext cx="144462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334" name="Line 67"/>
          <p:cNvSpPr>
            <a:spLocks noChangeShapeType="1"/>
          </p:cNvSpPr>
          <p:nvPr/>
        </p:nvSpPr>
        <p:spPr bwMode="auto">
          <a:xfrm>
            <a:off x="5836817" y="2742688"/>
            <a:ext cx="720725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3335" name="Oval 71"/>
          <p:cNvSpPr>
            <a:spLocks noChangeArrowheads="1"/>
          </p:cNvSpPr>
          <p:nvPr/>
        </p:nvSpPr>
        <p:spPr bwMode="auto">
          <a:xfrm>
            <a:off x="6890923" y="3088959"/>
            <a:ext cx="2376488" cy="1296987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>
                <a:latin typeface="Arial" panose="020B0604020202020204" pitchFamily="34" charset="0"/>
              </a:rPr>
              <a:t>Реакции</a:t>
            </a:r>
          </a:p>
          <a:p>
            <a:pPr algn="ctr"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ru-RU" altLang="ru-RU" sz="1800" b="1" i="1">
                <a:latin typeface="Arial" panose="020B0604020202020204" pitchFamily="34" charset="0"/>
              </a:rPr>
              <a:t>полимеризации</a:t>
            </a:r>
          </a:p>
        </p:txBody>
      </p:sp>
      <p:sp>
        <p:nvSpPr>
          <p:cNvPr id="13336" name="Line 73"/>
          <p:cNvSpPr>
            <a:spLocks noChangeShapeType="1"/>
          </p:cNvSpPr>
          <p:nvPr/>
        </p:nvSpPr>
        <p:spPr bwMode="auto">
          <a:xfrm>
            <a:off x="6354101" y="1017756"/>
            <a:ext cx="1223963" cy="1943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94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1064849" y="1519003"/>
            <a:ext cx="8558836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– C = O +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[O]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– C = O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l-G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Ι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Ι</a:t>
            </a:r>
            <a:endParaRPr lang="en-US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H                                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OH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альдегид                                      карбоновая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кислота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endParaRPr lang="ru-RU" alt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НСООН       -      метановая (муравьиная) кислота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ru-RU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СООН   -     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этановая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(уксусная) кислота  </a:t>
            </a:r>
            <a:endParaRPr lang="el-GR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03694" y="207390"/>
            <a:ext cx="4535488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Реакции окисления </a:t>
            </a:r>
          </a:p>
        </p:txBody>
      </p:sp>
    </p:spTree>
    <p:extLst>
      <p:ext uri="{BB962C8B-B14F-4D97-AF65-F5344CB8AC3E}">
        <p14:creationId xmlns:p14="http://schemas.microsoft.com/office/powerpoint/2010/main" val="229280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1"/>
          <p:cNvSpPr txBox="1">
            <a:spLocks noChangeArrowheads="1"/>
          </p:cNvSpPr>
          <p:nvPr/>
        </p:nvSpPr>
        <p:spPr bwMode="auto">
          <a:xfrm>
            <a:off x="406977" y="441389"/>
            <a:ext cx="891690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Реакция 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окисления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аммиачным раствором оксида серебра - «серебряное зеркало» - 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качественная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реакция на альдегиды</a:t>
            </a:r>
          </a:p>
        </p:txBody>
      </p:sp>
      <p:grpSp>
        <p:nvGrpSpPr>
          <p:cNvPr id="16387" name="Группа 30"/>
          <p:cNvGrpSpPr>
            <a:grpSpLocks/>
          </p:cNvGrpSpPr>
          <p:nvPr/>
        </p:nvGrpSpPr>
        <p:grpSpPr bwMode="auto">
          <a:xfrm>
            <a:off x="508535" y="2011049"/>
            <a:ext cx="8713788" cy="1665287"/>
            <a:chOff x="131610" y="2636912"/>
            <a:chExt cx="8712968" cy="1664895"/>
          </a:xfrm>
        </p:grpSpPr>
        <p:sp>
          <p:nvSpPr>
            <p:cNvPr id="16391" name="TextBox 14"/>
            <p:cNvSpPr txBox="1">
              <a:spLocks noChangeArrowheads="1"/>
            </p:cNvSpPr>
            <p:nvPr/>
          </p:nvSpPr>
          <p:spPr bwMode="auto">
            <a:xfrm>
              <a:off x="131610" y="3077919"/>
              <a:ext cx="871296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СН</a:t>
              </a:r>
              <a:r>
                <a:rPr lang="ru-RU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С       + 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Ag</a:t>
              </a:r>
              <a:r>
                <a:rPr lang="en-US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  →  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СН</a:t>
              </a:r>
              <a:r>
                <a:rPr lang="ru-RU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С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+     2Ag↓  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  <p:cxnSp>
          <p:nvCxnSpPr>
            <p:cNvPr id="17" name="Прямая соединительная линия 16"/>
            <p:cNvCxnSpPr/>
            <p:nvPr/>
          </p:nvCxnSpPr>
          <p:spPr>
            <a:xfrm>
              <a:off x="1764266" y="3500309"/>
              <a:ext cx="358741" cy="28885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6300914" y="3500309"/>
              <a:ext cx="358741" cy="28885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6394" name="TextBox 19"/>
            <p:cNvSpPr txBox="1">
              <a:spLocks noChangeArrowheads="1"/>
            </p:cNvSpPr>
            <p:nvPr/>
          </p:nvSpPr>
          <p:spPr bwMode="auto">
            <a:xfrm>
              <a:off x="2051720" y="3717032"/>
              <a:ext cx="6480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395" name="TextBox 20"/>
            <p:cNvSpPr txBox="1">
              <a:spLocks noChangeArrowheads="1"/>
            </p:cNvSpPr>
            <p:nvPr/>
          </p:nvSpPr>
          <p:spPr bwMode="auto">
            <a:xfrm>
              <a:off x="6588224" y="3717032"/>
              <a:ext cx="86409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 flipV="1">
              <a:off x="1764266" y="2997189"/>
              <a:ext cx="358741" cy="215849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flipV="1">
              <a:off x="1835696" y="3141618"/>
              <a:ext cx="360329" cy="215849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grpSp>
          <p:nvGrpSpPr>
            <p:cNvPr id="16398" name="Группа 25"/>
            <p:cNvGrpSpPr>
              <a:grpSpLocks/>
            </p:cNvGrpSpPr>
            <p:nvPr/>
          </p:nvGrpSpPr>
          <p:grpSpPr bwMode="auto">
            <a:xfrm>
              <a:off x="6300192" y="2996952"/>
              <a:ext cx="432048" cy="360040"/>
              <a:chOff x="1763688" y="2996952"/>
              <a:chExt cx="432048" cy="360040"/>
            </a:xfrm>
          </p:grpSpPr>
          <p:cxnSp>
            <p:nvCxnSpPr>
              <p:cNvPr id="27" name="Прямая соединительная линия 26"/>
              <p:cNvCxnSpPr/>
              <p:nvPr/>
            </p:nvCxnSpPr>
            <p:spPr>
              <a:xfrm flipV="1">
                <a:off x="1764410" y="2997189"/>
                <a:ext cx="360328" cy="215849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/>
              <p:cNvCxnSpPr/>
              <p:nvPr/>
            </p:nvCxnSpPr>
            <p:spPr>
              <a:xfrm flipV="1">
                <a:off x="1835840" y="3141618"/>
                <a:ext cx="360329" cy="215849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399" name="TextBox 28"/>
            <p:cNvSpPr txBox="1">
              <a:spLocks noChangeArrowheads="1"/>
            </p:cNvSpPr>
            <p:nvPr/>
          </p:nvSpPr>
          <p:spPr bwMode="auto">
            <a:xfrm>
              <a:off x="2123728" y="2636912"/>
              <a:ext cx="6480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00" name="TextBox 29"/>
            <p:cNvSpPr txBox="1">
              <a:spLocks noChangeArrowheads="1"/>
            </p:cNvSpPr>
            <p:nvPr/>
          </p:nvSpPr>
          <p:spPr bwMode="auto">
            <a:xfrm>
              <a:off x="6660232" y="2636912"/>
              <a:ext cx="6480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2" name="Picture 27" descr="Изображение 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447" y="4169110"/>
            <a:ext cx="19415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8" descr="Изображение 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739" y="4165622"/>
            <a:ext cx="1843088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Прямая со стрелкой 34"/>
          <p:cNvCxnSpPr/>
          <p:nvPr/>
        </p:nvCxnSpPr>
        <p:spPr>
          <a:xfrm>
            <a:off x="3811249" y="5158916"/>
            <a:ext cx="1727200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91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4"/>
          <p:cNvSpPr txBox="1">
            <a:spLocks noChangeArrowheads="1"/>
          </p:cNvSpPr>
          <p:nvPr/>
        </p:nvSpPr>
        <p:spPr bwMode="auto">
          <a:xfrm>
            <a:off x="407194" y="412565"/>
            <a:ext cx="903660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Реакция 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окисления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гидроксидом меди (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при нагревании – качественная реакция на альдегиды</a:t>
            </a:r>
          </a:p>
        </p:txBody>
      </p:sp>
      <p:grpSp>
        <p:nvGrpSpPr>
          <p:cNvPr id="17411" name="Группа 27"/>
          <p:cNvGrpSpPr>
            <a:grpSpLocks/>
          </p:cNvGrpSpPr>
          <p:nvPr/>
        </p:nvGrpSpPr>
        <p:grpSpPr bwMode="auto">
          <a:xfrm>
            <a:off x="299803" y="2156554"/>
            <a:ext cx="9144000" cy="2312988"/>
            <a:chOff x="0" y="2276872"/>
            <a:chExt cx="9144000" cy="2312967"/>
          </a:xfrm>
        </p:grpSpPr>
        <p:sp>
          <p:nvSpPr>
            <p:cNvPr id="17417" name="TextBox 7"/>
            <p:cNvSpPr txBox="1">
              <a:spLocks noChangeArrowheads="1"/>
            </p:cNvSpPr>
            <p:nvPr/>
          </p:nvSpPr>
          <p:spPr bwMode="auto">
            <a:xfrm>
              <a:off x="0" y="2780928"/>
              <a:ext cx="914400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СН</a:t>
              </a:r>
              <a:r>
                <a:rPr lang="ru-RU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С       + 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Cu(OH)</a:t>
              </a:r>
              <a:r>
                <a:rPr lang="en-US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→ 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СН</a:t>
              </a:r>
              <a:r>
                <a:rPr lang="ru-RU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С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+     </a:t>
              </a:r>
              <a:r>
                <a:rPr lang="en-US" alt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CuOH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>
              <a:off x="1587500" y="3140464"/>
              <a:ext cx="377825" cy="28892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6227763" y="3140464"/>
              <a:ext cx="377825" cy="28892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7420" name="TextBox 10"/>
            <p:cNvSpPr txBox="1">
              <a:spLocks noChangeArrowheads="1"/>
            </p:cNvSpPr>
            <p:nvPr/>
          </p:nvSpPr>
          <p:spPr bwMode="auto">
            <a:xfrm>
              <a:off x="1889256" y="3356992"/>
              <a:ext cx="680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21" name="TextBox 11"/>
            <p:cNvSpPr txBox="1">
              <a:spLocks noChangeArrowheads="1"/>
            </p:cNvSpPr>
            <p:nvPr/>
          </p:nvSpPr>
          <p:spPr bwMode="auto">
            <a:xfrm>
              <a:off x="6516216" y="3356992"/>
              <a:ext cx="9068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 flipV="1">
              <a:off x="1476375" y="2637232"/>
              <a:ext cx="377825" cy="2158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flipV="1">
              <a:off x="1547813" y="2781692"/>
              <a:ext cx="377825" cy="2158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grpSp>
          <p:nvGrpSpPr>
            <p:cNvPr id="17424" name="Группа 25"/>
            <p:cNvGrpSpPr>
              <a:grpSpLocks/>
            </p:cNvGrpSpPr>
            <p:nvPr/>
          </p:nvGrpSpPr>
          <p:grpSpPr bwMode="auto">
            <a:xfrm>
              <a:off x="6156175" y="2636912"/>
              <a:ext cx="449860" cy="360040"/>
              <a:chOff x="1581000" y="2996952"/>
              <a:chExt cx="428654" cy="360040"/>
            </a:xfrm>
          </p:grpSpPr>
          <p:cxnSp>
            <p:nvCxnSpPr>
              <p:cNvPr id="18" name="Прямая соединительная линия 17"/>
              <p:cNvCxnSpPr/>
              <p:nvPr/>
            </p:nvCxnSpPr>
            <p:spPr>
              <a:xfrm flipV="1">
                <a:off x="1581143" y="2997272"/>
                <a:ext cx="360015" cy="21589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flipV="1">
                <a:off x="1649213" y="3141733"/>
                <a:ext cx="360015" cy="21589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7425" name="TextBox 15"/>
            <p:cNvSpPr txBox="1">
              <a:spLocks noChangeArrowheads="1"/>
            </p:cNvSpPr>
            <p:nvPr/>
          </p:nvSpPr>
          <p:spPr bwMode="auto">
            <a:xfrm>
              <a:off x="1835696" y="2276872"/>
              <a:ext cx="680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26" name="TextBox 16"/>
            <p:cNvSpPr txBox="1">
              <a:spLocks noChangeArrowheads="1"/>
            </p:cNvSpPr>
            <p:nvPr/>
          </p:nvSpPr>
          <p:spPr bwMode="auto">
            <a:xfrm>
              <a:off x="6516216" y="2276872"/>
              <a:ext cx="680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1" name="Прямая со стрелкой 20"/>
            <p:cNvCxnSpPr/>
            <p:nvPr/>
          </p:nvCxnSpPr>
          <p:spPr>
            <a:xfrm rot="5400000">
              <a:off x="7452522" y="3357154"/>
              <a:ext cx="647694" cy="50323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 rot="16200000" flipH="1">
              <a:off x="7956554" y="3356360"/>
              <a:ext cx="647694" cy="50482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7429" name="TextBox 24"/>
            <p:cNvSpPr txBox="1">
              <a:spLocks noChangeArrowheads="1"/>
            </p:cNvSpPr>
            <p:nvPr/>
          </p:nvSpPr>
          <p:spPr bwMode="auto">
            <a:xfrm>
              <a:off x="7812360" y="3429000"/>
              <a:ext cx="43204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ru-RU" sz="28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30" name="TextBox 25"/>
            <p:cNvSpPr txBox="1">
              <a:spLocks noChangeArrowheads="1"/>
            </p:cNvSpPr>
            <p:nvPr/>
          </p:nvSpPr>
          <p:spPr bwMode="auto">
            <a:xfrm>
              <a:off x="6876256" y="4005064"/>
              <a:ext cx="129614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Cu</a:t>
              </a:r>
              <a:r>
                <a:rPr lang="en-US" altLang="ru-RU" sz="32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31" name="TextBox 26"/>
            <p:cNvSpPr txBox="1">
              <a:spLocks noChangeArrowheads="1"/>
            </p:cNvSpPr>
            <p:nvPr/>
          </p:nvSpPr>
          <p:spPr bwMode="auto">
            <a:xfrm>
              <a:off x="8063880" y="4005064"/>
              <a:ext cx="108012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ru-RU" sz="32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9" name="Picture 24" descr="Изображение 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09" y="4644011"/>
            <a:ext cx="2014537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5" descr="Изображение 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584" y="4644011"/>
            <a:ext cx="1757363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6" descr="Изображение 0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253" y="4640837"/>
            <a:ext cx="17748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Прямая со стрелкой 32"/>
          <p:cNvCxnSpPr/>
          <p:nvPr/>
        </p:nvCxnSpPr>
        <p:spPr>
          <a:xfrm>
            <a:off x="3028696" y="5360768"/>
            <a:ext cx="935037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6456128" y="5360768"/>
            <a:ext cx="935038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71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1"/>
          <p:cNvSpPr txBox="1">
            <a:spLocks noChangeArrowheads="1"/>
          </p:cNvSpPr>
          <p:nvPr/>
        </p:nvSpPr>
        <p:spPr bwMode="auto">
          <a:xfrm>
            <a:off x="515016" y="1111148"/>
            <a:ext cx="85693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Реакция 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восстановления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водородом в соответствующие 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спирты -      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гидрирование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Прямоугольник 14"/>
          <p:cNvSpPr>
            <a:spLocks noChangeArrowheads="1"/>
          </p:cNvSpPr>
          <p:nvPr/>
        </p:nvSpPr>
        <p:spPr bwMode="auto">
          <a:xfrm>
            <a:off x="794404" y="2276792"/>
            <a:ext cx="8799301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ru-RU" sz="2800" dirty="0">
                <a:latin typeface="Arial" panose="020B0604020202020204" pitchFamily="34" charset="0"/>
              </a:rPr>
              <a:t> </a:t>
            </a:r>
            <a:r>
              <a:rPr lang="ru-RU" altLang="ru-RU" sz="2800" dirty="0">
                <a:latin typeface="Arial" panose="020B0604020202020204" pitchFamily="34" charset="0"/>
              </a:rPr>
              <a:t>                         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ru-RU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СО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Н</a:t>
            </a:r>
            <a:r>
              <a:rPr lang="ru-RU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CH</a:t>
            </a:r>
            <a:r>
              <a:rPr lang="en-US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OH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этаналь</a:t>
            </a: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этанол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(ацетальдегид)                    (этиловый спирт)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6" name="Picture 9" descr="ацетальдеги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85980">
            <a:off x="3852212" y="4531137"/>
            <a:ext cx="2160587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72301" y="165568"/>
            <a:ext cx="7331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Реакция восстановления </a:t>
            </a:r>
          </a:p>
        </p:txBody>
      </p:sp>
    </p:spTree>
    <p:extLst>
      <p:ext uri="{BB962C8B-B14F-4D97-AF65-F5344CB8AC3E}">
        <p14:creationId xmlns:p14="http://schemas.microsoft.com/office/powerpoint/2010/main" val="259692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856185" y="2012924"/>
            <a:ext cx="873752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n+1)</a:t>
            </a:r>
            <a:r>
              <a:rPr lang="ru-RU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ОН+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НСОН→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[-CH</a:t>
            </a:r>
            <a:r>
              <a:rPr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–C</a:t>
            </a:r>
            <a:r>
              <a:rPr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- ]</a:t>
            </a:r>
            <a:r>
              <a:rPr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+nH</a:t>
            </a:r>
            <a:r>
              <a:rPr lang="en-US" altLang="zh-CN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         </a:t>
            </a:r>
            <a:r>
              <a:rPr lang="ru-RU" altLang="ru-RU" sz="2800" b="1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фенол      </a:t>
            </a:r>
            <a:r>
              <a:rPr lang="ru-RU" altLang="ru-RU" sz="2800" b="1" i="1" dirty="0" err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формаль</a:t>
            </a:r>
            <a:r>
              <a:rPr lang="ru-RU" altLang="ru-RU" sz="2800" b="1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     фенолформальдегидная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                            </a:t>
            </a:r>
            <a:r>
              <a:rPr lang="ru-RU" altLang="ru-RU" sz="2800" b="1" i="1" dirty="0" err="1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дегид</a:t>
            </a:r>
            <a:r>
              <a:rPr lang="ru-RU" altLang="ru-RU" sz="2800" b="1" i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                           смола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56185" y="471436"/>
            <a:ext cx="6696075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Реакция поликонденсации</a:t>
            </a:r>
          </a:p>
        </p:txBody>
      </p:sp>
      <p:pic>
        <p:nvPicPr>
          <p:cNvPr id="19460" name="Picture 8" descr="формальдеги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296" y="4172680"/>
            <a:ext cx="172720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037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1968" y="179022"/>
            <a:ext cx="806489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Применение</a:t>
            </a:r>
            <a:endParaRPr lang="ru-RU" sz="4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AutoShape 4"/>
          <p:cNvSpPr>
            <a:spLocks noChangeArrowheads="1"/>
          </p:cNvSpPr>
          <p:nvPr/>
        </p:nvSpPr>
        <p:spPr bwMode="auto">
          <a:xfrm>
            <a:off x="2560691" y="1989139"/>
            <a:ext cx="4464050" cy="36004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Oval 5"/>
          <p:cNvSpPr>
            <a:spLocks noChangeArrowheads="1"/>
          </p:cNvSpPr>
          <p:nvPr/>
        </p:nvSpPr>
        <p:spPr bwMode="auto">
          <a:xfrm>
            <a:off x="3568753" y="2944100"/>
            <a:ext cx="2447925" cy="1728787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Формальдегид</a:t>
            </a: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3457967" y="5614621"/>
            <a:ext cx="30702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Кожевенная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промышленность</a:t>
            </a:r>
          </a:p>
        </p:txBody>
      </p:sp>
      <p:sp>
        <p:nvSpPr>
          <p:cNvPr id="20486" name="Text Box 7"/>
          <p:cNvSpPr txBox="1">
            <a:spLocks noChangeArrowheads="1"/>
          </p:cNvSpPr>
          <p:nvPr/>
        </p:nvSpPr>
        <p:spPr bwMode="auto">
          <a:xfrm>
            <a:off x="7326313" y="3482821"/>
            <a:ext cx="1860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</a:t>
            </a:r>
          </a:p>
        </p:txBody>
      </p:sp>
      <p:sp>
        <p:nvSpPr>
          <p:cNvPr id="20487" name="Text Box 8"/>
          <p:cNvSpPr txBox="1">
            <a:spLocks noChangeArrowheads="1"/>
          </p:cNvSpPr>
          <p:nvPr/>
        </p:nvSpPr>
        <p:spPr bwMode="auto">
          <a:xfrm>
            <a:off x="2888055" y="1130485"/>
            <a:ext cx="42100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Фенолформальдегидные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смолы</a:t>
            </a:r>
          </a:p>
        </p:txBody>
      </p:sp>
      <p:sp>
        <p:nvSpPr>
          <p:cNvPr id="20488" name="Text Box 9"/>
          <p:cNvSpPr txBox="1">
            <a:spLocks noChangeArrowheads="1"/>
          </p:cNvSpPr>
          <p:nvPr/>
        </p:nvSpPr>
        <p:spPr bwMode="auto">
          <a:xfrm>
            <a:off x="779516" y="3455988"/>
            <a:ext cx="1781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</a:t>
            </a:r>
          </a:p>
        </p:txBody>
      </p:sp>
    </p:spTree>
    <p:extLst>
      <p:ext uri="{BB962C8B-B14F-4D97-AF65-F5344CB8AC3E}">
        <p14:creationId xmlns:p14="http://schemas.microsoft.com/office/powerpoint/2010/main" val="109042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6" descr="Копия ch10_19_08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" y="1372825"/>
            <a:ext cx="16859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4" descr="сканирование0003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554" y="4290875"/>
            <a:ext cx="18669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8" descr="сканирование0004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431" y="3308350"/>
            <a:ext cx="200977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 descr="сканирование0004"/>
          <p:cNvPicPr>
            <a:picLocks noChangeAspect="1" noChangeArrowheads="1"/>
          </p:cNvPicPr>
          <p:nvPr/>
        </p:nvPicPr>
        <p:blipFill>
          <a:blip r:embed="rId5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4865550"/>
            <a:ext cx="1728787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9" name="Line 10"/>
          <p:cNvSpPr>
            <a:spLocks noChangeShapeType="1"/>
          </p:cNvSpPr>
          <p:nvPr/>
        </p:nvSpPr>
        <p:spPr bwMode="auto">
          <a:xfrm>
            <a:off x="5272882" y="1981475"/>
            <a:ext cx="1576388" cy="1141412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2781" name="Line 12"/>
          <p:cNvSpPr>
            <a:spLocks noChangeShapeType="1"/>
          </p:cNvSpPr>
          <p:nvPr/>
        </p:nvSpPr>
        <p:spPr bwMode="auto">
          <a:xfrm flipH="1">
            <a:off x="3415959" y="1676402"/>
            <a:ext cx="863600" cy="1944687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 flipH="1">
            <a:off x="2267253" y="1676402"/>
            <a:ext cx="1800225" cy="50482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15" name="TextBox 20"/>
          <p:cNvSpPr txBox="1">
            <a:spLocks noChangeArrowheads="1"/>
          </p:cNvSpPr>
          <p:nvPr/>
        </p:nvSpPr>
        <p:spPr bwMode="auto">
          <a:xfrm>
            <a:off x="3415959" y="852511"/>
            <a:ext cx="34196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Формальдегид</a:t>
            </a:r>
          </a:p>
        </p:txBody>
      </p:sp>
      <p:pic>
        <p:nvPicPr>
          <p:cNvPr id="215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7" y="236540"/>
            <a:ext cx="2039937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674" y="1981475"/>
            <a:ext cx="192087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 стрелкой 2"/>
          <p:cNvCxnSpPr/>
          <p:nvPr/>
        </p:nvCxnSpPr>
        <p:spPr>
          <a:xfrm>
            <a:off x="6498431" y="1676402"/>
            <a:ext cx="1326435" cy="10537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flipV="1">
            <a:off x="6598597" y="598107"/>
            <a:ext cx="904721" cy="2544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886793" y="1676402"/>
            <a:ext cx="29981" cy="27756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568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4"/>
          <p:cNvSpPr>
            <a:spLocks noChangeArrowheads="1"/>
          </p:cNvSpPr>
          <p:nvPr/>
        </p:nvSpPr>
        <p:spPr bwMode="auto">
          <a:xfrm>
            <a:off x="2571308" y="1683793"/>
            <a:ext cx="4176712" cy="331311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1" name="Oval 6"/>
          <p:cNvSpPr>
            <a:spLocks noChangeArrowheads="1"/>
          </p:cNvSpPr>
          <p:nvPr/>
        </p:nvSpPr>
        <p:spPr bwMode="auto">
          <a:xfrm>
            <a:off x="3457172" y="2565400"/>
            <a:ext cx="2303462" cy="151130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Уксусный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альдегид</a:t>
            </a:r>
          </a:p>
        </p:txBody>
      </p:sp>
      <p:sp>
        <p:nvSpPr>
          <p:cNvPr id="22532" name="Oval 8"/>
          <p:cNvSpPr>
            <a:spLocks noChangeArrowheads="1"/>
          </p:cNvSpPr>
          <p:nvPr/>
        </p:nvSpPr>
        <p:spPr bwMode="auto">
          <a:xfrm>
            <a:off x="8256588" y="2997200"/>
            <a:ext cx="2087562" cy="1295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2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3" name="Oval 17"/>
          <p:cNvSpPr>
            <a:spLocks noChangeArrowheads="1"/>
          </p:cNvSpPr>
          <p:nvPr/>
        </p:nvSpPr>
        <p:spPr bwMode="auto">
          <a:xfrm>
            <a:off x="5016501" y="5157789"/>
            <a:ext cx="2447925" cy="13684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4" name="Oval 18"/>
          <p:cNvSpPr>
            <a:spLocks noChangeArrowheads="1"/>
          </p:cNvSpPr>
          <p:nvPr/>
        </p:nvSpPr>
        <p:spPr bwMode="auto">
          <a:xfrm>
            <a:off x="280988" y="2781300"/>
            <a:ext cx="2124075" cy="12954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Этиловый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спирт</a:t>
            </a:r>
          </a:p>
        </p:txBody>
      </p:sp>
      <p:sp>
        <p:nvSpPr>
          <p:cNvPr id="22535" name="Oval 19"/>
          <p:cNvSpPr>
            <a:spLocks noChangeArrowheads="1"/>
          </p:cNvSpPr>
          <p:nvPr/>
        </p:nvSpPr>
        <p:spPr bwMode="auto">
          <a:xfrm>
            <a:off x="3563534" y="126013"/>
            <a:ext cx="2197100" cy="1368425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Уксусная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кислота</a:t>
            </a:r>
          </a:p>
        </p:txBody>
      </p:sp>
      <p:sp>
        <p:nvSpPr>
          <p:cNvPr id="22536" name="Oval 21"/>
          <p:cNvSpPr>
            <a:spLocks noChangeArrowheads="1"/>
          </p:cNvSpPr>
          <p:nvPr/>
        </p:nvSpPr>
        <p:spPr bwMode="auto">
          <a:xfrm>
            <a:off x="3636559" y="5375615"/>
            <a:ext cx="2124075" cy="12954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Пластмассы</a:t>
            </a:r>
          </a:p>
        </p:txBody>
      </p:sp>
      <p:sp>
        <p:nvSpPr>
          <p:cNvPr id="22537" name="Oval 22"/>
          <p:cNvSpPr>
            <a:spLocks noChangeArrowheads="1"/>
          </p:cNvSpPr>
          <p:nvPr/>
        </p:nvSpPr>
        <p:spPr bwMode="auto">
          <a:xfrm>
            <a:off x="7167771" y="2673350"/>
            <a:ext cx="2124075" cy="12954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Ацетатное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волокно</a:t>
            </a:r>
          </a:p>
        </p:txBody>
      </p:sp>
    </p:spTree>
    <p:extLst>
      <p:ext uri="{BB962C8B-B14F-4D97-AF65-F5344CB8AC3E}">
        <p14:creationId xmlns:p14="http://schemas.microsoft.com/office/powerpoint/2010/main" val="268758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8" name="Line 9"/>
          <p:cNvSpPr>
            <a:spLocks noChangeShapeType="1"/>
          </p:cNvSpPr>
          <p:nvPr/>
        </p:nvSpPr>
        <p:spPr bwMode="auto">
          <a:xfrm>
            <a:off x="5232400" y="1989138"/>
            <a:ext cx="2592388" cy="8890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2780" name="Line 11"/>
          <p:cNvSpPr>
            <a:spLocks noChangeShapeType="1"/>
          </p:cNvSpPr>
          <p:nvPr/>
        </p:nvSpPr>
        <p:spPr bwMode="auto">
          <a:xfrm>
            <a:off x="5167314" y="1928813"/>
            <a:ext cx="928687" cy="2652712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2781" name="Line 12"/>
          <p:cNvSpPr>
            <a:spLocks noChangeShapeType="1"/>
          </p:cNvSpPr>
          <p:nvPr/>
        </p:nvSpPr>
        <p:spPr bwMode="auto">
          <a:xfrm flipH="1">
            <a:off x="4295775" y="1989139"/>
            <a:ext cx="863600" cy="1944687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 flipH="1">
            <a:off x="3359151" y="1989139"/>
            <a:ext cx="1800225" cy="50482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8" name="TextBox 20"/>
          <p:cNvSpPr txBox="1">
            <a:spLocks noChangeArrowheads="1"/>
          </p:cNvSpPr>
          <p:nvPr/>
        </p:nvSpPr>
        <p:spPr bwMode="auto">
          <a:xfrm>
            <a:off x="3803235" y="1191226"/>
            <a:ext cx="292308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Ацетальдегид</a:t>
            </a:r>
          </a:p>
        </p:txBody>
      </p:sp>
      <p:pic>
        <p:nvPicPr>
          <p:cNvPr id="23559" name="Picture 4" descr="P11401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268414"/>
            <a:ext cx="1347788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1196976"/>
            <a:ext cx="2241550" cy="305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9" y="4652964"/>
            <a:ext cx="1800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4005264"/>
            <a:ext cx="200501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13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90504" y="769441"/>
            <a:ext cx="9635656" cy="2000250"/>
          </a:xfrm>
        </p:spPr>
        <p:txBody>
          <a:bodyPr rtlCol="0">
            <a:noAutofit/>
          </a:bodyPr>
          <a:lstStyle/>
          <a:p>
            <a:pPr marL="0" indent="0" algn="just">
              <a:spcBef>
                <a:spcPts val="0"/>
              </a:spcBef>
              <a:buClr>
                <a:schemeClr val="accent3"/>
              </a:buClr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Отличительной чертой многих альдегидов является их запах. Высшие альдегиды, особенно непредельные и ароматические, входят в состав эфирных масел и содержатся в цветах, фруктах, плодах, душистых и пряных растениях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Их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используют в пищевой промышленности и парфюмерии</a:t>
            </a:r>
          </a:p>
          <a:p>
            <a:pPr marL="274320" indent="-274320">
              <a:buClr>
                <a:schemeClr val="accent3"/>
              </a:buClr>
              <a:buNone/>
              <a:defRPr/>
            </a:pP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24579" name="Picture 2" descr="G:\альдегиды\альдегиды и кетоны в природ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56" y="3323548"/>
            <a:ext cx="7586662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50146" y="0"/>
            <a:ext cx="57163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Альдегиды в природе</a:t>
            </a:r>
          </a:p>
        </p:txBody>
      </p:sp>
    </p:spTree>
    <p:extLst>
      <p:ext uri="{BB962C8B-B14F-4D97-AF65-F5344CB8AC3E}">
        <p14:creationId xmlns:p14="http://schemas.microsoft.com/office/powerpoint/2010/main" val="245286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7" descr="G:\альдегиды\кокос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205" y="4989136"/>
            <a:ext cx="2128837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4" descr="G:\альдегиды\шоколад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463" y="624462"/>
            <a:ext cx="207327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2" descr="G:\альдегиды\булочки скорицей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942" y="619178"/>
            <a:ext cx="21812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G:\альдегиды\жасмин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942" y="2534875"/>
            <a:ext cx="19589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G:\альдегиды\земляника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00" y="4851790"/>
            <a:ext cx="1392238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9" descr="G:\альдегиды\малина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650" y="2456788"/>
            <a:ext cx="1612900" cy="218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Прямоугольник 8"/>
          <p:cNvSpPr>
            <a:spLocks noChangeArrowheads="1"/>
          </p:cNvSpPr>
          <p:nvPr/>
        </p:nvSpPr>
        <p:spPr bwMode="auto">
          <a:xfrm>
            <a:off x="204789" y="446088"/>
            <a:ext cx="5381625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Булочки ванильные, корицы аромат,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Амаретто, шоколад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Альдегидов вкус таят.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землянике и кокосе,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жасмине, и в малине,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духах, и в еде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Альдегидов след везде.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за запах, что за прелесть,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откуда эта свежесть?!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высший альдегид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Аромат вам свой дарит!</a:t>
            </a:r>
          </a:p>
        </p:txBody>
      </p:sp>
    </p:spTree>
    <p:extLst>
      <p:ext uri="{BB962C8B-B14F-4D97-AF65-F5344CB8AC3E}">
        <p14:creationId xmlns:p14="http://schemas.microsoft.com/office/powerpoint/2010/main" val="387040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177"/>
          <p:cNvGrpSpPr>
            <a:grpSpLocks/>
          </p:cNvGrpSpPr>
          <p:nvPr/>
        </p:nvGrpSpPr>
        <p:grpSpPr bwMode="auto">
          <a:xfrm>
            <a:off x="490615" y="422275"/>
            <a:ext cx="2160588" cy="2484437"/>
            <a:chOff x="1565" y="1888"/>
            <a:chExt cx="1587" cy="1769"/>
          </a:xfrm>
        </p:grpSpPr>
        <p:sp>
          <p:nvSpPr>
            <p:cNvPr id="26630" name="Oval 176"/>
            <p:cNvSpPr>
              <a:spLocks noChangeAspect="1" noChangeArrowheads="1"/>
            </p:cNvSpPr>
            <p:nvPr/>
          </p:nvSpPr>
          <p:spPr bwMode="auto">
            <a:xfrm>
              <a:off x="1565" y="2840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31" name="Oval 154"/>
            <p:cNvSpPr>
              <a:spLocks noChangeAspect="1" noChangeArrowheads="1"/>
            </p:cNvSpPr>
            <p:nvPr/>
          </p:nvSpPr>
          <p:spPr bwMode="auto">
            <a:xfrm>
              <a:off x="2699" y="2659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32" name="Oval 153"/>
            <p:cNvSpPr>
              <a:spLocks noChangeAspect="1" noChangeArrowheads="1"/>
            </p:cNvSpPr>
            <p:nvPr/>
          </p:nvSpPr>
          <p:spPr bwMode="auto">
            <a:xfrm>
              <a:off x="2880" y="2432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grpSp>
          <p:nvGrpSpPr>
            <p:cNvPr id="26633" name="Group 175"/>
            <p:cNvGrpSpPr>
              <a:grpSpLocks noChangeAspect="1"/>
            </p:cNvGrpSpPr>
            <p:nvPr/>
          </p:nvGrpSpPr>
          <p:grpSpPr bwMode="auto">
            <a:xfrm rot="7432458">
              <a:off x="2630" y="2402"/>
              <a:ext cx="378" cy="408"/>
              <a:chOff x="3969" y="3249"/>
              <a:chExt cx="499" cy="621"/>
            </a:xfrm>
          </p:grpSpPr>
          <p:sp>
            <p:nvSpPr>
              <p:cNvPr id="26677" name="Oval 167"/>
              <p:cNvSpPr>
                <a:spLocks noChangeAspect="1" noChangeArrowheads="1"/>
              </p:cNvSpPr>
              <p:nvPr/>
            </p:nvSpPr>
            <p:spPr bwMode="auto">
              <a:xfrm>
                <a:off x="4014" y="3249"/>
                <a:ext cx="408" cy="57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26678" name="Oval 173"/>
              <p:cNvSpPr>
                <a:spLocks noChangeAspect="1" noChangeArrowheads="1"/>
              </p:cNvSpPr>
              <p:nvPr/>
            </p:nvSpPr>
            <p:spPr bwMode="auto">
              <a:xfrm rot="1274468">
                <a:off x="3969" y="3294"/>
                <a:ext cx="408" cy="57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26679" name="Oval 174"/>
              <p:cNvSpPr>
                <a:spLocks noChangeAspect="1" noChangeArrowheads="1"/>
              </p:cNvSpPr>
              <p:nvPr/>
            </p:nvSpPr>
            <p:spPr bwMode="auto">
              <a:xfrm rot="-1753683">
                <a:off x="4060" y="3294"/>
                <a:ext cx="408" cy="57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26634" name="Oval 147"/>
            <p:cNvSpPr>
              <a:spLocks noChangeAspect="1" noChangeArrowheads="1"/>
            </p:cNvSpPr>
            <p:nvPr/>
          </p:nvSpPr>
          <p:spPr bwMode="auto">
            <a:xfrm>
              <a:off x="2109" y="3294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35" name="Oval 146"/>
            <p:cNvSpPr>
              <a:spLocks noChangeAspect="1" noChangeArrowheads="1"/>
            </p:cNvSpPr>
            <p:nvPr/>
          </p:nvSpPr>
          <p:spPr bwMode="auto">
            <a:xfrm>
              <a:off x="2381" y="2840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36" name="Oval 145"/>
            <p:cNvSpPr>
              <a:spLocks noChangeAspect="1" noChangeArrowheads="1"/>
            </p:cNvSpPr>
            <p:nvPr/>
          </p:nvSpPr>
          <p:spPr bwMode="auto">
            <a:xfrm>
              <a:off x="1791" y="1888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37" name="Oval 144"/>
            <p:cNvSpPr>
              <a:spLocks noChangeAspect="1" noChangeArrowheads="1"/>
            </p:cNvSpPr>
            <p:nvPr/>
          </p:nvSpPr>
          <p:spPr bwMode="auto">
            <a:xfrm>
              <a:off x="1610" y="2341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38" name="Oval 143"/>
            <p:cNvSpPr>
              <a:spLocks noChangeAspect="1" noChangeArrowheads="1"/>
            </p:cNvSpPr>
            <p:nvPr/>
          </p:nvSpPr>
          <p:spPr bwMode="auto">
            <a:xfrm>
              <a:off x="1701" y="3294"/>
              <a:ext cx="376" cy="363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39" name="Oval 136"/>
            <p:cNvSpPr>
              <a:spLocks noChangeAspect="1" noChangeArrowheads="1"/>
            </p:cNvSpPr>
            <p:nvPr/>
          </p:nvSpPr>
          <p:spPr bwMode="auto">
            <a:xfrm>
              <a:off x="2381" y="2251"/>
              <a:ext cx="376" cy="363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6640" name="Oval 135"/>
            <p:cNvSpPr>
              <a:spLocks noChangeAspect="1" noChangeArrowheads="1"/>
            </p:cNvSpPr>
            <p:nvPr/>
          </p:nvSpPr>
          <p:spPr bwMode="auto">
            <a:xfrm>
              <a:off x="1933" y="1933"/>
              <a:ext cx="376" cy="363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grpSp>
          <p:nvGrpSpPr>
            <p:cNvPr id="26641" name="Group 100"/>
            <p:cNvGrpSpPr>
              <a:grpSpLocks noChangeAspect="1"/>
            </p:cNvGrpSpPr>
            <p:nvPr/>
          </p:nvGrpSpPr>
          <p:grpSpPr bwMode="auto">
            <a:xfrm>
              <a:off x="1934" y="2251"/>
              <a:ext cx="364" cy="362"/>
              <a:chOff x="3651" y="2187"/>
              <a:chExt cx="1270" cy="1198"/>
            </a:xfrm>
          </p:grpSpPr>
          <p:sp>
            <p:nvSpPr>
              <p:cNvPr id="26673" name="AutoShape 94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4" name="AutoShape 96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5" name="AutoShape 97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6" name="Rectangle 99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6642" name="Group 101"/>
            <p:cNvGrpSpPr>
              <a:grpSpLocks noChangeAspect="1"/>
            </p:cNvGrpSpPr>
            <p:nvPr/>
          </p:nvGrpSpPr>
          <p:grpSpPr bwMode="auto">
            <a:xfrm rot="10800000">
              <a:off x="2168" y="2343"/>
              <a:ext cx="363" cy="362"/>
              <a:chOff x="3651" y="2187"/>
              <a:chExt cx="1270" cy="1198"/>
            </a:xfrm>
          </p:grpSpPr>
          <p:sp>
            <p:nvSpPr>
              <p:cNvPr id="26669" name="AutoShape 102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0" name="AutoShape 103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1" name="AutoShape 104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2" name="Rectangle 105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6643" name="Group 106"/>
            <p:cNvGrpSpPr>
              <a:grpSpLocks noChangeAspect="1"/>
            </p:cNvGrpSpPr>
            <p:nvPr/>
          </p:nvGrpSpPr>
          <p:grpSpPr bwMode="auto">
            <a:xfrm rot="10800000">
              <a:off x="1701" y="2343"/>
              <a:ext cx="363" cy="362"/>
              <a:chOff x="3651" y="2187"/>
              <a:chExt cx="1270" cy="1198"/>
            </a:xfrm>
          </p:grpSpPr>
          <p:sp>
            <p:nvSpPr>
              <p:cNvPr id="26665" name="AutoShape 107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66" name="AutoShape 108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67" name="AutoShape 109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68" name="Rectangle 110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6644" name="Group 113"/>
            <p:cNvGrpSpPr>
              <a:grpSpLocks noChangeAspect="1"/>
            </p:cNvGrpSpPr>
            <p:nvPr/>
          </p:nvGrpSpPr>
          <p:grpSpPr bwMode="auto">
            <a:xfrm rot="10800000">
              <a:off x="1927" y="2820"/>
              <a:ext cx="364" cy="362"/>
              <a:chOff x="3651" y="2187"/>
              <a:chExt cx="1270" cy="1198"/>
            </a:xfrm>
          </p:grpSpPr>
          <p:sp>
            <p:nvSpPr>
              <p:cNvPr id="26661" name="AutoShape 114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62" name="AutoShape 115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63" name="AutoShape 116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64" name="Rectangle 117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6645" name="Group 118"/>
            <p:cNvGrpSpPr>
              <a:grpSpLocks noChangeAspect="1"/>
            </p:cNvGrpSpPr>
            <p:nvPr/>
          </p:nvGrpSpPr>
          <p:grpSpPr bwMode="auto">
            <a:xfrm>
              <a:off x="1699" y="2728"/>
              <a:ext cx="363" cy="362"/>
              <a:chOff x="3651" y="2187"/>
              <a:chExt cx="1270" cy="1198"/>
            </a:xfrm>
          </p:grpSpPr>
          <p:sp>
            <p:nvSpPr>
              <p:cNvPr id="26657" name="AutoShape 119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8" name="AutoShape 120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9" name="AutoShape 121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60" name="Rectangle 122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6646" name="Group 130"/>
            <p:cNvGrpSpPr>
              <a:grpSpLocks noChangeAspect="1"/>
            </p:cNvGrpSpPr>
            <p:nvPr/>
          </p:nvGrpSpPr>
          <p:grpSpPr bwMode="auto">
            <a:xfrm>
              <a:off x="2167" y="2727"/>
              <a:ext cx="364" cy="362"/>
              <a:chOff x="3651" y="2187"/>
              <a:chExt cx="1270" cy="1198"/>
            </a:xfrm>
          </p:grpSpPr>
          <p:sp>
            <p:nvSpPr>
              <p:cNvPr id="26653" name="AutoShape 131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4" name="AutoShape 132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5" name="AutoShape 133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6" name="Rectangle 134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6647" name="Group 138"/>
            <p:cNvGrpSpPr>
              <a:grpSpLocks noChangeAspect="1"/>
            </p:cNvGrpSpPr>
            <p:nvPr/>
          </p:nvGrpSpPr>
          <p:grpSpPr bwMode="auto">
            <a:xfrm>
              <a:off x="1927" y="3203"/>
              <a:ext cx="364" cy="362"/>
              <a:chOff x="3651" y="2187"/>
              <a:chExt cx="1270" cy="1198"/>
            </a:xfrm>
          </p:grpSpPr>
          <p:sp>
            <p:nvSpPr>
              <p:cNvPr id="26649" name="AutoShape 139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0" name="AutoShape 140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1" name="AutoShape 141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52" name="Rectangle 142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26648" name="Oval 155"/>
            <p:cNvSpPr>
              <a:spLocks noChangeAspect="1" noChangeArrowheads="1"/>
            </p:cNvSpPr>
            <p:nvPr/>
          </p:nvSpPr>
          <p:spPr bwMode="auto">
            <a:xfrm>
              <a:off x="2699" y="2478"/>
              <a:ext cx="272" cy="27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</p:grpSp>
      <p:pic>
        <p:nvPicPr>
          <p:cNvPr id="26627" name="Picture 2" descr="G:\альдегиды\ванилин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82" y="3538435"/>
            <a:ext cx="2062162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Прямоугольник 57"/>
          <p:cNvSpPr>
            <a:spLocks noChangeArrowheads="1"/>
          </p:cNvSpPr>
          <p:nvPr/>
        </p:nvSpPr>
        <p:spPr bwMode="auto">
          <a:xfrm>
            <a:off x="3850389" y="1325248"/>
            <a:ext cx="592319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плодах ванили содержится ароматический альдегид, который придает им характерный запах.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Ванилин применяется в парфюмерии, кондитерской промышленности, для маскирования запахов некоторых продуктов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9" name="Прямоугольник 58"/>
          <p:cNvSpPr>
            <a:spLocks noChangeArrowheads="1"/>
          </p:cNvSpPr>
          <p:nvPr/>
        </p:nvSpPr>
        <p:spPr bwMode="auto">
          <a:xfrm>
            <a:off x="4814080" y="354880"/>
            <a:ext cx="21415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Ванилин</a:t>
            </a:r>
            <a:endParaRPr lang="ru-RU" altLang="ru-RU" sz="3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38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:\альдегиды\цитраль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461" y="1231303"/>
            <a:ext cx="3698875" cy="248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2" descr="G:\альдегиды\citra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88" y="1713746"/>
            <a:ext cx="50228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Прямоугольник 7"/>
          <p:cNvSpPr>
            <a:spLocks noChangeArrowheads="1"/>
          </p:cNvSpPr>
          <p:nvPr/>
        </p:nvSpPr>
        <p:spPr bwMode="auto">
          <a:xfrm>
            <a:off x="335769" y="4030534"/>
            <a:ext cx="9422827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Запах цитрусовых обусловлен данным диеновым альдегидом. Его применяют в качестве отдушки средств бытовой химии, косметических и парфюмерных веществ</a:t>
            </a:r>
          </a:p>
        </p:txBody>
      </p:sp>
      <p:sp>
        <p:nvSpPr>
          <p:cNvPr id="27653" name="Прямоугольник 8"/>
          <p:cNvSpPr>
            <a:spLocks noChangeArrowheads="1"/>
          </p:cNvSpPr>
          <p:nvPr/>
        </p:nvSpPr>
        <p:spPr bwMode="auto">
          <a:xfrm>
            <a:off x="1284861" y="478046"/>
            <a:ext cx="20351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Цитраль</a:t>
            </a:r>
            <a:endParaRPr lang="ru-RU" altLang="ru-RU" sz="3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46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Группа 61"/>
          <p:cNvGrpSpPr>
            <a:grpSpLocks/>
          </p:cNvGrpSpPr>
          <p:nvPr/>
        </p:nvGrpSpPr>
        <p:grpSpPr bwMode="auto">
          <a:xfrm>
            <a:off x="918695" y="1610519"/>
            <a:ext cx="3333750" cy="1728788"/>
            <a:chOff x="755650" y="3141663"/>
            <a:chExt cx="3333750" cy="1728787"/>
          </a:xfrm>
        </p:grpSpPr>
        <p:sp>
          <p:nvSpPr>
            <p:cNvPr id="28678" name="Oval 12"/>
            <p:cNvSpPr>
              <a:spLocks noChangeAspect="1" noChangeArrowheads="1"/>
            </p:cNvSpPr>
            <p:nvPr/>
          </p:nvSpPr>
          <p:spPr bwMode="auto">
            <a:xfrm>
              <a:off x="2771775" y="350043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8679" name="Oval 16"/>
            <p:cNvSpPr>
              <a:spLocks noChangeAspect="1" noChangeArrowheads="1"/>
            </p:cNvSpPr>
            <p:nvPr/>
          </p:nvSpPr>
          <p:spPr bwMode="auto">
            <a:xfrm>
              <a:off x="3492500" y="3716338"/>
              <a:ext cx="596900" cy="576262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8680" name="Oval 5"/>
            <p:cNvSpPr>
              <a:spLocks noChangeAspect="1" noChangeArrowheads="1"/>
            </p:cNvSpPr>
            <p:nvPr/>
          </p:nvSpPr>
          <p:spPr bwMode="auto">
            <a:xfrm rot="5400000">
              <a:off x="1209675" y="3141663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8681" name="Oval 15"/>
            <p:cNvSpPr>
              <a:spLocks noChangeAspect="1" noChangeArrowheads="1"/>
            </p:cNvSpPr>
            <p:nvPr/>
          </p:nvSpPr>
          <p:spPr bwMode="auto">
            <a:xfrm rot="5400000">
              <a:off x="2001838" y="3141663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grpSp>
          <p:nvGrpSpPr>
            <p:cNvPr id="28682" name="Group 29"/>
            <p:cNvGrpSpPr>
              <a:grpSpLocks noChangeAspect="1"/>
            </p:cNvGrpSpPr>
            <p:nvPr/>
          </p:nvGrpSpPr>
          <p:grpSpPr bwMode="auto">
            <a:xfrm rot="-5400000">
              <a:off x="1854995" y="3358356"/>
              <a:ext cx="576262" cy="574675"/>
              <a:chOff x="3651" y="2187"/>
              <a:chExt cx="1270" cy="1198"/>
            </a:xfrm>
          </p:grpSpPr>
          <p:sp>
            <p:nvSpPr>
              <p:cNvPr id="28729" name="AutoShape 3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30" name="AutoShape 3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31" name="AutoShape 3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32" name="Rectangle 3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8683" name="Group 39"/>
            <p:cNvGrpSpPr>
              <a:grpSpLocks noChangeAspect="1"/>
            </p:cNvGrpSpPr>
            <p:nvPr/>
          </p:nvGrpSpPr>
          <p:grpSpPr bwMode="auto">
            <a:xfrm rot="5400000">
              <a:off x="1243807" y="3355181"/>
              <a:ext cx="576262" cy="574675"/>
              <a:chOff x="3651" y="2187"/>
              <a:chExt cx="1270" cy="1198"/>
            </a:xfrm>
          </p:grpSpPr>
          <p:sp>
            <p:nvSpPr>
              <p:cNvPr id="28725" name="AutoShape 4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26" name="AutoShape 4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27" name="AutoShape 4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28" name="Rectangle 4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8684" name="Group 19"/>
            <p:cNvGrpSpPr>
              <a:grpSpLocks noChangeAspect="1"/>
            </p:cNvGrpSpPr>
            <p:nvPr/>
          </p:nvGrpSpPr>
          <p:grpSpPr bwMode="auto">
            <a:xfrm rot="5400000">
              <a:off x="2000251" y="3729037"/>
              <a:ext cx="577850" cy="574675"/>
              <a:chOff x="3651" y="2187"/>
              <a:chExt cx="1270" cy="1198"/>
            </a:xfrm>
          </p:grpSpPr>
          <p:sp>
            <p:nvSpPr>
              <p:cNvPr id="28721" name="AutoShape 2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22" name="AutoShape 2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23" name="AutoShape 2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24" name="Rectangle 2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8685" name="Group 86"/>
            <p:cNvGrpSpPr>
              <a:grpSpLocks/>
            </p:cNvGrpSpPr>
            <p:nvPr/>
          </p:nvGrpSpPr>
          <p:grpSpPr bwMode="auto">
            <a:xfrm>
              <a:off x="755650" y="3716338"/>
              <a:ext cx="1676400" cy="1154112"/>
              <a:chOff x="476" y="2341"/>
              <a:chExt cx="1056" cy="727"/>
            </a:xfrm>
          </p:grpSpPr>
          <p:sp>
            <p:nvSpPr>
              <p:cNvPr id="28703" name="Oval 65"/>
              <p:cNvSpPr>
                <a:spLocks noChangeAspect="1" noChangeArrowheads="1"/>
              </p:cNvSpPr>
              <p:nvPr/>
            </p:nvSpPr>
            <p:spPr bwMode="auto">
              <a:xfrm>
                <a:off x="476" y="2387"/>
                <a:ext cx="272" cy="27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  <p:grpSp>
            <p:nvGrpSpPr>
              <p:cNvPr id="28704" name="Group 34"/>
              <p:cNvGrpSpPr>
                <a:grpSpLocks noChangeAspect="1"/>
              </p:cNvGrpSpPr>
              <p:nvPr/>
            </p:nvGrpSpPr>
            <p:grpSpPr bwMode="auto">
              <a:xfrm rot="-5400000">
                <a:off x="691" y="2342"/>
                <a:ext cx="364" cy="362"/>
                <a:chOff x="3651" y="2187"/>
                <a:chExt cx="1270" cy="1198"/>
              </a:xfrm>
            </p:grpSpPr>
            <p:sp>
              <p:nvSpPr>
                <p:cNvPr id="28717" name="AutoShape 35"/>
                <p:cNvSpPr>
                  <a:spLocks noChangeAspect="1" noChangeArrowheads="1"/>
                </p:cNvSpPr>
                <p:nvPr/>
              </p:nvSpPr>
              <p:spPr bwMode="auto">
                <a:xfrm>
                  <a:off x="3878" y="2840"/>
                  <a:ext cx="816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18 h 21600"/>
                    <a:gd name="T14" fmla="*/ 17100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8" name="AutoShape 36"/>
                <p:cNvSpPr>
                  <a:spLocks noChangeAspect="1" noChangeArrowheads="1"/>
                </p:cNvSpPr>
                <p:nvPr/>
              </p:nvSpPr>
              <p:spPr bwMode="auto">
                <a:xfrm rot="-8264527">
                  <a:off x="4105" y="2251"/>
                  <a:ext cx="816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18 h 21600"/>
                    <a:gd name="T14" fmla="*/ 17100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9" name="AutoShape 37"/>
                <p:cNvSpPr>
                  <a:spLocks noChangeAspect="1" noChangeArrowheads="1"/>
                </p:cNvSpPr>
                <p:nvPr/>
              </p:nvSpPr>
              <p:spPr bwMode="auto">
                <a:xfrm rot="8220806">
                  <a:off x="3651" y="2251"/>
                  <a:ext cx="771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11 w 21600"/>
                    <a:gd name="T13" fmla="*/ 4518 h 21600"/>
                    <a:gd name="T14" fmla="*/ 17089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20" name="Rectangle 38"/>
                <p:cNvSpPr>
                  <a:spLocks noChangeAspect="1" noChangeArrowheads="1"/>
                </p:cNvSpPr>
                <p:nvPr/>
              </p:nvSpPr>
              <p:spPr bwMode="auto">
                <a:xfrm>
                  <a:off x="4001" y="2187"/>
                  <a:ext cx="531" cy="726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E7BC29"/>
                    </a:buClr>
                    <a:buSzPct val="95000"/>
                    <a:buFont typeface="Wingdings 2" panose="05020102010507070707" pitchFamily="18" charset="2"/>
                    <a:buChar char=""/>
                    <a:defRPr sz="26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5000"/>
                    <a:buFont typeface="Wingdings 2" panose="05020102010507070707" pitchFamily="18" charset="2"/>
                    <a:buChar char=""/>
                    <a:defRPr sz="24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E7BC29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ru-RU" altLang="ru-RU" sz="1800">
                    <a:latin typeface="Calibri" panose="020F0502020204030204" pitchFamily="34" charset="0"/>
                  </a:endParaRPr>
                </a:p>
              </p:txBody>
            </p:sp>
          </p:grpSp>
          <p:sp>
            <p:nvSpPr>
              <p:cNvPr id="28705" name="Oval 13"/>
              <p:cNvSpPr>
                <a:spLocks noChangeAspect="1" noChangeArrowheads="1"/>
              </p:cNvSpPr>
              <p:nvPr/>
            </p:nvSpPr>
            <p:spPr bwMode="auto">
              <a:xfrm rot="5400000">
                <a:off x="762" y="2795"/>
                <a:ext cx="272" cy="27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  <p:sp>
            <p:nvSpPr>
              <p:cNvPr id="28706" name="Oval 14"/>
              <p:cNvSpPr>
                <a:spLocks noChangeAspect="1" noChangeArrowheads="1"/>
              </p:cNvSpPr>
              <p:nvPr/>
            </p:nvSpPr>
            <p:spPr bwMode="auto">
              <a:xfrm rot="5400000">
                <a:off x="1260" y="2796"/>
                <a:ext cx="272" cy="27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  <p:grpSp>
            <p:nvGrpSpPr>
              <p:cNvPr id="28707" name="Group 24"/>
              <p:cNvGrpSpPr>
                <a:grpSpLocks noChangeAspect="1"/>
              </p:cNvGrpSpPr>
              <p:nvPr/>
            </p:nvGrpSpPr>
            <p:grpSpPr bwMode="auto">
              <a:xfrm rot="-5400000">
                <a:off x="1168" y="2583"/>
                <a:ext cx="363" cy="362"/>
                <a:chOff x="3651" y="2187"/>
                <a:chExt cx="1270" cy="1198"/>
              </a:xfrm>
            </p:grpSpPr>
            <p:sp>
              <p:nvSpPr>
                <p:cNvPr id="28713" name="AutoShape 25"/>
                <p:cNvSpPr>
                  <a:spLocks noChangeAspect="1" noChangeArrowheads="1"/>
                </p:cNvSpPr>
                <p:nvPr/>
              </p:nvSpPr>
              <p:spPr bwMode="auto">
                <a:xfrm>
                  <a:off x="3878" y="2840"/>
                  <a:ext cx="816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18 h 21600"/>
                    <a:gd name="T14" fmla="*/ 17100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4" name="AutoShape 26"/>
                <p:cNvSpPr>
                  <a:spLocks noChangeAspect="1" noChangeArrowheads="1"/>
                </p:cNvSpPr>
                <p:nvPr/>
              </p:nvSpPr>
              <p:spPr bwMode="auto">
                <a:xfrm rot="-8264527">
                  <a:off x="4105" y="2251"/>
                  <a:ext cx="816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18 h 21600"/>
                    <a:gd name="T14" fmla="*/ 17100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5" name="AutoShape 27"/>
                <p:cNvSpPr>
                  <a:spLocks noChangeAspect="1" noChangeArrowheads="1"/>
                </p:cNvSpPr>
                <p:nvPr/>
              </p:nvSpPr>
              <p:spPr bwMode="auto">
                <a:xfrm rot="8220806">
                  <a:off x="3651" y="2251"/>
                  <a:ext cx="771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11 w 21600"/>
                    <a:gd name="T13" fmla="*/ 4518 h 21600"/>
                    <a:gd name="T14" fmla="*/ 17089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6" name="Rectangle 28"/>
                <p:cNvSpPr>
                  <a:spLocks noChangeAspect="1" noChangeArrowheads="1"/>
                </p:cNvSpPr>
                <p:nvPr/>
              </p:nvSpPr>
              <p:spPr bwMode="auto">
                <a:xfrm>
                  <a:off x="4001" y="2187"/>
                  <a:ext cx="531" cy="726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E7BC29"/>
                    </a:buClr>
                    <a:buSzPct val="95000"/>
                    <a:buFont typeface="Wingdings 2" panose="05020102010507070707" pitchFamily="18" charset="2"/>
                    <a:buChar char=""/>
                    <a:defRPr sz="26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5000"/>
                    <a:buFont typeface="Wingdings 2" panose="05020102010507070707" pitchFamily="18" charset="2"/>
                    <a:buChar char=""/>
                    <a:defRPr sz="24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E7BC29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ru-RU" altLang="ru-RU" sz="1800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8708" name="Group 44"/>
              <p:cNvGrpSpPr>
                <a:grpSpLocks noChangeAspect="1"/>
              </p:cNvGrpSpPr>
              <p:nvPr/>
            </p:nvGrpSpPr>
            <p:grpSpPr bwMode="auto">
              <a:xfrm rot="5400000">
                <a:off x="784" y="2582"/>
                <a:ext cx="364" cy="362"/>
                <a:chOff x="3651" y="2187"/>
                <a:chExt cx="1270" cy="1198"/>
              </a:xfrm>
            </p:grpSpPr>
            <p:sp>
              <p:nvSpPr>
                <p:cNvPr id="28709" name="AutoShape 45"/>
                <p:cNvSpPr>
                  <a:spLocks noChangeAspect="1" noChangeArrowheads="1"/>
                </p:cNvSpPr>
                <p:nvPr/>
              </p:nvSpPr>
              <p:spPr bwMode="auto">
                <a:xfrm>
                  <a:off x="3878" y="2840"/>
                  <a:ext cx="816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18 h 21600"/>
                    <a:gd name="T14" fmla="*/ 17100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0" name="AutoShape 46"/>
                <p:cNvSpPr>
                  <a:spLocks noChangeAspect="1" noChangeArrowheads="1"/>
                </p:cNvSpPr>
                <p:nvPr/>
              </p:nvSpPr>
              <p:spPr bwMode="auto">
                <a:xfrm rot="-8264527">
                  <a:off x="4105" y="2251"/>
                  <a:ext cx="816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18 h 21600"/>
                    <a:gd name="T14" fmla="*/ 17100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1" name="AutoShape 47"/>
                <p:cNvSpPr>
                  <a:spLocks noChangeAspect="1" noChangeArrowheads="1"/>
                </p:cNvSpPr>
                <p:nvPr/>
              </p:nvSpPr>
              <p:spPr bwMode="auto">
                <a:xfrm rot="8220806">
                  <a:off x="3651" y="2251"/>
                  <a:ext cx="771" cy="5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11 w 21600"/>
                    <a:gd name="T13" fmla="*/ 4518 h 21600"/>
                    <a:gd name="T14" fmla="*/ 17089 w 21600"/>
                    <a:gd name="T15" fmla="*/ 1708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8712" name="Rectangle 48"/>
                <p:cNvSpPr>
                  <a:spLocks noChangeAspect="1" noChangeArrowheads="1"/>
                </p:cNvSpPr>
                <p:nvPr/>
              </p:nvSpPr>
              <p:spPr bwMode="auto">
                <a:xfrm>
                  <a:off x="4001" y="2187"/>
                  <a:ext cx="531" cy="726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rgbClr val="E7BC29"/>
                    </a:buClr>
                    <a:buSzPct val="95000"/>
                    <a:buFont typeface="Wingdings 2" panose="05020102010507070707" pitchFamily="18" charset="2"/>
                    <a:buChar char=""/>
                    <a:defRPr sz="26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5000"/>
                    <a:buFont typeface="Wingdings 2" panose="05020102010507070707" pitchFamily="18" charset="2"/>
                    <a:buChar char=""/>
                    <a:defRPr sz="24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E7BC29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D092A7"/>
                    </a:buClr>
                    <a:buSzPct val="65000"/>
                    <a:buFont typeface="Wingdings 2" panose="05020102010507070707" pitchFamily="18" charset="2"/>
                    <a:buChar char=""/>
                    <a:defRPr sz="2000">
                      <a:solidFill>
                        <a:schemeClr val="tx1"/>
                      </a:solidFill>
                      <a:latin typeface="Constantia" panose="02030602050306030303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ru-RU" altLang="ru-RU" sz="1800">
                    <a:latin typeface="Calibri" panose="020F0502020204030204" pitchFamily="34" charset="0"/>
                  </a:endParaRPr>
                </a:p>
              </p:txBody>
            </p:sp>
          </p:grpSp>
        </p:grpSp>
        <p:grpSp>
          <p:nvGrpSpPr>
            <p:cNvPr id="28686" name="Group 89"/>
            <p:cNvGrpSpPr>
              <a:grpSpLocks noChangeAspect="1"/>
            </p:cNvGrpSpPr>
            <p:nvPr/>
          </p:nvGrpSpPr>
          <p:grpSpPr bwMode="auto">
            <a:xfrm rot="-5400000">
              <a:off x="2641601" y="3716337"/>
              <a:ext cx="577850" cy="574675"/>
              <a:chOff x="3651" y="2187"/>
              <a:chExt cx="1270" cy="1198"/>
            </a:xfrm>
          </p:grpSpPr>
          <p:sp>
            <p:nvSpPr>
              <p:cNvPr id="28699" name="AutoShape 9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00" name="AutoShape 9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01" name="AutoShape 9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02" name="Rectangle 9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28687" name="Oval 94"/>
            <p:cNvSpPr>
              <a:spLocks noChangeAspect="1" noChangeArrowheads="1"/>
            </p:cNvSpPr>
            <p:nvPr/>
          </p:nvSpPr>
          <p:spPr bwMode="auto">
            <a:xfrm rot="5400000">
              <a:off x="2722563" y="4437063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8688" name="Oval 95"/>
            <p:cNvSpPr>
              <a:spLocks noChangeAspect="1" noChangeArrowheads="1"/>
            </p:cNvSpPr>
            <p:nvPr/>
          </p:nvSpPr>
          <p:spPr bwMode="auto">
            <a:xfrm rot="5400000">
              <a:off x="3513138" y="4438650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grpSp>
          <p:nvGrpSpPr>
            <p:cNvPr id="28689" name="Group 96"/>
            <p:cNvGrpSpPr>
              <a:grpSpLocks noChangeAspect="1"/>
            </p:cNvGrpSpPr>
            <p:nvPr/>
          </p:nvGrpSpPr>
          <p:grpSpPr bwMode="auto">
            <a:xfrm rot="-5400000">
              <a:off x="3367881" y="4099719"/>
              <a:ext cx="576263" cy="574675"/>
              <a:chOff x="3651" y="2187"/>
              <a:chExt cx="1270" cy="1198"/>
            </a:xfrm>
          </p:grpSpPr>
          <p:sp>
            <p:nvSpPr>
              <p:cNvPr id="28695" name="AutoShape 97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696" name="AutoShape 98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697" name="AutoShape 99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698" name="Rectangle 100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8690" name="Group 101"/>
            <p:cNvGrpSpPr>
              <a:grpSpLocks noChangeAspect="1"/>
            </p:cNvGrpSpPr>
            <p:nvPr/>
          </p:nvGrpSpPr>
          <p:grpSpPr bwMode="auto">
            <a:xfrm rot="5400000">
              <a:off x="2757488" y="4098925"/>
              <a:ext cx="577850" cy="574675"/>
              <a:chOff x="3651" y="2187"/>
              <a:chExt cx="1270" cy="1198"/>
            </a:xfrm>
          </p:grpSpPr>
          <p:sp>
            <p:nvSpPr>
              <p:cNvPr id="28691" name="AutoShape 102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692" name="AutoShape 103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693" name="AutoShape 104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694" name="Rectangle 105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</p:grpSp>
      <p:pic>
        <p:nvPicPr>
          <p:cNvPr id="28675" name="Picture 2" descr="G:\альдегиды\корица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190" y="1030323"/>
            <a:ext cx="1820862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Прямоугольник 62"/>
          <p:cNvSpPr>
            <a:spLocks noChangeArrowheads="1"/>
          </p:cNvSpPr>
          <p:nvPr/>
        </p:nvSpPr>
        <p:spPr bwMode="auto">
          <a:xfrm>
            <a:off x="1234281" y="382109"/>
            <a:ext cx="45196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Коричный альдегид </a:t>
            </a:r>
            <a:endParaRPr lang="ru-RU" altLang="ru-RU" sz="3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28677" name="Прямоугольник 63"/>
          <p:cNvSpPr>
            <a:spLocks noChangeArrowheads="1"/>
          </p:cNvSpPr>
          <p:nvPr/>
        </p:nvSpPr>
        <p:spPr bwMode="auto">
          <a:xfrm>
            <a:off x="470679" y="4505899"/>
            <a:ext cx="949777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Коричный альдегид содержится в масле корицы, его получают перегонкой коры дерева корицы.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Применяется  в кулинарии в виде палочек или порошка</a:t>
            </a:r>
          </a:p>
        </p:txBody>
      </p:sp>
    </p:spTree>
    <p:extLst>
      <p:ext uri="{BB962C8B-B14F-4D97-AF65-F5344CB8AC3E}">
        <p14:creationId xmlns:p14="http://schemas.microsoft.com/office/powerpoint/2010/main" val="233967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Группа 49"/>
          <p:cNvGrpSpPr>
            <a:grpSpLocks/>
          </p:cNvGrpSpPr>
          <p:nvPr/>
        </p:nvGrpSpPr>
        <p:grpSpPr bwMode="auto">
          <a:xfrm rot="2613466">
            <a:off x="839998" y="1313696"/>
            <a:ext cx="1728787" cy="2592388"/>
            <a:chOff x="971550" y="2636838"/>
            <a:chExt cx="1728788" cy="2592387"/>
          </a:xfrm>
        </p:grpSpPr>
        <p:sp>
          <p:nvSpPr>
            <p:cNvPr id="29702" name="Oval 5"/>
            <p:cNvSpPr>
              <a:spLocks noChangeAspect="1" noChangeArrowheads="1"/>
            </p:cNvSpPr>
            <p:nvPr/>
          </p:nvSpPr>
          <p:spPr bwMode="auto">
            <a:xfrm>
              <a:off x="971550" y="393223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9703" name="Oval 7"/>
            <p:cNvSpPr>
              <a:spLocks noChangeAspect="1" noChangeArrowheads="1"/>
            </p:cNvSpPr>
            <p:nvPr/>
          </p:nvSpPr>
          <p:spPr bwMode="auto">
            <a:xfrm>
              <a:off x="2268538" y="3141663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9704" name="Oval 12"/>
            <p:cNvSpPr>
              <a:spLocks noChangeAspect="1" noChangeArrowheads="1"/>
            </p:cNvSpPr>
            <p:nvPr/>
          </p:nvSpPr>
          <p:spPr bwMode="auto">
            <a:xfrm>
              <a:off x="1835150" y="4652963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9705" name="Oval 13"/>
            <p:cNvSpPr>
              <a:spLocks noChangeAspect="1" noChangeArrowheads="1"/>
            </p:cNvSpPr>
            <p:nvPr/>
          </p:nvSpPr>
          <p:spPr bwMode="auto">
            <a:xfrm>
              <a:off x="2266950" y="393223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9706" name="Oval 14"/>
            <p:cNvSpPr>
              <a:spLocks noChangeAspect="1" noChangeArrowheads="1"/>
            </p:cNvSpPr>
            <p:nvPr/>
          </p:nvSpPr>
          <p:spPr bwMode="auto">
            <a:xfrm>
              <a:off x="1619250" y="263683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9707" name="Oval 15"/>
            <p:cNvSpPr>
              <a:spLocks noChangeAspect="1" noChangeArrowheads="1"/>
            </p:cNvSpPr>
            <p:nvPr/>
          </p:nvSpPr>
          <p:spPr bwMode="auto">
            <a:xfrm>
              <a:off x="1042988" y="3140075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29708" name="Oval 16"/>
            <p:cNvSpPr>
              <a:spLocks noChangeAspect="1" noChangeArrowheads="1"/>
            </p:cNvSpPr>
            <p:nvPr/>
          </p:nvSpPr>
          <p:spPr bwMode="auto">
            <a:xfrm>
              <a:off x="1187450" y="4652963"/>
              <a:ext cx="596900" cy="576262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grpSp>
          <p:nvGrpSpPr>
            <p:cNvPr id="29709" name="Group 19"/>
            <p:cNvGrpSpPr>
              <a:grpSpLocks noChangeAspect="1"/>
            </p:cNvGrpSpPr>
            <p:nvPr/>
          </p:nvGrpSpPr>
          <p:grpSpPr bwMode="auto">
            <a:xfrm>
              <a:off x="1557338" y="2997200"/>
              <a:ext cx="577850" cy="574675"/>
              <a:chOff x="3651" y="2187"/>
              <a:chExt cx="1270" cy="1198"/>
            </a:xfrm>
          </p:grpSpPr>
          <p:sp>
            <p:nvSpPr>
              <p:cNvPr id="29740" name="AutoShape 2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41" name="AutoShape 2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42" name="AutoShape 2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43" name="Rectangle 2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9710" name="Group 24"/>
            <p:cNvGrpSpPr>
              <a:grpSpLocks noChangeAspect="1"/>
            </p:cNvGrpSpPr>
            <p:nvPr/>
          </p:nvGrpSpPr>
          <p:grpSpPr bwMode="auto">
            <a:xfrm rot="10800000">
              <a:off x="1928813" y="3143250"/>
              <a:ext cx="576262" cy="574675"/>
              <a:chOff x="3651" y="2187"/>
              <a:chExt cx="1270" cy="1198"/>
            </a:xfrm>
          </p:grpSpPr>
          <p:sp>
            <p:nvSpPr>
              <p:cNvPr id="29736" name="AutoShape 25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7" name="AutoShape 26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8" name="AutoShape 27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9" name="Rectangle 28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9711" name="Group 29"/>
            <p:cNvGrpSpPr>
              <a:grpSpLocks noChangeAspect="1"/>
            </p:cNvGrpSpPr>
            <p:nvPr/>
          </p:nvGrpSpPr>
          <p:grpSpPr bwMode="auto">
            <a:xfrm rot="10800000">
              <a:off x="1187450" y="3143250"/>
              <a:ext cx="576263" cy="574675"/>
              <a:chOff x="3651" y="2187"/>
              <a:chExt cx="1270" cy="1198"/>
            </a:xfrm>
          </p:grpSpPr>
          <p:sp>
            <p:nvSpPr>
              <p:cNvPr id="29732" name="AutoShape 3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3" name="AutoShape 3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4" name="AutoShape 3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5" name="Rectangle 3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9712" name="Group 34"/>
            <p:cNvGrpSpPr>
              <a:grpSpLocks noChangeAspect="1"/>
            </p:cNvGrpSpPr>
            <p:nvPr/>
          </p:nvGrpSpPr>
          <p:grpSpPr bwMode="auto">
            <a:xfrm rot="10800000">
              <a:off x="1546225" y="3900488"/>
              <a:ext cx="577850" cy="574675"/>
              <a:chOff x="3651" y="2187"/>
              <a:chExt cx="1270" cy="1198"/>
            </a:xfrm>
          </p:grpSpPr>
          <p:sp>
            <p:nvSpPr>
              <p:cNvPr id="29728" name="AutoShape 35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29" name="AutoShape 36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0" name="AutoShape 37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31" name="Rectangle 38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9713" name="Group 39"/>
            <p:cNvGrpSpPr>
              <a:grpSpLocks noChangeAspect="1"/>
            </p:cNvGrpSpPr>
            <p:nvPr/>
          </p:nvGrpSpPr>
          <p:grpSpPr bwMode="auto">
            <a:xfrm>
              <a:off x="1184275" y="3754438"/>
              <a:ext cx="576263" cy="574675"/>
              <a:chOff x="3651" y="2187"/>
              <a:chExt cx="1270" cy="1198"/>
            </a:xfrm>
          </p:grpSpPr>
          <p:sp>
            <p:nvSpPr>
              <p:cNvPr id="29724" name="AutoShape 4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25" name="AutoShape 4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26" name="AutoShape 4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27" name="Rectangle 4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9714" name="Group 44"/>
            <p:cNvGrpSpPr>
              <a:grpSpLocks noChangeAspect="1"/>
            </p:cNvGrpSpPr>
            <p:nvPr/>
          </p:nvGrpSpPr>
          <p:grpSpPr bwMode="auto">
            <a:xfrm>
              <a:off x="1927225" y="3752850"/>
              <a:ext cx="577850" cy="574675"/>
              <a:chOff x="3651" y="2187"/>
              <a:chExt cx="1270" cy="1198"/>
            </a:xfrm>
          </p:grpSpPr>
          <p:sp>
            <p:nvSpPr>
              <p:cNvPr id="29720" name="AutoShape 45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21" name="AutoShape 46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22" name="AutoShape 47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23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9715" name="Group 49"/>
            <p:cNvGrpSpPr>
              <a:grpSpLocks noChangeAspect="1"/>
            </p:cNvGrpSpPr>
            <p:nvPr/>
          </p:nvGrpSpPr>
          <p:grpSpPr bwMode="auto">
            <a:xfrm>
              <a:off x="1546225" y="4508500"/>
              <a:ext cx="577850" cy="574675"/>
              <a:chOff x="3651" y="2187"/>
              <a:chExt cx="1270" cy="1198"/>
            </a:xfrm>
          </p:grpSpPr>
          <p:sp>
            <p:nvSpPr>
              <p:cNvPr id="29716" name="AutoShape 50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17" name="AutoShape 51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18" name="AutoShape 52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719" name="Rectangle 53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</p:grpSp>
      <p:pic>
        <p:nvPicPr>
          <p:cNvPr id="29699" name="Picture 2" descr="G:\альдегиды\миндаль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183" y="1413027"/>
            <a:ext cx="3041650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Прямоугольник 48"/>
          <p:cNvSpPr>
            <a:spLocks noChangeArrowheads="1"/>
          </p:cNvSpPr>
          <p:nvPr/>
        </p:nvSpPr>
        <p:spPr bwMode="auto">
          <a:xfrm>
            <a:off x="1299916" y="347773"/>
            <a:ext cx="30337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Бензальдегид</a:t>
            </a:r>
            <a:endParaRPr lang="ru-RU" altLang="ru-RU" sz="3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29701" name="Прямоугольник 50"/>
          <p:cNvSpPr>
            <a:spLocks noChangeArrowheads="1"/>
          </p:cNvSpPr>
          <p:nvPr/>
        </p:nvSpPr>
        <p:spPr bwMode="auto">
          <a:xfrm>
            <a:off x="756080" y="4248103"/>
            <a:ext cx="883762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Бензальдегид – жидкость с запахом горького миндаля.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endParaRPr lang="ru-RU" altLang="ru-RU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Встречается в косточках и семечках (абрикос,  персик)</a:t>
            </a:r>
          </a:p>
        </p:txBody>
      </p:sp>
    </p:spTree>
    <p:extLst>
      <p:ext uri="{BB962C8B-B14F-4D97-AF65-F5344CB8AC3E}">
        <p14:creationId xmlns:p14="http://schemas.microsoft.com/office/powerpoint/2010/main" val="368324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Группа 56"/>
          <p:cNvGrpSpPr>
            <a:grpSpLocks/>
          </p:cNvGrpSpPr>
          <p:nvPr/>
        </p:nvGrpSpPr>
        <p:grpSpPr bwMode="auto">
          <a:xfrm>
            <a:off x="1019879" y="1354347"/>
            <a:ext cx="1728787" cy="3097212"/>
            <a:chOff x="1403350" y="2636838"/>
            <a:chExt cx="1728788" cy="3097212"/>
          </a:xfrm>
        </p:grpSpPr>
        <p:sp>
          <p:nvSpPr>
            <p:cNvPr id="30726" name="Oval 52"/>
            <p:cNvSpPr>
              <a:spLocks noChangeAspect="1" noChangeArrowheads="1"/>
            </p:cNvSpPr>
            <p:nvPr/>
          </p:nvSpPr>
          <p:spPr bwMode="auto">
            <a:xfrm>
              <a:off x="2266950" y="515778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27" name="Oval 51"/>
            <p:cNvSpPr>
              <a:spLocks noChangeAspect="1" noChangeArrowheads="1"/>
            </p:cNvSpPr>
            <p:nvPr/>
          </p:nvSpPr>
          <p:spPr bwMode="auto">
            <a:xfrm>
              <a:off x="1835150" y="4641850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28" name="Oval 4"/>
            <p:cNvSpPr>
              <a:spLocks noChangeAspect="1" noChangeArrowheads="1"/>
            </p:cNvSpPr>
            <p:nvPr/>
          </p:nvSpPr>
          <p:spPr bwMode="auto">
            <a:xfrm>
              <a:off x="1403350" y="393223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29" name="Oval 5"/>
            <p:cNvSpPr>
              <a:spLocks noChangeAspect="1" noChangeArrowheads="1"/>
            </p:cNvSpPr>
            <p:nvPr/>
          </p:nvSpPr>
          <p:spPr bwMode="auto">
            <a:xfrm>
              <a:off x="2700338" y="3141663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30" name="Oval 6"/>
            <p:cNvSpPr>
              <a:spLocks noChangeAspect="1" noChangeArrowheads="1"/>
            </p:cNvSpPr>
            <p:nvPr/>
          </p:nvSpPr>
          <p:spPr bwMode="auto">
            <a:xfrm>
              <a:off x="2266950" y="4652963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31" name="Oval 7"/>
            <p:cNvSpPr>
              <a:spLocks noChangeAspect="1" noChangeArrowheads="1"/>
            </p:cNvSpPr>
            <p:nvPr/>
          </p:nvSpPr>
          <p:spPr bwMode="auto">
            <a:xfrm>
              <a:off x="2698750" y="393223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32" name="Oval 8"/>
            <p:cNvSpPr>
              <a:spLocks noChangeAspect="1" noChangeArrowheads="1"/>
            </p:cNvSpPr>
            <p:nvPr/>
          </p:nvSpPr>
          <p:spPr bwMode="auto">
            <a:xfrm>
              <a:off x="2051050" y="2636838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33" name="Oval 9"/>
            <p:cNvSpPr>
              <a:spLocks noChangeAspect="1" noChangeArrowheads="1"/>
            </p:cNvSpPr>
            <p:nvPr/>
          </p:nvSpPr>
          <p:spPr bwMode="auto">
            <a:xfrm>
              <a:off x="1474788" y="3140075"/>
              <a:ext cx="431800" cy="4318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sp>
          <p:nvSpPr>
            <p:cNvPr id="30734" name="Oval 10"/>
            <p:cNvSpPr>
              <a:spLocks noChangeAspect="1" noChangeArrowheads="1"/>
            </p:cNvSpPr>
            <p:nvPr/>
          </p:nvSpPr>
          <p:spPr bwMode="auto">
            <a:xfrm>
              <a:off x="1670050" y="5084763"/>
              <a:ext cx="596900" cy="576262"/>
            </a:xfrm>
            <a:prstGeom prst="ellipse">
              <a:avLst/>
            </a:prstGeom>
            <a:solidFill>
              <a:srgbClr val="CC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>
                <a:latin typeface="Calibri" panose="020F0502020204030204" pitchFamily="34" charset="0"/>
              </a:endParaRPr>
            </a:p>
          </p:txBody>
        </p:sp>
        <p:grpSp>
          <p:nvGrpSpPr>
            <p:cNvPr id="30735" name="Group 11"/>
            <p:cNvGrpSpPr>
              <a:grpSpLocks noChangeAspect="1"/>
            </p:cNvGrpSpPr>
            <p:nvPr/>
          </p:nvGrpSpPr>
          <p:grpSpPr bwMode="auto">
            <a:xfrm>
              <a:off x="1989138" y="2997200"/>
              <a:ext cx="577850" cy="574675"/>
              <a:chOff x="3651" y="2187"/>
              <a:chExt cx="1270" cy="1198"/>
            </a:xfrm>
          </p:grpSpPr>
          <p:sp>
            <p:nvSpPr>
              <p:cNvPr id="30771" name="AutoShape 12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72" name="AutoShape 13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73" name="AutoShape 14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74" name="Rectangle 15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30736" name="Group 16"/>
            <p:cNvGrpSpPr>
              <a:grpSpLocks noChangeAspect="1"/>
            </p:cNvGrpSpPr>
            <p:nvPr/>
          </p:nvGrpSpPr>
          <p:grpSpPr bwMode="auto">
            <a:xfrm rot="10800000">
              <a:off x="2360613" y="3143250"/>
              <a:ext cx="576262" cy="574675"/>
              <a:chOff x="3651" y="2187"/>
              <a:chExt cx="1270" cy="1198"/>
            </a:xfrm>
          </p:grpSpPr>
          <p:sp>
            <p:nvSpPr>
              <p:cNvPr id="30767" name="AutoShape 17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8" name="AutoShape 18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9" name="AutoShape 19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70" name="Rectangle 20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30737" name="Group 21"/>
            <p:cNvGrpSpPr>
              <a:grpSpLocks noChangeAspect="1"/>
            </p:cNvGrpSpPr>
            <p:nvPr/>
          </p:nvGrpSpPr>
          <p:grpSpPr bwMode="auto">
            <a:xfrm rot="10800000">
              <a:off x="1619250" y="3143250"/>
              <a:ext cx="576263" cy="574675"/>
              <a:chOff x="3651" y="2187"/>
              <a:chExt cx="1270" cy="1198"/>
            </a:xfrm>
          </p:grpSpPr>
          <p:sp>
            <p:nvSpPr>
              <p:cNvPr id="30763" name="AutoShape 22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4" name="AutoShape 23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5" name="AutoShape 24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6" name="Rectangle 25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30738" name="Group 26"/>
            <p:cNvGrpSpPr>
              <a:grpSpLocks noChangeAspect="1"/>
            </p:cNvGrpSpPr>
            <p:nvPr/>
          </p:nvGrpSpPr>
          <p:grpSpPr bwMode="auto">
            <a:xfrm rot="10800000">
              <a:off x="1978025" y="3900488"/>
              <a:ext cx="577850" cy="574675"/>
              <a:chOff x="3651" y="2187"/>
              <a:chExt cx="1270" cy="1198"/>
            </a:xfrm>
          </p:grpSpPr>
          <p:sp>
            <p:nvSpPr>
              <p:cNvPr id="30759" name="AutoShape 27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0" name="AutoShape 28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1" name="AutoShape 29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62" name="Rectangle 30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30739" name="Group 31"/>
            <p:cNvGrpSpPr>
              <a:grpSpLocks noChangeAspect="1"/>
            </p:cNvGrpSpPr>
            <p:nvPr/>
          </p:nvGrpSpPr>
          <p:grpSpPr bwMode="auto">
            <a:xfrm>
              <a:off x="1616075" y="3754438"/>
              <a:ext cx="576263" cy="574675"/>
              <a:chOff x="3651" y="2187"/>
              <a:chExt cx="1270" cy="1198"/>
            </a:xfrm>
          </p:grpSpPr>
          <p:sp>
            <p:nvSpPr>
              <p:cNvPr id="30755" name="AutoShape 32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56" name="AutoShape 33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57" name="AutoShape 34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58" name="Rectangle 35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30740" name="Group 36"/>
            <p:cNvGrpSpPr>
              <a:grpSpLocks noChangeAspect="1"/>
            </p:cNvGrpSpPr>
            <p:nvPr/>
          </p:nvGrpSpPr>
          <p:grpSpPr bwMode="auto">
            <a:xfrm>
              <a:off x="2359025" y="3752850"/>
              <a:ext cx="577850" cy="574675"/>
              <a:chOff x="3651" y="2187"/>
              <a:chExt cx="1270" cy="1198"/>
            </a:xfrm>
          </p:grpSpPr>
          <p:sp>
            <p:nvSpPr>
              <p:cNvPr id="30751" name="AutoShape 37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52" name="AutoShape 38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53" name="AutoShape 39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54" name="Rectangle 40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30741" name="Group 41"/>
            <p:cNvGrpSpPr>
              <a:grpSpLocks noChangeAspect="1"/>
            </p:cNvGrpSpPr>
            <p:nvPr/>
          </p:nvGrpSpPr>
          <p:grpSpPr bwMode="auto">
            <a:xfrm>
              <a:off x="1978025" y="4508500"/>
              <a:ext cx="577850" cy="574675"/>
              <a:chOff x="3651" y="2187"/>
              <a:chExt cx="1270" cy="1198"/>
            </a:xfrm>
          </p:grpSpPr>
          <p:sp>
            <p:nvSpPr>
              <p:cNvPr id="30747" name="AutoShape 42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48" name="AutoShape 43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49" name="AutoShape 44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50" name="Rectangle 45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30742" name="Group 46"/>
            <p:cNvGrpSpPr>
              <a:grpSpLocks noChangeAspect="1"/>
            </p:cNvGrpSpPr>
            <p:nvPr/>
          </p:nvGrpSpPr>
          <p:grpSpPr bwMode="auto">
            <a:xfrm rot="10800000">
              <a:off x="1979613" y="5159375"/>
              <a:ext cx="577850" cy="574675"/>
              <a:chOff x="3651" y="2187"/>
              <a:chExt cx="1270" cy="1198"/>
            </a:xfrm>
          </p:grpSpPr>
          <p:sp>
            <p:nvSpPr>
              <p:cNvPr id="30743" name="AutoShape 47"/>
              <p:cNvSpPr>
                <a:spLocks noChangeAspect="1" noChangeArrowheads="1"/>
              </p:cNvSpPr>
              <p:nvPr/>
            </p:nvSpPr>
            <p:spPr bwMode="auto">
              <a:xfrm>
                <a:off x="3878" y="2840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44" name="AutoShape 48"/>
              <p:cNvSpPr>
                <a:spLocks noChangeAspect="1" noChangeArrowheads="1"/>
              </p:cNvSpPr>
              <p:nvPr/>
            </p:nvSpPr>
            <p:spPr bwMode="auto">
              <a:xfrm rot="-8264527">
                <a:off x="4105" y="2251"/>
                <a:ext cx="816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18 h 21600"/>
                  <a:gd name="T14" fmla="*/ 17100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45" name="AutoShape 49"/>
              <p:cNvSpPr>
                <a:spLocks noChangeAspect="1" noChangeArrowheads="1"/>
              </p:cNvSpPr>
              <p:nvPr/>
            </p:nvSpPr>
            <p:spPr bwMode="auto">
              <a:xfrm rot="8220806">
                <a:off x="3651" y="2251"/>
                <a:ext cx="771" cy="54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11 w 21600"/>
                  <a:gd name="T13" fmla="*/ 4518 h 21600"/>
                  <a:gd name="T14" fmla="*/ 17089 w 21600"/>
                  <a:gd name="T15" fmla="*/ 17082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46" name="Rectangle 50"/>
              <p:cNvSpPr>
                <a:spLocks noChangeAspect="1" noChangeArrowheads="1"/>
              </p:cNvSpPr>
              <p:nvPr/>
            </p:nvSpPr>
            <p:spPr bwMode="auto">
              <a:xfrm>
                <a:off x="4001" y="2187"/>
                <a:ext cx="531" cy="726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E7BC29"/>
                  </a:buClr>
                  <a:buSzPct val="9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4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E7BC29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D092A7"/>
                  </a:buClr>
                  <a:buSzPct val="65000"/>
                  <a:buFont typeface="Wingdings 2" panose="05020102010507070707" pitchFamily="18" charset="2"/>
                  <a:buChar char=""/>
                  <a:defRPr sz="20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altLang="ru-RU" sz="1800">
                  <a:latin typeface="Calibri" panose="020F0502020204030204" pitchFamily="34" charset="0"/>
                </a:endParaRPr>
              </a:p>
            </p:txBody>
          </p:sp>
        </p:grpSp>
      </p:grpSp>
      <p:pic>
        <p:nvPicPr>
          <p:cNvPr id="30723" name="Picture 2" descr="G:\альдегиды\гиацинт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107" y="1258594"/>
            <a:ext cx="21494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Прямоугольник 55"/>
          <p:cNvSpPr>
            <a:spLocks noChangeArrowheads="1"/>
          </p:cNvSpPr>
          <p:nvPr/>
        </p:nvSpPr>
        <p:spPr bwMode="auto">
          <a:xfrm>
            <a:off x="1290933" y="369888"/>
            <a:ext cx="32432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Фенилэтаналь</a:t>
            </a:r>
            <a:endParaRPr lang="ru-RU" altLang="ru-RU" sz="36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30725" name="Прямоугольник 58"/>
          <p:cNvSpPr>
            <a:spLocks noChangeArrowheads="1"/>
          </p:cNvSpPr>
          <p:nvPr/>
        </p:nvSpPr>
        <p:spPr bwMode="auto">
          <a:xfrm>
            <a:off x="0" y="4776860"/>
            <a:ext cx="924893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Фенилэтаналь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сравнению с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бензальдегидом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лучше  соответствует рецептору цветочного запаха.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Фенилэтаналь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пахнет гиацинтом  </a:t>
            </a:r>
          </a:p>
        </p:txBody>
      </p:sp>
    </p:spTree>
    <p:extLst>
      <p:ext uri="{BB962C8B-B14F-4D97-AF65-F5344CB8AC3E}">
        <p14:creationId xmlns:p14="http://schemas.microsoft.com/office/powerpoint/2010/main" val="275230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456" y="122835"/>
            <a:ext cx="8352928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Получение</a:t>
            </a:r>
            <a:endParaRPr lang="ru-RU" sz="54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7" name="Прямоугольник 2"/>
          <p:cNvSpPr>
            <a:spLocks noChangeArrowheads="1"/>
          </p:cNvSpPr>
          <p:nvPr/>
        </p:nvSpPr>
        <p:spPr bwMode="auto">
          <a:xfrm>
            <a:off x="810017" y="1230313"/>
            <a:ext cx="8569325" cy="440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Окислением </a:t>
            </a: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(дегидрированием)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первичных спиртов: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промышленности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en-US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Cu,t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ru-RU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ru-RU" altLang="ru-RU" sz="2800" b="1" u="sng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        →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lang="en-US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COH + H</a:t>
            </a:r>
            <a:r>
              <a:rPr lang="en-US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endParaRPr lang="en-US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этанол                            </a:t>
            </a:r>
            <a:r>
              <a:rPr lang="ru-RU" alt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этаналь</a:t>
            </a:r>
            <a:endParaRPr lang="ru-RU" alt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лаборатории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1748" name="Прямоугольник 3"/>
          <p:cNvSpPr>
            <a:spLocks noChangeArrowheads="1"/>
          </p:cNvSpPr>
          <p:nvPr/>
        </p:nvSpPr>
        <p:spPr bwMode="auto">
          <a:xfrm>
            <a:off x="435860" y="4388578"/>
            <a:ext cx="83883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ru-RU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ru-RU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+ </a:t>
            </a:r>
            <a:r>
              <a:rPr lang="en-US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CuO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    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lang="en-US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COH + H</a:t>
            </a:r>
            <a:r>
              <a:rPr lang="en-US" altLang="ru-RU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O+ Cu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этанол     черный           </a:t>
            </a:r>
            <a:r>
              <a:rPr lang="ru-RU" alt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этаналь</a:t>
            </a: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alt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 </a:t>
            </a: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    запах </a:t>
            </a:r>
            <a:r>
              <a:rPr lang="ru-RU" alt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зеленого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яблока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42934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сканирование000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341" y="1881460"/>
            <a:ext cx="7285220" cy="515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71" name="Группа 3"/>
          <p:cNvGrpSpPr>
            <a:grpSpLocks/>
          </p:cNvGrpSpPr>
          <p:nvPr/>
        </p:nvGrpSpPr>
        <p:grpSpPr bwMode="auto">
          <a:xfrm>
            <a:off x="399244" y="153685"/>
            <a:ext cx="9299392" cy="1727775"/>
            <a:chOff x="250825" y="2143125"/>
            <a:chExt cx="8642350" cy="1727775"/>
          </a:xfrm>
        </p:grpSpPr>
        <p:sp>
          <p:nvSpPr>
            <p:cNvPr id="32772" name="TextBox 4"/>
            <p:cNvSpPr txBox="1">
              <a:spLocks noChangeArrowheads="1"/>
            </p:cNvSpPr>
            <p:nvPr/>
          </p:nvSpPr>
          <p:spPr bwMode="auto">
            <a:xfrm>
              <a:off x="250825" y="2714625"/>
              <a:ext cx="8642350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CH</a:t>
              </a:r>
              <a:r>
                <a:rPr lang="en-US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</a:t>
              </a:r>
              <a:r>
                <a:rPr lang="en-US" altLang="ru-RU" sz="32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+ </a:t>
              </a:r>
              <a:r>
                <a:rPr lang="en-US" alt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CuO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→CH</a:t>
              </a:r>
              <a:r>
                <a:rPr lang="en-US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</a:t>
              </a:r>
              <a:r>
                <a:rPr lang="en-US" altLang="ru-RU" sz="32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ru-RU" altLang="ru-RU" sz="32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+ 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  +  H</a:t>
              </a:r>
              <a:r>
                <a:rPr lang="en-US" altLang="ru-RU" sz="32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     </a:t>
              </a:r>
              <a:endParaRPr lang="ru-RU" altLang="ru-RU" sz="3200" dirty="0">
                <a:latin typeface="Calibri" panose="020F0502020204030204" pitchFamily="34" charset="0"/>
              </a:endParaRPr>
            </a:p>
          </p:txBody>
        </p:sp>
        <p:cxnSp>
          <p:nvCxnSpPr>
            <p:cNvPr id="6" name="Прямая соединительная линия 5"/>
            <p:cNvCxnSpPr/>
            <p:nvPr/>
          </p:nvCxnSpPr>
          <p:spPr>
            <a:xfrm rot="5400000" flipH="1" flipV="1">
              <a:off x="6072187" y="2643188"/>
              <a:ext cx="285750" cy="28575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 rot="5400000" flipH="1" flipV="1">
              <a:off x="6000750" y="2571750"/>
              <a:ext cx="285750" cy="28575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6072187" y="3227963"/>
              <a:ext cx="142875" cy="12960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776" name="TextBox 8"/>
            <p:cNvSpPr txBox="1">
              <a:spLocks noChangeArrowheads="1"/>
            </p:cNvSpPr>
            <p:nvPr/>
          </p:nvSpPr>
          <p:spPr bwMode="auto">
            <a:xfrm>
              <a:off x="4356100" y="2276475"/>
              <a:ext cx="50006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ru-RU" sz="3200" b="1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777" name="TextBox 9"/>
            <p:cNvSpPr txBox="1">
              <a:spLocks noChangeArrowheads="1"/>
            </p:cNvSpPr>
            <p:nvPr/>
          </p:nvSpPr>
          <p:spPr bwMode="auto">
            <a:xfrm>
              <a:off x="6215063" y="2143125"/>
              <a:ext cx="42862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778" name="TextBox 10"/>
            <p:cNvSpPr txBox="1">
              <a:spLocks noChangeArrowheads="1"/>
            </p:cNvSpPr>
            <p:nvPr/>
          </p:nvSpPr>
          <p:spPr bwMode="auto">
            <a:xfrm>
              <a:off x="6143625" y="3286125"/>
              <a:ext cx="50006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E7BC29"/>
                </a:buClr>
                <a:buSzPct val="9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4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E7BC29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D092A7"/>
                </a:buClr>
                <a:buSzPct val="65000"/>
                <a:buFont typeface="Wingdings 2" panose="05020102010507070707" pitchFamily="18" charset="2"/>
                <a:buChar char=""/>
                <a:defRPr sz="20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sz="32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endPara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547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Прямоугольник 2"/>
          <p:cNvSpPr>
            <a:spLocks noChangeArrowheads="1"/>
          </p:cNvSpPr>
          <p:nvPr/>
        </p:nvSpPr>
        <p:spPr bwMode="auto">
          <a:xfrm>
            <a:off x="319882" y="183085"/>
            <a:ext cx="868920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Реакция </a:t>
            </a:r>
            <a:r>
              <a:rPr lang="ru-RU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Кучерова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Hg</a:t>
            </a:r>
            <a:r>
              <a:rPr lang="ru-RU" altLang="ru-RU" sz="32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el-G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≡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 +  Н</a:t>
            </a:r>
            <a:r>
              <a:rPr lang="ru-RU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    →                СН</a:t>
            </a:r>
            <a:r>
              <a:rPr lang="ru-RU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СОН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ru-RU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ацетилен                        уксусный альдегид</a:t>
            </a:r>
          </a:p>
        </p:txBody>
      </p:sp>
      <p:pic>
        <p:nvPicPr>
          <p:cNvPr id="33795" name="Picture 9" descr="ацетальдеги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85980">
            <a:off x="3584191" y="3959382"/>
            <a:ext cx="216058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24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1228023" y="207027"/>
            <a:ext cx="64627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Выполните задания</a:t>
            </a:r>
          </a:p>
        </p:txBody>
      </p:sp>
      <p:sp>
        <p:nvSpPr>
          <p:cNvPr id="34819" name="Прямоугольник 2"/>
          <p:cNvSpPr>
            <a:spLocks noChangeArrowheads="1"/>
          </p:cNvSpPr>
          <p:nvPr/>
        </p:nvSpPr>
        <p:spPr bwMode="auto">
          <a:xfrm>
            <a:off x="287772" y="1376578"/>
            <a:ext cx="9260962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Альдегиды, в отличие от других веществ, содержат альдегидную группу, которая имеет запись: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– ОН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– СОН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– СООН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-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₂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Ацетальдегид имеет формулу: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HCOH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₃COH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₂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₂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₂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/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8215" y="853358"/>
            <a:ext cx="7379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задания имеют один правильный ответ!</a:t>
            </a:r>
          </a:p>
        </p:txBody>
      </p:sp>
    </p:spTree>
    <p:extLst>
      <p:ext uri="{BB962C8B-B14F-4D97-AF65-F5344CB8AC3E}">
        <p14:creationId xmlns:p14="http://schemas.microsoft.com/office/powerpoint/2010/main" val="264153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2"/>
          <p:cNvSpPr>
            <a:spLocks noChangeArrowheads="1"/>
          </p:cNvSpPr>
          <p:nvPr/>
        </p:nvSpPr>
        <p:spPr bwMode="auto">
          <a:xfrm>
            <a:off x="375301" y="187274"/>
            <a:ext cx="9083492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Качественной реакцией на альдегид является реакция:</a:t>
            </a:r>
            <a:b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окисления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гидрирования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серебряного зеркала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поликонденсации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Альдегиды применяют в пищевой промышленности, так как они…: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имеют сладкий вкус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имеют приятный запах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содержат сахара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входят в состав эфирных масел и содержатся в цветах, фруктах, плодах, душистых и пряных растениях</a:t>
            </a:r>
          </a:p>
          <a:p>
            <a:pPr eaLnBrk="1" hangingPunct="1"/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6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2"/>
          <p:cNvSpPr>
            <a:spLocks noChangeArrowheads="1"/>
          </p:cNvSpPr>
          <p:nvPr/>
        </p:nvSpPr>
        <p:spPr bwMode="auto">
          <a:xfrm>
            <a:off x="495223" y="109955"/>
            <a:ext cx="8280400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Альдегиды получают:</a:t>
            </a:r>
          </a:p>
          <a:p>
            <a:pPr algn="just"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окислением первичных спиртов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из ацетилена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оба варианта верные</a:t>
            </a:r>
          </a:p>
          <a:p>
            <a:pPr algn="just" eaLnBrk="1" hangingPunct="1"/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Дайте названия альдегидам:</a:t>
            </a: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-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-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/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–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–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- 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/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 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-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₂-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₂-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-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COH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/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ru-RU" sz="28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₃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821617" y="2781041"/>
            <a:ext cx="0" cy="3603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841728" y="4011353"/>
            <a:ext cx="0" cy="3603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978128" y="4011353"/>
            <a:ext cx="0" cy="3603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526436" y="5717473"/>
            <a:ext cx="0" cy="3603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804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</TotalTime>
  <Words>769</Words>
  <Application>Microsoft Office PowerPoint</Application>
  <PresentationFormat>Широкоэкранный</PresentationFormat>
  <Paragraphs>227</Paragraphs>
  <Slides>30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0" baseType="lpstr">
      <vt:lpstr>SimSun</vt:lpstr>
      <vt:lpstr>Arial</vt:lpstr>
      <vt:lpstr>Calibri</vt:lpstr>
      <vt:lpstr>华文新魏</vt:lpstr>
      <vt:lpstr>Times New Roman</vt:lpstr>
      <vt:lpstr>Trebuchet MS</vt:lpstr>
      <vt:lpstr>Verdana</vt:lpstr>
      <vt:lpstr>Wingdings</vt:lpstr>
      <vt:lpstr>Wingdings 3</vt:lpstr>
      <vt:lpstr>Аспект</vt:lpstr>
      <vt:lpstr>           Альдегиды: физические и химические свойства, получение и применение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Альдегиды: химические свойства и применение </dc:title>
  <dc:creator>Арх</dc:creator>
  <cp:lastModifiedBy>Арх</cp:lastModifiedBy>
  <cp:revision>20</cp:revision>
  <dcterms:created xsi:type="dcterms:W3CDTF">2026-03-02T09:53:11Z</dcterms:created>
  <dcterms:modified xsi:type="dcterms:W3CDTF">2026-03-02T10:28:33Z</dcterms:modified>
</cp:coreProperties>
</file>