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8D86F-CAC8-4F1B-8D6D-A210322F310D}" type="datetimeFigureOut">
              <a:rPr lang="ru-RU" smtClean="0"/>
              <a:t>06.04.2024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E6BB7-C85A-4208-812A-D31F809B5D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980728"/>
            <a:ext cx="313900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Польза чтения сказок </a:t>
            </a:r>
          </a:p>
          <a:p>
            <a:pPr algn="ctr"/>
            <a:r>
              <a:rPr lang="ru-RU" sz="24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детям раннего возраста</a:t>
            </a:r>
            <a:endParaRPr lang="ru-RU" sz="24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2132856"/>
            <a:ext cx="22172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Информационный блок</a:t>
            </a:r>
          </a:p>
          <a:p>
            <a:pPr algn="ctr"/>
            <a:r>
              <a:rPr lang="ru-RU" dirty="0">
                <a:latin typeface="Monotype Corsiva" pitchFamily="66" charset="0"/>
              </a:rPr>
              <a:t>д</a:t>
            </a:r>
            <a:r>
              <a:rPr lang="ru-RU" dirty="0" smtClean="0">
                <a:latin typeface="Monotype Corsiva" pitchFamily="66" charset="0"/>
              </a:rPr>
              <a:t>ля родителей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1760" y="4797152"/>
            <a:ext cx="1699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Monotype Corsiva" pitchFamily="66" charset="0"/>
              </a:rPr>
              <a:t>Подготовила:</a:t>
            </a:r>
          </a:p>
          <a:p>
            <a:r>
              <a:rPr lang="ru-RU" dirty="0" smtClean="0">
                <a:latin typeface="Monotype Corsiva" pitchFamily="66" charset="0"/>
              </a:rPr>
              <a:t>воспитатель</a:t>
            </a:r>
          </a:p>
          <a:p>
            <a:r>
              <a:rPr lang="ru-RU" dirty="0" err="1" smtClean="0">
                <a:latin typeface="Monotype Corsiva" pitchFamily="66" charset="0"/>
              </a:rPr>
              <a:t>Шайхутдинова</a:t>
            </a:r>
            <a:endParaRPr lang="ru-RU" dirty="0" smtClean="0">
              <a:latin typeface="Monotype Corsiva" pitchFamily="66" charset="0"/>
            </a:endParaRPr>
          </a:p>
          <a:p>
            <a:r>
              <a:rPr lang="ru-RU" dirty="0" smtClean="0">
                <a:latin typeface="Monotype Corsiva" pitchFamily="66" charset="0"/>
              </a:rPr>
              <a:t>Мария Петровна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188640"/>
            <a:ext cx="221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dirty="0" smtClean="0">
                <a:latin typeface="Monotype Corsiva" pitchFamily="66" charset="0"/>
              </a:rPr>
              <a:t>МБДОУ «Детский сад № 26»</a:t>
            </a:r>
          </a:p>
          <a:p>
            <a:pPr algn="ctr"/>
            <a:r>
              <a:rPr lang="ru-RU" sz="1400" dirty="0">
                <a:latin typeface="Monotype Corsiva" pitchFamily="66" charset="0"/>
              </a:rPr>
              <a:t>д</a:t>
            </a:r>
            <a:r>
              <a:rPr lang="ru-RU" sz="1400" dirty="0" smtClean="0">
                <a:latin typeface="Monotype Corsiva" pitchFamily="66" charset="0"/>
              </a:rPr>
              <a:t>ля детей раннего возраста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6165304"/>
            <a:ext cx="14734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Monotype Corsiva" pitchFamily="66" charset="0"/>
              </a:rPr>
              <a:t>Г. Дзержинск 2024</a:t>
            </a:r>
            <a:endParaRPr lang="ru-RU" sz="1400" dirty="0">
              <a:latin typeface="Monotype Corsiva" pitchFamily="66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716016" y="548680"/>
            <a:ext cx="432048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10101"/>
                </a:solidFill>
                <a:effectLst/>
                <a:latin typeface="Monotype Corsiva" pitchFamily="66" charset="0"/>
                <a:ea typeface="Times New Roman" pitchFamily="18" charset="0"/>
                <a:cs typeface="Segoe UI" pitchFamily="34" charset="0"/>
              </a:rPr>
              <a:t>Сказка — это прекрасное творение искусства. С ней ребенок знакомится с раннего детства. Из сказок дети познают множество нового. Они помогают испытать храбрость, доброту и зло. </a:t>
            </a:r>
          </a:p>
          <a:p>
            <a:pPr lvl="0" indent="4572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10101"/>
                </a:solidFill>
                <a:effectLst/>
                <a:latin typeface="Monotype Corsiva" pitchFamily="66" charset="0"/>
                <a:ea typeface="Times New Roman" pitchFamily="18" charset="0"/>
                <a:cs typeface="Segoe UI" pitchFamily="34" charset="0"/>
              </a:rPr>
              <a:t>Мир сказок полон необычайных явлений. Животные и предметы могут разговаривать и действовать как люди. А удивительные события и необычные превращения случаются в мире сказок постоянно. 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Monotype Corsiva" pitchFamily="66" charset="0"/>
              </a:rPr>
              <a:t>Восприятие окружающего мира у маленьких детей очень своеобразно. К одушевленным и неодушевленным предметам они относятся одинаково, и все в этом мире подчиняется особенным детским законам. Как им объяснить научные законы природы, почему нельзя бороться между добром и злом - для них загадка. А в сказке это просто и понятно.</a:t>
            </a:r>
          </a:p>
          <a:p>
            <a:pPr indent="45720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Monotype Corsiva" pitchFamily="66" charset="0"/>
              </a:rPr>
              <a:t>Сказка — это особый способ познакомиться с окружающим миром. Этот особый способ систематизации знаний, которые дети получают в раннем возрасте, нужен ребенку. Он делает мир понятным, удобным и интересным.</a:t>
            </a:r>
          </a:p>
        </p:txBody>
      </p:sp>
      <p:sp>
        <p:nvSpPr>
          <p:cNvPr id="14338" name="AutoShape 2" descr="https://top-fon.com/uploads/posts/2023-02/1675368294_top-fon-com-p-russkie-narodnie-skazki-fon-dlya-prezentat-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1681869690_kartinki-pibig-info-p-kartinka-babushka-v-okoshke-iz-skazok-arti-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1640" y="2924944"/>
            <a:ext cx="2067820" cy="1800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107504" y="836712"/>
            <a:ext cx="43200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Общение ребенка с фольклором активно развивает его речь. </a:t>
            </a:r>
            <a:r>
              <a:rPr lang="ru-RU" sz="1600" dirty="0" smtClean="0">
                <a:latin typeface="Monotype Corsiva" pitchFamily="66" charset="0"/>
              </a:rPr>
              <a:t>Сказки, которые родители читают своим детям, учат их новым словам и развивают речевые навыки. 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Первые сказки не имеют какого-то определенного смысла, но благодаря своей простоте они способствуют развитию речи малыша. Действие таких сказок основано на повторяющихся элементах, например, как в «Теремке», где каждый зверь называет себя, что вызывает у ребёнка радость узнавания и  удовольствие от сказок, что в свою очередь, помогает запоминать новые слова и обогащать пассивный словарный запас ребенка. 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У малышей появляются свои любимые сказки, которые они хотят слушать снова и снова. Хорошо запомнив сказку, дети могут рассказать её сами.. </a:t>
            </a:r>
            <a:r>
              <a:rPr lang="ru-RU" sz="1600" dirty="0" smtClean="0">
                <a:latin typeface="Monotype Corsiva" pitchFamily="66" charset="0"/>
              </a:rPr>
              <a:t>Они рассматривают и перелистывают страницы книг, «читая» сказки с помощью придуманных ими слов и повторяя знакомые фразы. Взрослые помогают детям, давая задание показать картинки, ответить на вопрос, повторить фразу или изобразить звуки животных. </a:t>
            </a:r>
            <a:endParaRPr lang="ru-RU" sz="1600" dirty="0" smtClean="0">
              <a:latin typeface="Monotype Corsiva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476672"/>
            <a:ext cx="1649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1. Развитие речи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24000" y="548680"/>
            <a:ext cx="4320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Позволяя ребенку самому выбрать книгу, вы помогаете ему сохранить чувство независимости.</a:t>
            </a:r>
          </a:p>
          <a:p>
            <a:pPr indent="457200"/>
            <a:r>
              <a:rPr lang="ru-RU" sz="1600" dirty="0">
                <a:latin typeface="Monotype Corsiva" pitchFamily="66" charset="0"/>
              </a:rPr>
              <a:t>Детям раннего возраста доступны пониманию </a:t>
            </a:r>
            <a:r>
              <a:rPr lang="ru-RU" sz="1600" dirty="0" smtClean="0">
                <a:latin typeface="Monotype Corsiva" pitchFamily="66" charset="0"/>
              </a:rPr>
              <a:t>такие сказки, как:</a:t>
            </a:r>
            <a:endParaRPr lang="ru-RU" sz="1600" dirty="0">
              <a:latin typeface="Monotype Corsiva" pitchFamily="66" charset="0"/>
            </a:endParaRPr>
          </a:p>
        </p:txBody>
      </p:sp>
      <p:pic>
        <p:nvPicPr>
          <p:cNvPr id="20" name="Рисунок 19" descr="63.jpeg"/>
          <p:cNvPicPr>
            <a:picLocks noChangeAspect="1"/>
          </p:cNvPicPr>
          <p:nvPr/>
        </p:nvPicPr>
        <p:blipFill>
          <a:blip r:embed="rId2" cstate="print"/>
          <a:srcRect l="2339" t="1701" r="2339" b="1701"/>
          <a:stretch>
            <a:fillRect/>
          </a:stretch>
        </p:blipFill>
        <p:spPr>
          <a:xfrm>
            <a:off x="4860032" y="1844824"/>
            <a:ext cx="1291304" cy="1800000"/>
          </a:xfrm>
          <a:prstGeom prst="roundRect">
            <a:avLst/>
          </a:prstGeom>
        </p:spPr>
      </p:pic>
      <p:pic>
        <p:nvPicPr>
          <p:cNvPr id="21" name="Рисунок 20" descr="700-nw (1).jpg"/>
          <p:cNvPicPr>
            <a:picLocks noChangeAspect="1"/>
          </p:cNvPicPr>
          <p:nvPr/>
        </p:nvPicPr>
        <p:blipFill>
          <a:blip r:embed="rId3" cstate="print"/>
          <a:srcRect l="16520" t="2481" r="16521" b="2481"/>
          <a:stretch>
            <a:fillRect/>
          </a:stretch>
        </p:blipFill>
        <p:spPr>
          <a:xfrm>
            <a:off x="6300192" y="1844824"/>
            <a:ext cx="1268182" cy="1800000"/>
          </a:xfrm>
          <a:prstGeom prst="roundRect">
            <a:avLst/>
          </a:prstGeom>
        </p:spPr>
      </p:pic>
      <p:pic>
        <p:nvPicPr>
          <p:cNvPr id="22" name="Рисунок 21" descr="700-nw.jpg"/>
          <p:cNvPicPr>
            <a:picLocks noChangeAspect="1"/>
          </p:cNvPicPr>
          <p:nvPr/>
        </p:nvPicPr>
        <p:blipFill>
          <a:blip r:embed="rId4" cstate="print"/>
          <a:srcRect l="16520" t="2481" r="16521" b="2481"/>
          <a:stretch>
            <a:fillRect/>
          </a:stretch>
        </p:blipFill>
        <p:spPr>
          <a:xfrm>
            <a:off x="7668344" y="1844824"/>
            <a:ext cx="1268182" cy="1800000"/>
          </a:xfrm>
          <a:prstGeom prst="roundRect">
            <a:avLst/>
          </a:prstGeom>
        </p:spPr>
      </p:pic>
      <p:pic>
        <p:nvPicPr>
          <p:cNvPr id="23" name="Рисунок 22" descr="1383105_1648211219_flamingo_skazki_s_nakleykami_repka.jpg"/>
          <p:cNvPicPr>
            <a:picLocks noChangeAspect="1"/>
          </p:cNvPicPr>
          <p:nvPr/>
        </p:nvPicPr>
        <p:blipFill>
          <a:blip r:embed="rId5" cstate="print"/>
          <a:srcRect l="2800" t="2751" r="2800" b="2751"/>
          <a:stretch>
            <a:fillRect/>
          </a:stretch>
        </p:blipFill>
        <p:spPr>
          <a:xfrm>
            <a:off x="5436096" y="4293096"/>
            <a:ext cx="1560000" cy="1800000"/>
          </a:xfrm>
          <a:prstGeom prst="roundRect">
            <a:avLst/>
          </a:prstGeom>
        </p:spPr>
      </p:pic>
      <p:pic>
        <p:nvPicPr>
          <p:cNvPr id="24" name="Рисунок 23" descr="MV5BNzEwOTE1NTMtYjM5MS00ODIzLThhMDItMzliOGZjYTc3Zjg5XkEyXkFqcGdeQXVyNjMxODMyODU@._V1_FMjpg_UX1000_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64288" y="4293096"/>
            <a:ext cx="1382488" cy="1800000"/>
          </a:xfrm>
          <a:prstGeom prst="round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512" y="404664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Monotype Corsiva" pitchFamily="66" charset="0"/>
              </a:rPr>
              <a:t>2</a:t>
            </a:r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. Развитие безопасности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764704"/>
            <a:ext cx="4320000" cy="57554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Русские народные сказки – это своего рода инструктаж для родителей, которые несут </a:t>
            </a:r>
            <a:r>
              <a:rPr lang="ru-RU" sz="1600" dirty="0">
                <a:latin typeface="Monotype Corsiva" pitchFamily="66" charset="0"/>
              </a:rPr>
              <a:t>ответственность за жизнь и здоровье своего </a:t>
            </a:r>
            <a:r>
              <a:rPr lang="ru-RU" sz="1600" dirty="0" smtClean="0">
                <a:latin typeface="Monotype Corsiva" pitchFamily="66" charset="0"/>
              </a:rPr>
              <a:t>ребёнка.</a:t>
            </a:r>
          </a:p>
          <a:p>
            <a:pPr indent="457200"/>
            <a:r>
              <a:rPr lang="ru-RU" sz="1600" dirty="0">
                <a:latin typeface="Monotype Corsiva" pitchFamily="66" charset="0"/>
              </a:rPr>
              <a:t>Воображение малыша еще слабо развито и не представляет, </a:t>
            </a:r>
            <a:r>
              <a:rPr lang="ru-RU" sz="1600" dirty="0" smtClean="0">
                <a:latin typeface="Monotype Corsiva" pitchFamily="66" charset="0"/>
              </a:rPr>
              <a:t>что с героем что-то </a:t>
            </a:r>
            <a:r>
              <a:rPr lang="ru-RU" sz="1600" dirty="0">
                <a:latin typeface="Monotype Corsiva" pitchFamily="66" charset="0"/>
              </a:rPr>
              <a:t>случилось, поэтому </a:t>
            </a:r>
            <a:r>
              <a:rPr lang="ru-RU" sz="1600" dirty="0" smtClean="0">
                <a:latin typeface="Monotype Corsiva" pitchFamily="66" charset="0"/>
              </a:rPr>
              <a:t>правильная интонация родителей при чтении сказок поможет ребёнку понять эмоциональное отношение к поступкам героев сказки.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Сказки служат способом общения с ребёнком на доступном ему языке. Они преподают важные жизненные уроки. Ребёнок отождествляет себя с героем и учится на его ошибках. Вспомните: в сказке «Репка» говорится, что с любой сложной задачей можно справиться сообща. 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Маленькие дети легко усваивают правила безопасного поведения на улице и дома, знакомясь с сюжетами сказок. Они постепенно, возвращаясь к ним вновь и вновь, воспринимают урок, который содержат эти произведения, например, урок, что не стоит открывать дверь чужим людям, как в сказке «Волк и семеро козлят», и нельзя уходить из дома без разрешения, как в сказке «Колобок».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16016" y="476672"/>
            <a:ext cx="4320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Задача родителей – акцентировать внимание малыша на опасных моментах присутствующих в сказке. После прочтения сказки нужно обязательно подвести итоги. Вы можете провести игры по сказкам, которые помогут закрепить знания о безопасных ситуациях. 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Чтобы дети лучше запомнили полезные уроки из сказок, следуйте нескольким правилам: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Определите полезные уроки перед прочтением сказки. 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Используйте устную форму, она легче усваивается.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Проявляйте эмоции по отношению к героям и событиям.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Сохраняйте баланс и контролируйте голос при рассказе.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Обращайте внимание на иллюстрации. Они помогают лучше понять смысл.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Задавайте вопросы для закрепления материала и вовлекайте ребёнка в обсуждение.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Эмоционально реагируйте на вопросы и обсуждения.</a:t>
            </a:r>
          </a:p>
          <a:p>
            <a:pPr indent="457200">
              <a:buAutoNum type="arabicPeriod"/>
            </a:pPr>
            <a:r>
              <a:rPr lang="ru-RU" sz="1600" dirty="0" smtClean="0">
                <a:latin typeface="Monotype Corsiva" pitchFamily="66" charset="0"/>
              </a:rPr>
              <a:t>Повторяйте материал время от времени, используя разные способы для закрепления.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836712"/>
            <a:ext cx="432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Ранний возраст – самый благоприятный период для сенсорного воспитания и накопления представлений об окружающем мире. 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В большинстве народных сказок главными героями являются животные, причём описываются их взаимоотношения с природой. Это помогает детям воспринимать знания о природе, повадках животных и взаимоотношениях людей с животным и растительным миром.</a:t>
            </a:r>
          </a:p>
          <a:p>
            <a:pPr indent="457200"/>
            <a:r>
              <a:rPr lang="ru-RU" sz="1600" dirty="0" smtClean="0">
                <a:latin typeface="Monotype Corsiva" pitchFamily="66" charset="0"/>
              </a:rPr>
              <a:t>Задача взрослых— </a:t>
            </a:r>
            <a:r>
              <a:rPr lang="ru-RU" sz="1600" dirty="0">
                <a:latin typeface="Monotype Corsiva" pitchFamily="66" charset="0"/>
              </a:rPr>
              <a:t>заложить </a:t>
            </a:r>
            <a:r>
              <a:rPr lang="ru-RU" sz="1600" dirty="0" smtClean="0">
                <a:latin typeface="Monotype Corsiva" pitchFamily="66" charset="0"/>
              </a:rPr>
              <a:t>в детях первые </a:t>
            </a:r>
            <a:r>
              <a:rPr lang="ru-RU" sz="1600" dirty="0">
                <a:latin typeface="Monotype Corsiva" pitchFamily="66" charset="0"/>
              </a:rPr>
              <a:t>ориентиры о мире природы, дать </a:t>
            </a:r>
            <a:r>
              <a:rPr lang="ru-RU" sz="1600" dirty="0" smtClean="0">
                <a:latin typeface="Monotype Corsiva" pitchFamily="66" charset="0"/>
              </a:rPr>
              <a:t>понятия о животном и растительном мире, как о живых существах, которые, как и люди, нуждаются в доброте и уходе. Этому, в большей степени, способствуют наблюдения </a:t>
            </a:r>
            <a:r>
              <a:rPr lang="ru-RU" sz="1600" dirty="0">
                <a:latin typeface="Monotype Corsiva" pitchFamily="66" charset="0"/>
              </a:rPr>
              <a:t>в природе </a:t>
            </a:r>
            <a:r>
              <a:rPr lang="ru-RU" sz="1600" dirty="0" smtClean="0">
                <a:latin typeface="Monotype Corsiva" pitchFamily="66" charset="0"/>
              </a:rPr>
              <a:t>, что является </a:t>
            </a:r>
            <a:r>
              <a:rPr lang="ru-RU" sz="1600" dirty="0">
                <a:latin typeface="Monotype Corsiva" pitchFamily="66" charset="0"/>
              </a:rPr>
              <a:t>первым этапом </a:t>
            </a:r>
            <a:r>
              <a:rPr lang="ru-RU" sz="1600" dirty="0" smtClean="0">
                <a:latin typeface="Monotype Corsiva" pitchFamily="66" charset="0"/>
              </a:rPr>
              <a:t>по </a:t>
            </a:r>
            <a:r>
              <a:rPr lang="ru-RU" sz="1600" dirty="0">
                <a:latin typeface="Monotype Corsiva" pitchFamily="66" charset="0"/>
              </a:rPr>
              <a:t>экологическому воспитанию с использованием сказок</a:t>
            </a:r>
            <a:r>
              <a:rPr lang="ru-RU" sz="1600" dirty="0" smtClean="0">
                <a:latin typeface="Monotype Corsiva" pitchFamily="66" charset="0"/>
              </a:rPr>
              <a:t>. Они могут </a:t>
            </a:r>
            <a:r>
              <a:rPr lang="ru-RU" sz="1600" dirty="0">
                <a:latin typeface="Monotype Corsiva" pitchFamily="66" charset="0"/>
              </a:rPr>
              <a:t>помочь детям развить чувственное восприятие природы, эмоциональное отношение к ней и интерес к познанию</a:t>
            </a:r>
            <a:r>
              <a:rPr lang="ru-RU" sz="1600" dirty="0" smtClean="0">
                <a:latin typeface="Monotype Corsiva" pitchFamily="66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404664"/>
            <a:ext cx="2656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Monotype Corsiva" pitchFamily="66" charset="0"/>
              </a:rPr>
              <a:t>3. Экологическое воспитание</a:t>
            </a:r>
            <a:endParaRPr lang="ru-RU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476672"/>
            <a:ext cx="4320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ru-RU" sz="1600" dirty="0" smtClean="0">
                <a:latin typeface="Monotype Corsiva" pitchFamily="66" charset="0"/>
              </a:rPr>
              <a:t>Дорогие родители, читайте детям сказки! Это не только поможет вам провести время вместе, но и научит вашего ребёнка важным жизненным ценностям. Через сказки вы можете объяснить детям, что такое хорошо и что такое плохо, почему нужно уважать окружающих и быть преданным своим близким. Любимые герои сказок станут для ребёнка примером для подражания, научат различать добро и зло. Так что читайте детям сказки, и вы увидите, как они станут более добрыми, заботливыми и внимательными к другим людям.</a:t>
            </a:r>
            <a:endParaRPr lang="ru-RU" sz="1600" dirty="0"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5157192"/>
            <a:ext cx="4320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latin typeface="Monotype Corsiva" pitchFamily="66" charset="0"/>
              </a:rPr>
              <a:t>“Сказка - это зернышко, из которого прорастает эмоциональная оценка ребенком жизненных явлений”. В. А. Сухомлинский</a:t>
            </a:r>
          </a:p>
        </p:txBody>
      </p:sp>
      <p:pic>
        <p:nvPicPr>
          <p:cNvPr id="8" name="Рисунок 7" descr="maxresdefaul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438" t="4669" r="24800" b="9401"/>
          <a:stretch>
            <a:fillRect/>
          </a:stretch>
        </p:blipFill>
        <p:spPr>
          <a:xfrm>
            <a:off x="5796136" y="3284984"/>
            <a:ext cx="1964811" cy="1800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883</Words>
  <Application>Microsoft Office PowerPoint</Application>
  <PresentationFormat>Экран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33</cp:revision>
  <dcterms:created xsi:type="dcterms:W3CDTF">2024-04-06T15:55:46Z</dcterms:created>
  <dcterms:modified xsi:type="dcterms:W3CDTF">2024-04-06T20:05:23Z</dcterms:modified>
</cp:coreProperties>
</file>