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5" r:id="rId3"/>
    <p:sldId id="258" r:id="rId4"/>
    <p:sldId id="273" r:id="rId5"/>
    <p:sldId id="262" r:id="rId6"/>
    <p:sldId id="268" r:id="rId7"/>
    <p:sldId id="271" r:id="rId8"/>
    <p:sldId id="261" r:id="rId9"/>
    <p:sldId id="264" r:id="rId10"/>
    <p:sldId id="265" r:id="rId11"/>
    <p:sldId id="266" r:id="rId12"/>
    <p:sldId id="263" r:id="rId13"/>
    <p:sldId id="260" r:id="rId14"/>
    <p:sldId id="267" r:id="rId15"/>
    <p:sldId id="259" r:id="rId16"/>
    <p:sldId id="270" r:id="rId17"/>
    <p:sldId id="272" r:id="rId18"/>
    <p:sldId id="274" r:id="rId19"/>
    <p:sldId id="269" r:id="rId20"/>
    <p:sldId id="277" r:id="rId21"/>
    <p:sldId id="276" r:id="rId22"/>
    <p:sldId id="279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E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D25F0-04E2-421C-BC7E-D33F643A7EDA}" type="datetimeFigureOut">
              <a:rPr lang="ru-RU" smtClean="0"/>
              <a:pPr/>
              <a:t>22.09.2026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A92B9-4754-4492-BB60-B363A34285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D25F0-04E2-421C-BC7E-D33F643A7EDA}" type="datetimeFigureOut">
              <a:rPr lang="ru-RU" smtClean="0"/>
              <a:pPr/>
              <a:t>22.09.2026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A92B9-4754-4492-BB60-B363A34285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D25F0-04E2-421C-BC7E-D33F643A7EDA}" type="datetimeFigureOut">
              <a:rPr lang="ru-RU" smtClean="0"/>
              <a:pPr/>
              <a:t>22.09.2026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A92B9-4754-4492-BB60-B363A34285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D25F0-04E2-421C-BC7E-D33F643A7EDA}" type="datetimeFigureOut">
              <a:rPr lang="ru-RU" smtClean="0"/>
              <a:pPr/>
              <a:t>22.09.2026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A92B9-4754-4492-BB60-B363A34285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D25F0-04E2-421C-BC7E-D33F643A7EDA}" type="datetimeFigureOut">
              <a:rPr lang="ru-RU" smtClean="0"/>
              <a:pPr/>
              <a:t>22.09.2026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A92B9-4754-4492-BB60-B363A34285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D25F0-04E2-421C-BC7E-D33F643A7EDA}" type="datetimeFigureOut">
              <a:rPr lang="ru-RU" smtClean="0"/>
              <a:pPr/>
              <a:t>22.09.2026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A92B9-4754-4492-BB60-B363A34285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D25F0-04E2-421C-BC7E-D33F643A7EDA}" type="datetimeFigureOut">
              <a:rPr lang="ru-RU" smtClean="0"/>
              <a:pPr/>
              <a:t>22.09.2026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A92B9-4754-4492-BB60-B363A34285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D25F0-04E2-421C-BC7E-D33F643A7EDA}" type="datetimeFigureOut">
              <a:rPr lang="ru-RU" smtClean="0"/>
              <a:pPr/>
              <a:t>22.09.2026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A92B9-4754-4492-BB60-B363A34285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D25F0-04E2-421C-BC7E-D33F643A7EDA}" type="datetimeFigureOut">
              <a:rPr lang="ru-RU" smtClean="0"/>
              <a:pPr/>
              <a:t>22.09.2026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A92B9-4754-4492-BB60-B363A34285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D25F0-04E2-421C-BC7E-D33F643A7EDA}" type="datetimeFigureOut">
              <a:rPr lang="ru-RU" smtClean="0"/>
              <a:pPr/>
              <a:t>22.09.2026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A92B9-4754-4492-BB60-B363A34285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D25F0-04E2-421C-BC7E-D33F643A7EDA}" type="datetimeFigureOut">
              <a:rPr lang="ru-RU" smtClean="0"/>
              <a:pPr/>
              <a:t>22.09.2026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A92B9-4754-4492-BB60-B363A34285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D25F0-04E2-421C-BC7E-D33F643A7EDA}" type="datetimeFigureOut">
              <a:rPr lang="ru-RU" smtClean="0"/>
              <a:pPr/>
              <a:t>22.09.2026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A92B9-4754-4492-BB60-B363A342857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encrypted-tbn0.gstatic.com/images?q=tbn:ANd9GcSYrBx4GqtT6zCrKtTLDmdclO4VNLeFmYXNZuRB7UmIhHCBWJoCe4eDj1U7&amp;s=10" TargetMode="External"/><Relationship Id="rId13" Type="http://schemas.openxmlformats.org/officeDocument/2006/relationships/hyperlink" Target="https://encrypted-tbn0.gstatic.com/images?q=tbn:ANd9GcSFYRz6w866Oi1jD0cQpUgtE2FZk6W_Cl5xmgzupEkNNA&amp;s=10" TargetMode="External"/><Relationship Id="rId3" Type="http://schemas.openxmlformats.org/officeDocument/2006/relationships/hyperlink" Target="https://encrypted-tbn0.gstatic.com/images?q=tbn:ANd9GcS4y15y28F3ymWlfmJrYN-ifZxlX5j3966-dTWSOO3dRhMTTmU2ph7KMv-b&amp;s=10" TargetMode="External"/><Relationship Id="rId7" Type="http://schemas.openxmlformats.org/officeDocument/2006/relationships/hyperlink" Target="https://foni.papik.pro/uploads/posts/2024-10/foni-papik-pro-g1x7-p-kartinki-pchela-dlya-detei-na-prozrachnom-3.png" TargetMode="External"/><Relationship Id="rId12" Type="http://schemas.openxmlformats.org/officeDocument/2006/relationships/hyperlink" Target="https://encrypted-tbn0.gstatic.com/images?q=tbn:ANd9GcTwiMsSxftc0XbrzZHgYaJ80FypJgOBNqQ7-fLpQkpzXrHshoL2fxyHUxE&amp;s=10" TargetMode="External"/><Relationship Id="rId17" Type="http://schemas.openxmlformats.org/officeDocument/2006/relationships/hyperlink" Target="https://png.pngtree.com/png-vector/20220707/ourmid/pngtree-little-boy-yelling-at-something-child-drawing-path-vector-png-image_37025110.png" TargetMode="External"/><Relationship Id="rId2" Type="http://schemas.openxmlformats.org/officeDocument/2006/relationships/hyperlink" Target="https://dettext.com/wp-content/uploads/2024/04/kartinka-vedro-dlia-detei-na-prozrachnom-fone/87615-dettext_com-kartinka-vedro-dlia-detei-na-prozrachnom-fone.png" TargetMode="External"/><Relationship Id="rId16" Type="http://schemas.openxmlformats.org/officeDocument/2006/relationships/hyperlink" Target="https://abrakadabra.fun/uploads/posts/2022-03/1648602618_2-abrakadabra-fun-p-risunki-morya-dlya-detei-3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ettext.com/wp-content/uploads/2024/03/24266-dettext_com-kartinka-voda-dlia-detei.jpg" TargetMode="External"/><Relationship Id="rId11" Type="http://schemas.openxmlformats.org/officeDocument/2006/relationships/hyperlink" Target="https://img.magnific.com/premium-vector/cartoon-owl-isolated-white_143596-78.jpg?semt=ais_hybrid&amp;w=740&amp;q=80" TargetMode="External"/><Relationship Id="rId5" Type="http://schemas.openxmlformats.org/officeDocument/2006/relationships/hyperlink" Target="https://babyimages.ru/kartinki/lisa-kartinka-03.jpg" TargetMode="External"/><Relationship Id="rId15" Type="http://schemas.openxmlformats.org/officeDocument/2006/relationships/hyperlink" Target="https://dettext.com/wp-content/uploads/2024/04/gnezdo-kartinka-dlia-detei/53084-dettext_com-gnezdo-kartinka-dlia-detei.jpg" TargetMode="External"/><Relationship Id="rId10" Type="http://schemas.openxmlformats.org/officeDocument/2006/relationships/hyperlink" Target="https://dettext.com/wp-content/uploads/2024/04/most-kartinka-dlia-detei/01668-dettext_com-most-kartinka-dlia-detei.jpg" TargetMode="External"/><Relationship Id="rId4" Type="http://schemas.openxmlformats.org/officeDocument/2006/relationships/hyperlink" Target="https://avatars.mds.yandex.net/i?id=6e699fa4562aec70808ec66d9061100e14cc2f27-12346502-images-thumbs&amp;n=13" TargetMode="External"/><Relationship Id="rId9" Type="http://schemas.openxmlformats.org/officeDocument/2006/relationships/hyperlink" Target="https://avatars.mds.yandex.net/i?id=c11782b28e4468c6dde5474d5dd3b1b9e09e1766-12475310-images-thumbs&amp;n=13" TargetMode="External"/><Relationship Id="rId14" Type="http://schemas.openxmlformats.org/officeDocument/2006/relationships/hyperlink" Target="https://dettext.com/wp-content/uploads/2024/04/kartinka-pole-dlia-detei/52755-dettext_com-kartinka-pole-dlia-detei.jpg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1428736"/>
            <a:ext cx="7772400" cy="1470025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>Интерактивный тренажёр</a:t>
            </a:r>
            <a:endParaRPr lang="ru-RU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3286124"/>
            <a:ext cx="7286676" cy="1752600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chemeClr val="accent1">
                    <a:lumMod val="75000"/>
                  </a:schemeClr>
                </a:solidFill>
              </a:rPr>
              <a:t>Слова с безударной гласной</a:t>
            </a:r>
            <a:endParaRPr lang="ru-RU" sz="6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7572396" y="5572140"/>
            <a:ext cx="928694" cy="8572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28596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Вставь пропущенные буквы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4546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е</a:t>
            </a:r>
            <a:endParaRPr lang="ru-RU" sz="199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4000504"/>
            <a:ext cx="69294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500" dirty="0" err="1" smtClean="0"/>
              <a:t>кр</a:t>
            </a:r>
            <a:r>
              <a:rPr lang="ru-RU" sz="11500" dirty="0" smtClean="0"/>
              <a:t> . </a:t>
            </a:r>
            <a:r>
              <a:rPr lang="ru-RU" sz="11500" dirty="0" err="1" smtClean="0"/>
              <a:t>чит</a:t>
            </a:r>
            <a:endParaRPr lang="ru-RU" sz="11500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15272" y="5572140"/>
            <a:ext cx="928694" cy="8572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28596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и</a:t>
            </a:r>
            <a:endParaRPr lang="ru-RU" sz="19900" dirty="0">
              <a:solidFill>
                <a:srgbClr val="FF0000"/>
              </a:solidFill>
            </a:endParaRPr>
          </a:p>
        </p:txBody>
      </p:sp>
      <p:pic>
        <p:nvPicPr>
          <p:cNvPr id="5124" name="Picture 4" descr="мальчик кричит о чем то клипарт дети кричат вектор PNG , клипарт, дети,  кричать Иллюстрация Изображение на Pngtree, Роялти-фр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476" y="1273567"/>
            <a:ext cx="1935859" cy="2443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2725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11111E-6 L -0.1875 0.3238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Вставь пропущенные буквы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а</a:t>
            </a:r>
            <a:endParaRPr lang="ru-RU" sz="199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4000504"/>
            <a:ext cx="69294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500" dirty="0" smtClean="0"/>
              <a:t>м . </a:t>
            </a:r>
            <a:r>
              <a:rPr lang="ru-RU" sz="11500" dirty="0" err="1" smtClean="0"/>
              <a:t>ря</a:t>
            </a:r>
            <a:endParaRPr lang="ru-RU" sz="11500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15272" y="5572140"/>
            <a:ext cx="928694" cy="8572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90" name="Picture 2" descr="https://gas-kvas.com/uploads/posts/2023-01/1673544008_gas-kvas-com-p-morskoi-bereg-risunok-detskii-4.png"/>
          <p:cNvPicPr>
            <a:picLocks noChangeAspect="1" noChangeArrowheads="1"/>
          </p:cNvPicPr>
          <p:nvPr/>
        </p:nvPicPr>
        <p:blipFill>
          <a:blip r:embed="rId2" cstate="print"/>
          <a:srcRect l="8316" r="11300"/>
          <a:stretch>
            <a:fillRect/>
          </a:stretch>
        </p:blipFill>
        <p:spPr bwMode="auto">
          <a:xfrm>
            <a:off x="3643306" y="2143116"/>
            <a:ext cx="2071702" cy="1440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28596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4546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о</a:t>
            </a:r>
            <a:endParaRPr lang="ru-RU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L 0.16407 0.3134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00" y="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Вставь пропущенные буквы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4546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и</a:t>
            </a:r>
            <a:endParaRPr lang="ru-RU" sz="199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4000504"/>
            <a:ext cx="69294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500" dirty="0" err="1" smtClean="0"/>
              <a:t>гн</a:t>
            </a:r>
            <a:r>
              <a:rPr lang="ru-RU" sz="11500" dirty="0" smtClean="0"/>
              <a:t> . </a:t>
            </a:r>
            <a:r>
              <a:rPr lang="ru-RU" sz="11500" dirty="0" err="1" smtClean="0"/>
              <a:t>здо</a:t>
            </a:r>
            <a:endParaRPr lang="ru-RU" sz="11500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15272" y="5572140"/>
            <a:ext cx="928694" cy="8572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28596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е</a:t>
            </a:r>
            <a:endParaRPr lang="ru-RU" sz="19900" dirty="0">
              <a:solidFill>
                <a:srgbClr val="FF0000"/>
              </a:solidFill>
            </a:endParaRPr>
          </a:p>
        </p:txBody>
      </p:sp>
      <p:pic>
        <p:nvPicPr>
          <p:cNvPr id="3074" name="Picture 2" descr="пустое гнездо с ветвями и листьями: стоковая векторная графика (без  лицензионных платежей), 797078014 | Shutterstock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51"/>
          <a:stretch/>
        </p:blipFill>
        <p:spPr bwMode="auto">
          <a:xfrm>
            <a:off x="3485004" y="2132856"/>
            <a:ext cx="2316868" cy="1190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5751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11111E-6 L -0.21111 0.3134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56" y="1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Вставь пропущенные буквы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а</a:t>
            </a:r>
            <a:endParaRPr lang="ru-RU" sz="199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4000504"/>
            <a:ext cx="69294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500" dirty="0" err="1" smtClean="0"/>
              <a:t>п</a:t>
            </a:r>
            <a:r>
              <a:rPr lang="ru-RU" sz="11500" dirty="0" smtClean="0"/>
              <a:t> . ля</a:t>
            </a:r>
            <a:endParaRPr lang="ru-RU" sz="11500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15272" y="5572140"/>
            <a:ext cx="928694" cy="8572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266" name="Picture 2" descr="https://news-service.uralschool.ru/upload/org549/t165838/images/big/cXgkF5fpE1momrxNXxU61658386330.jpg"/>
          <p:cNvPicPr>
            <a:picLocks noChangeAspect="1" noChangeArrowheads="1"/>
          </p:cNvPicPr>
          <p:nvPr/>
        </p:nvPicPr>
        <p:blipFill>
          <a:blip r:embed="rId2" cstate="print"/>
          <a:srcRect b="10702"/>
          <a:stretch>
            <a:fillRect/>
          </a:stretch>
        </p:blipFill>
        <p:spPr bwMode="auto">
          <a:xfrm>
            <a:off x="3714744" y="2143116"/>
            <a:ext cx="1920000" cy="1285884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28596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4546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о</a:t>
            </a:r>
            <a:endParaRPr lang="ru-RU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L 0.16407 0.3238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00" y="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Вставь пропущенные буквы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4546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о</a:t>
            </a:r>
            <a:endParaRPr lang="ru-RU" sz="199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1538" y="4000504"/>
            <a:ext cx="69294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500" dirty="0" err="1" smtClean="0"/>
              <a:t>тр</a:t>
            </a:r>
            <a:r>
              <a:rPr lang="ru-RU" sz="11500" dirty="0" smtClean="0"/>
              <a:t> . </a:t>
            </a:r>
            <a:r>
              <a:rPr lang="ru-RU" sz="11500" dirty="0" err="1" smtClean="0"/>
              <a:t>ва</a:t>
            </a:r>
            <a:endParaRPr lang="ru-RU" sz="11500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15272" y="5572140"/>
            <a:ext cx="928694" cy="8572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42" name="Picture 2" descr="https://gas-kvas.com/uploads/posts/2023-01/1673571555_gas-kvas-com-p-risunok-detskii-trava-2.png"/>
          <p:cNvPicPr>
            <a:picLocks noChangeAspect="1" noChangeArrowheads="1"/>
          </p:cNvPicPr>
          <p:nvPr/>
        </p:nvPicPr>
        <p:blipFill>
          <a:blip r:embed="rId2" cstate="print"/>
          <a:srcRect l="11476" r="15077" b="24593"/>
          <a:stretch>
            <a:fillRect/>
          </a:stretch>
        </p:blipFill>
        <p:spPr bwMode="auto">
          <a:xfrm>
            <a:off x="3571868" y="2075062"/>
            <a:ext cx="2160000" cy="12825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28596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а</a:t>
            </a:r>
            <a:endParaRPr lang="ru-RU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11111E-6 L -0.19531 0.3238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0" y="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Вставь пропущенные буквы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4546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е</a:t>
            </a:r>
            <a:endParaRPr lang="ru-RU" sz="199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4000504"/>
            <a:ext cx="69294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500" dirty="0" smtClean="0"/>
              <a:t>л . сток</a:t>
            </a:r>
            <a:endParaRPr lang="ru-RU" sz="11500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15272" y="5572140"/>
            <a:ext cx="928694" cy="8572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28596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и</a:t>
            </a:r>
            <a:endParaRPr lang="ru-RU" sz="199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Листья деревьев картинки для детей - скачать бесплатно и ...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013" y="1680370"/>
            <a:ext cx="2228850" cy="205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37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11111E-6 L -0.2625 0.3134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25" y="1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Вставь пропущенные буквы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а</a:t>
            </a:r>
            <a:endParaRPr lang="ru-RU" sz="199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4000504"/>
            <a:ext cx="69294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500" dirty="0" smtClean="0"/>
              <a:t>с . </a:t>
            </a:r>
            <a:r>
              <a:rPr lang="ru-RU" sz="11500" dirty="0" err="1" smtClean="0"/>
              <a:t>ва</a:t>
            </a:r>
            <a:endParaRPr lang="ru-RU" sz="11500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15272" y="5572140"/>
            <a:ext cx="928694" cy="8572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18" name="Picture 2" descr="https://gas-kvas.com/uploads/posts/2023-01/1673592643_gas-kvas-com-p-sovenok-risunok-detskii-47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7620" y="2000240"/>
            <a:ext cx="1440000" cy="1440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28596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4546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о</a:t>
            </a:r>
            <a:endParaRPr lang="ru-RU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L 0.15608 0.3238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00" y="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Вставь пропущенные буквы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а</a:t>
            </a:r>
            <a:endParaRPr lang="ru-RU" sz="199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4000504"/>
            <a:ext cx="69294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500" dirty="0" smtClean="0"/>
              <a:t>м . </a:t>
            </a:r>
            <a:r>
              <a:rPr lang="ru-RU" sz="11500" dirty="0" err="1" smtClean="0"/>
              <a:t>сты</a:t>
            </a:r>
            <a:endParaRPr lang="ru-RU" sz="11500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15272" y="5572140"/>
            <a:ext cx="928694" cy="8572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 descr="https://photoshop-kopona.com/uploads/posts/2019-03/1552629952_11.jpg"/>
          <p:cNvPicPr>
            <a:picLocks noChangeAspect="1" noChangeArrowheads="1"/>
          </p:cNvPicPr>
          <p:nvPr/>
        </p:nvPicPr>
        <p:blipFill>
          <a:blip r:embed="rId2" cstate="print"/>
          <a:srcRect l="5545" r="2958" b="10702"/>
          <a:stretch>
            <a:fillRect/>
          </a:stretch>
        </p:blipFill>
        <p:spPr bwMode="auto">
          <a:xfrm>
            <a:off x="3571868" y="2143116"/>
            <a:ext cx="2178000" cy="1188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28596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4546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о</a:t>
            </a:r>
            <a:endParaRPr lang="ru-RU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L 0.13247 0.3238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00" y="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Вставь пропущенные буквы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4546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и</a:t>
            </a:r>
            <a:endParaRPr lang="ru-RU" sz="199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4000504"/>
            <a:ext cx="69294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500" dirty="0" smtClean="0"/>
              <a:t>р . </a:t>
            </a:r>
            <a:r>
              <a:rPr lang="ru-RU" sz="11500" dirty="0" err="1" smtClean="0"/>
              <a:t>ка</a:t>
            </a:r>
            <a:endParaRPr lang="ru-RU" sz="11500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15272" y="5572140"/>
            <a:ext cx="928694" cy="8572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 descr="https://i.ytimg.com/vi/4oZuUMLoHa8/maxresdefault.jpg"/>
          <p:cNvPicPr>
            <a:picLocks noChangeAspect="1" noChangeArrowheads="1"/>
          </p:cNvPicPr>
          <p:nvPr/>
        </p:nvPicPr>
        <p:blipFill>
          <a:blip r:embed="rId2" cstate="print"/>
          <a:srcRect l="11162" t="19844" r="7912"/>
          <a:stretch>
            <a:fillRect/>
          </a:stretch>
        </p:blipFill>
        <p:spPr bwMode="auto">
          <a:xfrm>
            <a:off x="3643306" y="2285992"/>
            <a:ext cx="2071702" cy="115424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28596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е</a:t>
            </a:r>
            <a:endParaRPr lang="ru-RU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11111E-6 L -0.1875 0.3344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Вставь пропущенные буквы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4546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е</a:t>
            </a:r>
            <a:endParaRPr lang="ru-RU" sz="199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4000504"/>
            <a:ext cx="69294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500" dirty="0" err="1" smtClean="0"/>
              <a:t>гр</a:t>
            </a:r>
            <a:r>
              <a:rPr lang="ru-RU" sz="11500" dirty="0" smtClean="0"/>
              <a:t> . бы</a:t>
            </a:r>
            <a:endParaRPr lang="ru-RU" sz="11500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15272" y="5572140"/>
            <a:ext cx="928694" cy="8572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 descr="https://gas-kvas.com/uploads/posts/2023-02/1676510886_gas-kvas-com-p-grib-borovik-detskii-risunok-33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71934" y="2071678"/>
            <a:ext cx="1014465" cy="1440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28596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и</a:t>
            </a:r>
            <a:endParaRPr lang="ru-RU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11111E-6 L -0.1875 0.3134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Вставь пропущенные буквы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и</a:t>
            </a:r>
            <a:endParaRPr lang="ru-RU" sz="199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42976" y="4000504"/>
            <a:ext cx="69294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500" dirty="0" err="1" smtClean="0"/>
              <a:t>пч</a:t>
            </a:r>
            <a:r>
              <a:rPr lang="ru-RU" sz="11500" dirty="0" smtClean="0"/>
              <a:t> . </a:t>
            </a:r>
            <a:r>
              <a:rPr lang="ru-RU" sz="11500" dirty="0" err="1" smtClean="0"/>
              <a:t>ла</a:t>
            </a:r>
            <a:endParaRPr lang="ru-RU" sz="11500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15272" y="5572140"/>
            <a:ext cx="928694" cy="8572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https://img.razrisyika.ru/kart/35/1200/137771-pchela-dlya-detey-4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868" y="1785926"/>
            <a:ext cx="1800000" cy="1800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28596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4546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е</a:t>
            </a:r>
            <a:endParaRPr lang="ru-RU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L 0.17188 0.3238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00" y="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Вставь пропущенные буквы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а</a:t>
            </a:r>
            <a:endParaRPr lang="ru-RU" sz="199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4000504"/>
            <a:ext cx="69294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500" dirty="0" smtClean="0"/>
              <a:t>в . да</a:t>
            </a:r>
            <a:endParaRPr lang="ru-RU" sz="11500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15272" y="5572140"/>
            <a:ext cx="928694" cy="8572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https://gas-kvas.com/uploads/posts/2023-02/1676715608_gas-kvas-com-p-detskie-risunki-svyazannie-s-vodoi-50.jpg"/>
          <p:cNvPicPr>
            <a:picLocks noChangeAspect="1" noChangeArrowheads="1"/>
          </p:cNvPicPr>
          <p:nvPr/>
        </p:nvPicPr>
        <p:blipFill>
          <a:blip r:embed="rId2" cstate="print"/>
          <a:srcRect l="8372" r="10702"/>
          <a:stretch>
            <a:fillRect/>
          </a:stretch>
        </p:blipFill>
        <p:spPr bwMode="auto">
          <a:xfrm>
            <a:off x="3643306" y="2060438"/>
            <a:ext cx="2071702" cy="1440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28596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4546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о</a:t>
            </a:r>
            <a:endParaRPr lang="ru-RU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L 0.14827 0.3134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00" y="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Вставь пропущенные буквы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4546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е</a:t>
            </a:r>
            <a:endParaRPr lang="ru-RU" sz="199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4000504"/>
            <a:ext cx="69294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500" dirty="0" smtClean="0"/>
              <a:t>л . </a:t>
            </a:r>
            <a:r>
              <a:rPr lang="ru-RU" sz="11500" dirty="0" err="1" smtClean="0"/>
              <a:t>са</a:t>
            </a:r>
            <a:endParaRPr lang="ru-RU" sz="11500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15272" y="5572140"/>
            <a:ext cx="928694" cy="8572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https://avatars.mds.yandex.net/i?id=3899e8c9b2163e3e805b25bb798d07e7dac7458d-10639206-images-thumbs&amp;n=1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43306" y="1714488"/>
            <a:ext cx="1799999" cy="1800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28596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и</a:t>
            </a:r>
            <a:endParaRPr lang="ru-RU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11111E-6 L -0.1875 0.3238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Вставь пропущенные буквы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а</a:t>
            </a:r>
            <a:endParaRPr lang="ru-RU" sz="199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4000504"/>
            <a:ext cx="69294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500" dirty="0" smtClean="0"/>
              <a:t>г . </a:t>
            </a:r>
            <a:r>
              <a:rPr lang="ru-RU" sz="11500" dirty="0" err="1" smtClean="0"/>
              <a:t>ра</a:t>
            </a:r>
            <a:endParaRPr lang="ru-RU" sz="11500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15272" y="5572140"/>
            <a:ext cx="928694" cy="8572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https://i.ytimg.com/vi/D9BhmnN4tKA/maxresdefault.jpg"/>
          <p:cNvPicPr>
            <a:picLocks noChangeAspect="1" noChangeArrowheads="1"/>
          </p:cNvPicPr>
          <p:nvPr/>
        </p:nvPicPr>
        <p:blipFill>
          <a:blip r:embed="rId2" cstate="print"/>
          <a:srcRect l="8372" r="10703"/>
          <a:stretch>
            <a:fillRect/>
          </a:stretch>
        </p:blipFill>
        <p:spPr bwMode="auto">
          <a:xfrm>
            <a:off x="3643306" y="2071678"/>
            <a:ext cx="2071702" cy="1440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28596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4546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о</a:t>
            </a:r>
            <a:endParaRPr lang="ru-RU" sz="19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L 0.14827 0.3238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00" y="1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Вставь пропущенные буквы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4546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и</a:t>
            </a:r>
            <a:endParaRPr lang="ru-RU" sz="199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4000504"/>
            <a:ext cx="69294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500" dirty="0" smtClean="0"/>
              <a:t>з . </a:t>
            </a:r>
            <a:r>
              <a:rPr lang="ru-RU" sz="11500" dirty="0" err="1" smtClean="0"/>
              <a:t>лёный</a:t>
            </a:r>
            <a:endParaRPr lang="ru-RU" sz="11500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15272" y="5572140"/>
            <a:ext cx="928694" cy="8572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28596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е</a:t>
            </a:r>
            <a:endParaRPr lang="ru-RU" sz="199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07904" y="2276872"/>
            <a:ext cx="1872208" cy="1152128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930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11111E-6 L -0.34497 0.3238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57" y="1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Вставь пропущенные буквы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а</a:t>
            </a:r>
            <a:endParaRPr lang="ru-RU" sz="199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4000504"/>
            <a:ext cx="69294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500" dirty="0" smtClean="0"/>
              <a:t>с . сна</a:t>
            </a:r>
            <a:endParaRPr lang="ru-RU" sz="11500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15272" y="5572140"/>
            <a:ext cx="928694" cy="8572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28596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4546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о</a:t>
            </a:r>
            <a:endParaRPr lang="ru-RU" sz="199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Картинки для детей сосна (55 фото) - 55 фото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500"/>
          <a:stretch/>
        </p:blipFill>
        <p:spPr bwMode="auto">
          <a:xfrm>
            <a:off x="3739568" y="1292935"/>
            <a:ext cx="1664864" cy="2309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8021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L 0.11615 0.3134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99" y="1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Вставь пропущенные буквы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4546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и</a:t>
            </a:r>
            <a:endParaRPr lang="ru-RU" sz="199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4000504"/>
            <a:ext cx="69294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500" dirty="0" smtClean="0"/>
              <a:t>в . </a:t>
            </a:r>
            <a:r>
              <a:rPr lang="ru-RU" sz="11500" dirty="0" err="1" smtClean="0"/>
              <a:t>дро</a:t>
            </a:r>
            <a:endParaRPr lang="ru-RU" sz="11500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15272" y="5572140"/>
            <a:ext cx="928694" cy="8572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28596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0694" y="1071546"/>
            <a:ext cx="1571636" cy="315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9900" dirty="0" smtClean="0">
                <a:solidFill>
                  <a:srgbClr val="FF0000"/>
                </a:solidFill>
              </a:rPr>
              <a:t>е</a:t>
            </a:r>
            <a:endParaRPr lang="ru-RU" sz="19900" dirty="0">
              <a:solidFill>
                <a:srgbClr val="FF0000"/>
              </a:solidFill>
            </a:endParaRPr>
          </a:p>
        </p:txBody>
      </p:sp>
      <p:pic>
        <p:nvPicPr>
          <p:cNvPr id="4098" name="Picture 2" descr="Картинка ведро для детей на прозрачном фоне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4572" y="1745406"/>
            <a:ext cx="2324100" cy="197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6317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11111E-6 L -0.25052 0.3134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35" y="1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285992"/>
            <a:ext cx="8229600" cy="1143000"/>
          </a:xfrm>
        </p:spPr>
        <p:txBody>
          <a:bodyPr>
            <a:prstTxWarp prst="textChevronInverted">
              <a:avLst/>
            </a:prstTxWarp>
            <a:no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sz="9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Молодцы!</a:t>
            </a:r>
            <a:endParaRPr lang="ru-RU" sz="96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5" name="Рисунок 4" descr="ладоши смайл.gif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71802" y="3857628"/>
            <a:ext cx="3185343" cy="22172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28728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504" y="1124744"/>
            <a:ext cx="8784976" cy="5093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ru-RU" sz="1300" dirty="0" smtClean="0">
              <a:hlinkClick r:id="rId2"/>
            </a:endParaRPr>
          </a:p>
          <a:p>
            <a:pPr marL="342900" indent="-342900">
              <a:buAutoNum type="arabicPeriod"/>
            </a:pPr>
            <a:r>
              <a:rPr lang="en-US" sz="1300" dirty="0" smtClean="0">
                <a:hlinkClick r:id="rId2"/>
              </a:rPr>
              <a:t>https</a:t>
            </a:r>
            <a:r>
              <a:rPr lang="en-US" sz="1300" dirty="0">
                <a:hlinkClick r:id="rId2"/>
              </a:rPr>
              <a:t>://</a:t>
            </a:r>
            <a:r>
              <a:rPr lang="en-US" sz="1300" dirty="0" smtClean="0">
                <a:hlinkClick r:id="rId2"/>
              </a:rPr>
              <a:t>dettext.com/wp-content/uploads/2024/04/kartinka-vedro-dlia-detei-na-prozrachnom-fone/87615-dettext_com-kartinka-vedro-dlia-detei-na-prozrachnom-fone.png</a:t>
            </a:r>
            <a:endParaRPr lang="ru-RU" sz="1300" dirty="0" smtClean="0"/>
          </a:p>
          <a:p>
            <a:pPr marL="342900" indent="-342900">
              <a:buAutoNum type="arabicPeriod"/>
            </a:pPr>
            <a:r>
              <a:rPr lang="en-US" sz="1300" dirty="0">
                <a:hlinkClick r:id="rId3"/>
              </a:rPr>
              <a:t>https://</a:t>
            </a:r>
            <a:r>
              <a:rPr lang="en-US" sz="1300" dirty="0" smtClean="0">
                <a:hlinkClick r:id="rId3"/>
              </a:rPr>
              <a:t>encrypted-tbn0.gstatic.com/images?q=tbn:ANd9GcS4y15y28F3ymWlfmJrYN-ifZxlX5j3966-dTWSOO3dRhMTTmU2ph7KMv-b&amp;s=10</a:t>
            </a:r>
            <a:endParaRPr lang="ru-RU" sz="1300" dirty="0" smtClean="0"/>
          </a:p>
          <a:p>
            <a:pPr marL="342900" indent="-342900">
              <a:buAutoNum type="arabicPeriod"/>
            </a:pPr>
            <a:r>
              <a:rPr lang="en-US" sz="1300" dirty="0">
                <a:hlinkClick r:id="rId4"/>
              </a:rPr>
              <a:t>https://</a:t>
            </a:r>
            <a:r>
              <a:rPr lang="en-US" sz="1300" dirty="0" smtClean="0">
                <a:hlinkClick r:id="rId4"/>
              </a:rPr>
              <a:t>avatars.mds.yandex.net/i?id=6e699fa4562aec70808ec66d9061100e14cc2f27-12346502-images-thumbs&amp;n=13</a:t>
            </a:r>
            <a:endParaRPr lang="ru-RU" sz="1300" dirty="0" smtClean="0"/>
          </a:p>
          <a:p>
            <a:pPr marL="342900" indent="-342900">
              <a:buAutoNum type="arabicPeriod"/>
            </a:pPr>
            <a:r>
              <a:rPr lang="en-US" sz="1300" dirty="0" smtClean="0">
                <a:hlinkClick r:id="rId5"/>
              </a:rPr>
              <a:t>https</a:t>
            </a:r>
            <a:r>
              <a:rPr lang="en-US" sz="1300" dirty="0">
                <a:hlinkClick r:id="rId5"/>
              </a:rPr>
              <a:t>://</a:t>
            </a:r>
            <a:r>
              <a:rPr lang="en-US" sz="1300" dirty="0" smtClean="0">
                <a:hlinkClick r:id="rId5"/>
              </a:rPr>
              <a:t>babyimages.ru/kartinki/lisa-kartinka-03.jpg</a:t>
            </a:r>
            <a:endParaRPr lang="ru-RU" sz="1300" dirty="0" smtClean="0"/>
          </a:p>
          <a:p>
            <a:pPr marL="342900" indent="-342900">
              <a:buAutoNum type="arabicPeriod"/>
            </a:pPr>
            <a:r>
              <a:rPr lang="en-US" sz="1300" dirty="0">
                <a:hlinkClick r:id="rId6"/>
              </a:rPr>
              <a:t>https://</a:t>
            </a:r>
            <a:r>
              <a:rPr lang="en-US" sz="1300" dirty="0" smtClean="0">
                <a:hlinkClick r:id="rId6"/>
              </a:rPr>
              <a:t>dettext.com/wp-content/uploads/2024/03/24266-dettext_com-kartinka-voda-dlia-detei.jpg</a:t>
            </a:r>
            <a:endParaRPr lang="ru-RU" sz="1300" dirty="0" smtClean="0"/>
          </a:p>
          <a:p>
            <a:pPr marL="342900" indent="-342900">
              <a:buAutoNum type="arabicPeriod"/>
            </a:pPr>
            <a:r>
              <a:rPr lang="en-US" sz="1300" dirty="0">
                <a:hlinkClick r:id="rId7"/>
              </a:rPr>
              <a:t>https://</a:t>
            </a:r>
            <a:r>
              <a:rPr lang="en-US" sz="1300" dirty="0" smtClean="0">
                <a:hlinkClick r:id="rId7"/>
              </a:rPr>
              <a:t>foni.papik.pro/uploads/posts/2024-10/foni-papik-pro-g1x7-p-kartinki-pchela-dlya-detei-na-prozrachnom-3.png</a:t>
            </a:r>
            <a:endParaRPr lang="ru-RU" sz="1300" dirty="0" smtClean="0"/>
          </a:p>
          <a:p>
            <a:pPr marL="342900" indent="-342900">
              <a:buAutoNum type="arabicPeriod"/>
            </a:pPr>
            <a:r>
              <a:rPr lang="en-US" sz="1300" dirty="0">
                <a:hlinkClick r:id="rId8"/>
              </a:rPr>
              <a:t>https://</a:t>
            </a:r>
            <a:r>
              <a:rPr lang="en-US" sz="1300" dirty="0" smtClean="0">
                <a:hlinkClick r:id="rId8"/>
              </a:rPr>
              <a:t>encrypted-tbn0.gstatic.com/images?q=tbn:ANd9GcSYrBx4GqtT6zCrKtTLDmdclO4VNLeFmYXNZuRB7UmIhHCBWJoCe4eDj1U7&amp;s=10</a:t>
            </a:r>
            <a:endParaRPr lang="ru-RU" sz="1300" dirty="0" smtClean="0"/>
          </a:p>
          <a:p>
            <a:pPr marL="342900" indent="-342900">
              <a:buAutoNum type="arabicPeriod"/>
            </a:pPr>
            <a:r>
              <a:rPr lang="en-US" sz="1300" dirty="0">
                <a:hlinkClick r:id="rId9"/>
              </a:rPr>
              <a:t>https://</a:t>
            </a:r>
            <a:r>
              <a:rPr lang="en-US" sz="1300" dirty="0" smtClean="0">
                <a:hlinkClick r:id="rId9"/>
              </a:rPr>
              <a:t>avatars.mds.yandex.net/i?id=c11782b28e4468c6dde5474d5dd3b1b9e09e1766-12475310-images-thumbs&amp;n=13</a:t>
            </a:r>
            <a:endParaRPr lang="ru-RU" sz="1300" dirty="0" smtClean="0"/>
          </a:p>
          <a:p>
            <a:pPr marL="342900" indent="-342900">
              <a:buAutoNum type="arabicPeriod"/>
            </a:pPr>
            <a:r>
              <a:rPr lang="en-US" sz="1300" dirty="0">
                <a:hlinkClick r:id="rId10"/>
              </a:rPr>
              <a:t>https://</a:t>
            </a:r>
            <a:r>
              <a:rPr lang="en-US" sz="1300" dirty="0" smtClean="0">
                <a:hlinkClick r:id="rId10"/>
              </a:rPr>
              <a:t>dettext.com/wp-content/uploads/2024/04/most-kartinka-dlia-detei/01668-dettext_com-most-kartinka-dlia-detei.jpg</a:t>
            </a:r>
            <a:endParaRPr lang="ru-RU" sz="1300" dirty="0" smtClean="0"/>
          </a:p>
          <a:p>
            <a:pPr marL="342900" indent="-342900">
              <a:buAutoNum type="arabicPeriod"/>
            </a:pPr>
            <a:r>
              <a:rPr lang="en-US" sz="1300" dirty="0">
                <a:hlinkClick r:id="rId11"/>
              </a:rPr>
              <a:t>https://</a:t>
            </a:r>
            <a:r>
              <a:rPr lang="en-US" sz="1300" dirty="0" smtClean="0">
                <a:hlinkClick r:id="rId11"/>
              </a:rPr>
              <a:t>img.magnific.com/premium-vector/cartoon-owl-isolated-white_143596-78.jpg?semt=ais_hybrid&amp;w=740&amp;q=80</a:t>
            </a:r>
            <a:endParaRPr lang="ru-RU" sz="1300" dirty="0" smtClean="0"/>
          </a:p>
          <a:p>
            <a:pPr marL="342900" indent="-342900">
              <a:buAutoNum type="arabicPeriod"/>
            </a:pPr>
            <a:r>
              <a:rPr lang="en-US" sz="1300" dirty="0">
                <a:hlinkClick r:id="rId12"/>
              </a:rPr>
              <a:t>https://</a:t>
            </a:r>
            <a:r>
              <a:rPr lang="en-US" sz="1300" dirty="0" smtClean="0">
                <a:hlinkClick r:id="rId12"/>
              </a:rPr>
              <a:t>encrypted-tbn0.gstatic.com/images?q=tbn:ANd9GcTwiMsSxftc0XbrzZHgYaJ80FypJgOBNqQ7-fLpQkpzXrHshoL2fxyHUxE&amp;s=10</a:t>
            </a:r>
            <a:endParaRPr lang="ru-RU" sz="1300" dirty="0" smtClean="0"/>
          </a:p>
          <a:p>
            <a:pPr marL="342900" indent="-342900">
              <a:buAutoNum type="arabicPeriod"/>
            </a:pPr>
            <a:r>
              <a:rPr lang="en-US" sz="1300" dirty="0">
                <a:hlinkClick r:id="rId13"/>
              </a:rPr>
              <a:t>https://</a:t>
            </a:r>
            <a:r>
              <a:rPr lang="en-US" sz="1300" dirty="0" smtClean="0">
                <a:hlinkClick r:id="rId13"/>
              </a:rPr>
              <a:t>encrypted-tbn0.gstatic.com/images?q=tbn:ANd9GcSFYRz6w866Oi1jD0cQpUgtE2FZk6W_Cl5xmgzupEkNNA&amp;s=10</a:t>
            </a:r>
            <a:endParaRPr lang="ru-RU" sz="1300" dirty="0" smtClean="0"/>
          </a:p>
          <a:p>
            <a:pPr marL="342900" indent="-342900">
              <a:buAutoNum type="arabicPeriod"/>
            </a:pPr>
            <a:r>
              <a:rPr lang="en-US" sz="1300" dirty="0">
                <a:hlinkClick r:id="rId14"/>
              </a:rPr>
              <a:t>https://</a:t>
            </a:r>
            <a:r>
              <a:rPr lang="en-US" sz="1300" dirty="0" smtClean="0">
                <a:hlinkClick r:id="rId14"/>
              </a:rPr>
              <a:t>dettext.com/wp-content/uploads/2024/04/kartinka-pole-dlia-detei/52755-dettext_com-kartinka-pole-dlia-detei.jpg</a:t>
            </a:r>
            <a:endParaRPr lang="ru-RU" sz="1300" dirty="0" smtClean="0"/>
          </a:p>
          <a:p>
            <a:pPr marL="342900" indent="-342900">
              <a:buAutoNum type="arabicPeriod"/>
            </a:pPr>
            <a:r>
              <a:rPr lang="en-US" sz="1300" dirty="0">
                <a:hlinkClick r:id="rId15"/>
              </a:rPr>
              <a:t>https://</a:t>
            </a:r>
            <a:r>
              <a:rPr lang="en-US" sz="1300" dirty="0" smtClean="0">
                <a:hlinkClick r:id="rId15"/>
              </a:rPr>
              <a:t>dettext.com/wp-content/uploads/2024/04/gnezdo-kartinka-dlia-detei/53084-dettext_com-gnezdo-kartinka-dlia-detei.jpg</a:t>
            </a:r>
            <a:endParaRPr lang="ru-RU" sz="1300" dirty="0" smtClean="0"/>
          </a:p>
          <a:p>
            <a:pPr marL="342900" indent="-342900">
              <a:buAutoNum type="arabicPeriod"/>
            </a:pPr>
            <a:r>
              <a:rPr lang="en-US" sz="1300" dirty="0">
                <a:hlinkClick r:id="rId16"/>
              </a:rPr>
              <a:t>https://</a:t>
            </a:r>
            <a:r>
              <a:rPr lang="en-US" sz="1300" dirty="0" smtClean="0">
                <a:hlinkClick r:id="rId16"/>
              </a:rPr>
              <a:t>abrakadabra.fun/uploads/posts/2022-03/1648602618_2-abrakadabra-fun-p-risunki-morya-dlya-detei-3.png</a:t>
            </a:r>
            <a:endParaRPr lang="ru-RU" sz="1300" dirty="0" smtClean="0"/>
          </a:p>
          <a:p>
            <a:pPr marL="342900" indent="-342900">
              <a:buAutoNum type="arabicPeriod"/>
            </a:pPr>
            <a:r>
              <a:rPr lang="en-US" sz="1300" dirty="0">
                <a:hlinkClick r:id="rId17"/>
              </a:rPr>
              <a:t>https://</a:t>
            </a:r>
            <a:r>
              <a:rPr lang="en-US" sz="1300" dirty="0" smtClean="0">
                <a:hlinkClick r:id="rId17"/>
              </a:rPr>
              <a:t>png.pngtree.com/png-vector/20220707/ourmid/pngtree-little-boy-yelling-at-something-child-drawing-path-vector-png-image_37025110.png</a:t>
            </a: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692696"/>
            <a:ext cx="7643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Интернет-ресурсы: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7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01316" y="980728"/>
            <a:ext cx="7413376" cy="1470025"/>
          </a:xfrm>
        </p:spPr>
        <p:txBody>
          <a:bodyPr>
            <a:normAutofit fontScale="90000"/>
          </a:bodyPr>
          <a:lstStyle/>
          <a:p>
            <a:pPr algn="just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	Интерактивный тренажер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«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Слова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 безударной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гласной»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для учащихся 1 – 2 классов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b="1" dirty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2708920"/>
            <a:ext cx="7848872" cy="20882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ru-RU" sz="128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Подготовила: Елизова Наталья Анатольевна</a:t>
            </a:r>
          </a:p>
          <a:p>
            <a:pPr algn="r"/>
            <a:r>
              <a:rPr lang="ru-RU" sz="128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учитель начальных классов</a:t>
            </a:r>
          </a:p>
          <a:p>
            <a:pPr algn="r"/>
            <a:r>
              <a:rPr lang="ru-RU" sz="128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МАОУ «Экспериментальный лицей имени </a:t>
            </a:r>
            <a:r>
              <a:rPr lang="ru-RU" sz="12800" dirty="0" err="1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Батербиева</a:t>
            </a:r>
            <a:r>
              <a:rPr lang="ru-RU" sz="128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М.М.»</a:t>
            </a:r>
          </a:p>
          <a:p>
            <a:pPr algn="r"/>
            <a:r>
              <a:rPr lang="ru-RU" sz="128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город Усть-Илимск</a:t>
            </a:r>
          </a:p>
          <a:p>
            <a:pPr algn="r"/>
            <a:r>
              <a:rPr lang="ru-RU" sz="12800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Иркутская область</a:t>
            </a:r>
            <a:r>
              <a:rPr lang="ru-RU" sz="12800" b="1" dirty="0">
                <a:solidFill>
                  <a:srgbClr val="C00000"/>
                </a:solidFill>
              </a:rPr>
              <a:t> </a:t>
            </a:r>
          </a:p>
          <a:p>
            <a:pPr algn="l"/>
            <a:endParaRPr lang="ru-RU" sz="4000" dirty="0">
              <a:solidFill>
                <a:schemeClr val="accent1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28728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133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51520" y="980729"/>
            <a:ext cx="8712968" cy="864096"/>
          </a:xfrm>
          <a:prstGeom prst="rect">
            <a:avLst/>
          </a:prstGeom>
        </p:spPr>
        <p:txBody>
          <a:bodyPr>
            <a:normAutofit fontScale="3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357188"/>
            <a:r>
              <a:rPr lang="ru-RU" sz="5300" dirty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Интерактивный тренажер «Слова с безударной гласной» </a:t>
            </a:r>
          </a:p>
          <a:p>
            <a:pPr indent="357188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57158" y="285728"/>
            <a:ext cx="84296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Пояснительная записка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8670" y="1988840"/>
            <a:ext cx="77066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Интерактивная презентация к уроку.</a:t>
            </a:r>
          </a:p>
          <a:p>
            <a:pPr algn="just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Предмет: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русский язык 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just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Тема: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Слова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с безударной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гласной </a:t>
            </a:r>
          </a:p>
          <a:p>
            <a:pPr algn="just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1-2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класс, начальная школа</a:t>
            </a:r>
          </a:p>
          <a:p>
            <a:pPr algn="just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Цель использования презентации: Обобщение и систематизация знаний </a:t>
            </a:r>
          </a:p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28728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3084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2"/>
          <p:cNvSpPr txBox="1">
            <a:spLocks/>
          </p:cNvSpPr>
          <p:nvPr/>
        </p:nvSpPr>
        <p:spPr>
          <a:xfrm>
            <a:off x="714348" y="142852"/>
            <a:ext cx="8001056" cy="82868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600" b="1" i="0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Памятка работы с презентацией</a:t>
            </a:r>
            <a:endParaRPr kumimoji="0" lang="ru-RU" sz="3600" b="1" i="0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Подзаголовок 2"/>
          <p:cNvSpPr txBox="1">
            <a:spLocks/>
          </p:cNvSpPr>
          <p:nvPr/>
        </p:nvSpPr>
        <p:spPr>
          <a:xfrm>
            <a:off x="285720" y="928670"/>
            <a:ext cx="8678768" cy="550072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Участники читают слово и выбирают букву.</a:t>
            </a:r>
          </a:p>
          <a:p>
            <a:pPr marL="342900" lvl="0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ru-RU" sz="3200" dirty="0" smtClean="0">
                <a:solidFill>
                  <a:srgbClr val="0070C0"/>
                </a:solidFill>
              </a:rPr>
              <a:t>При выборе верного ответа буква перемещается на пропущенное место в слове.</a:t>
            </a:r>
          </a:p>
          <a:p>
            <a:pPr marL="342900" lvl="0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ru-RU" sz="3200" dirty="0" smtClean="0">
                <a:solidFill>
                  <a:srgbClr val="0070C0"/>
                </a:solidFill>
              </a:rPr>
              <a:t>При выборе неверного ответа буква закрывается красным прямоугольником. </a:t>
            </a:r>
          </a:p>
          <a:p>
            <a:pPr marL="342900" lvl="0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ru-RU" sz="3200" dirty="0" smtClean="0">
                <a:solidFill>
                  <a:srgbClr val="0070C0"/>
                </a:solidFill>
              </a:rPr>
              <a:t>Перейти к следующему слову – щелчок на стрелку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28728" y="6429396"/>
            <a:ext cx="67866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г.Усть-Илимск, МАОУ «Экспериментальный лицей имени </a:t>
            </a:r>
            <a:r>
              <a:rPr lang="ru-RU" sz="10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Батербиева</a:t>
            </a:r>
            <a:r>
              <a:rPr lang="ru-RU" sz="10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М.М.», Елизова Н.А., учитель начальных классов</a:t>
            </a:r>
            <a:endParaRPr lang="ru-RU" sz="10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24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272</TotalTime>
  <Words>645</Words>
  <Application>Microsoft Office PowerPoint</Application>
  <PresentationFormat>Экран (4:3)</PresentationFormat>
  <Paragraphs>131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6" baseType="lpstr">
      <vt:lpstr>Arial</vt:lpstr>
      <vt:lpstr>Calibri</vt:lpstr>
      <vt:lpstr>Тема Office</vt:lpstr>
      <vt:lpstr>Интерактивный тренажёр</vt:lpstr>
      <vt:lpstr>Вставь пропущенные буквы</vt:lpstr>
      <vt:lpstr>Вставь пропущенные буквы</vt:lpstr>
      <vt:lpstr>Вставь пропущенные буквы</vt:lpstr>
      <vt:lpstr>Вставь пропущенные буквы</vt:lpstr>
      <vt:lpstr>Вставь пропущенные буквы</vt:lpstr>
      <vt:lpstr>Вставь пропущенные буквы</vt:lpstr>
      <vt:lpstr>Вставь пропущенные буквы</vt:lpstr>
      <vt:lpstr>Вставь пропущенные буквы</vt:lpstr>
      <vt:lpstr>Вставь пропущенные буквы</vt:lpstr>
      <vt:lpstr>Вставь пропущенные буквы</vt:lpstr>
      <vt:lpstr>Вставь пропущенные буквы</vt:lpstr>
      <vt:lpstr>Вставь пропущенные буквы</vt:lpstr>
      <vt:lpstr>Вставь пропущенные буквы</vt:lpstr>
      <vt:lpstr>Вставь пропущенные буквы</vt:lpstr>
      <vt:lpstr>Вставь пропущенные буквы</vt:lpstr>
      <vt:lpstr>Вставь пропущенные буквы</vt:lpstr>
      <vt:lpstr>Вставь пропущенные буквы</vt:lpstr>
      <vt:lpstr>Молодцы!</vt:lpstr>
      <vt:lpstr>Презентация PowerPoint</vt:lpstr>
      <vt:lpstr> Интерактивный тренажер «Слова с безударной гласной» для учащихся 1 – 2 классов 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user</cp:lastModifiedBy>
  <cp:revision>34</cp:revision>
  <dcterms:created xsi:type="dcterms:W3CDTF">2018-10-03T08:49:00Z</dcterms:created>
  <dcterms:modified xsi:type="dcterms:W3CDTF">2026-09-22T11:14:12Z</dcterms:modified>
</cp:coreProperties>
</file>