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6A36B-A9E6-4640-BB4E-A65495714AD0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40337-29CD-43A6-9A71-61D372F96B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raduga.edusite.ru/html/Semchudsveta/images/img22625500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53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8"/>
          <p:cNvSpPr>
            <a:spLocks noChangeArrowheads="1"/>
          </p:cNvSpPr>
          <p:nvPr/>
        </p:nvSpPr>
        <p:spPr bwMode="auto">
          <a:xfrm>
            <a:off x="1219200" y="1219200"/>
            <a:ext cx="6400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 i="1">
                <a:solidFill>
                  <a:srgbClr val="0000CC"/>
                </a:solidFill>
                <a:latin typeface="Arial Black" pitchFamily="34" charset="0"/>
              </a:rPr>
              <a:t>  Каждый день жизни прибавляет нам частичку мудрости.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099" name="Picture 7" descr="Картинка 8 из 30748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057400" y="1066800"/>
            <a:ext cx="5346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000" b="1" i="1">
                <a:solidFill>
                  <a:srgbClr val="CC0000"/>
                </a:solidFill>
              </a:rPr>
              <a:t>  Приходи сегодня вечером с м…чом, сыграем.</a:t>
            </a:r>
            <a:r>
              <a:rPr lang="ru-RU" b="1" i="1">
                <a:solidFill>
                  <a:srgbClr val="CC0000"/>
                </a:solidFill>
              </a:rPr>
              <a:t> </a:t>
            </a:r>
          </a:p>
        </p:txBody>
      </p:sp>
      <p:pic>
        <p:nvPicPr>
          <p:cNvPr id="410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343275"/>
            <a:ext cx="2324100" cy="351472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2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2438400"/>
            <a:ext cx="2747963" cy="4419600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Picture 7" descr="53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500166" y="1214422"/>
            <a:ext cx="64294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Arial Black" pitchFamily="34" charset="0"/>
              </a:rPr>
              <a:t>Тема: </a:t>
            </a:r>
            <a:r>
              <a:rPr lang="ru-RU" sz="4000" b="1" i="1" dirty="0" smtClean="0">
                <a:solidFill>
                  <a:srgbClr val="0000CC"/>
                </a:solidFill>
                <a:latin typeface="Arial Black" pitchFamily="34" charset="0"/>
              </a:rPr>
              <a:t>«Правописание безударных гласных в корне слова»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Цели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Закреплять </a:t>
            </a:r>
            <a:r>
              <a:rPr lang="ru-RU" b="1" dirty="0">
                <a:solidFill>
                  <a:srgbClr val="0070C0"/>
                </a:solidFill>
              </a:rPr>
              <a:t>наши знания о правописании слов с проверяемой безударной гласной в корне.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Учиться </a:t>
            </a:r>
            <a:r>
              <a:rPr lang="ru-RU" b="1" dirty="0">
                <a:solidFill>
                  <a:srgbClr val="0070C0"/>
                </a:solidFill>
              </a:rPr>
              <a:t>правильно писать слова с безударной гласной.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Уметь </a:t>
            </a:r>
            <a:r>
              <a:rPr lang="ru-RU" b="1" dirty="0">
                <a:solidFill>
                  <a:srgbClr val="0070C0"/>
                </a:solidFill>
              </a:rPr>
              <a:t>подбирать однокоренные слова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Совершенствовать  </a:t>
            </a:r>
            <a:r>
              <a:rPr lang="ru-RU" b="1" dirty="0">
                <a:solidFill>
                  <a:srgbClr val="0070C0"/>
                </a:solidFill>
              </a:rPr>
              <a:t>умения в подборе проверочных слов 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53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914400" y="838200"/>
            <a:ext cx="76962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/>
              <a:t>   </a:t>
            </a:r>
            <a:r>
              <a:rPr lang="ru-RU" sz="4400" i="1">
                <a:solidFill>
                  <a:srgbClr val="0000CC"/>
                </a:solidFill>
              </a:rPr>
              <a:t>Около п…нька с…дят л…сные зв…рьки. На сп…не у этих см…шных зв…рьков в…дны к…лючки. Они …стры.</a:t>
            </a:r>
          </a:p>
        </p:txBody>
      </p:sp>
      <p:pic>
        <p:nvPicPr>
          <p:cNvPr id="21508" name="Picture 6" descr="i?id=63088146-16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505200"/>
            <a:ext cx="28733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53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914400" y="838200"/>
            <a:ext cx="76962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/>
              <a:t>   </a:t>
            </a:r>
            <a:r>
              <a:rPr lang="ru-RU" sz="4400" i="1">
                <a:solidFill>
                  <a:srgbClr val="0000CC"/>
                </a:solidFill>
              </a:rPr>
              <a:t>Около п</a:t>
            </a:r>
            <a:r>
              <a:rPr lang="ru-RU" sz="4400" i="1">
                <a:solidFill>
                  <a:srgbClr val="CC0000"/>
                </a:solidFill>
              </a:rPr>
              <a:t>е</a:t>
            </a:r>
            <a:r>
              <a:rPr lang="ru-RU" sz="4400" i="1">
                <a:solidFill>
                  <a:srgbClr val="0000CC"/>
                </a:solidFill>
              </a:rPr>
              <a:t>нька с</a:t>
            </a:r>
            <a:r>
              <a:rPr lang="ru-RU" sz="4400" i="1">
                <a:solidFill>
                  <a:srgbClr val="CC0000"/>
                </a:solidFill>
              </a:rPr>
              <a:t>и</a:t>
            </a:r>
            <a:r>
              <a:rPr lang="ru-RU" sz="4400" i="1">
                <a:solidFill>
                  <a:srgbClr val="0000CC"/>
                </a:solidFill>
              </a:rPr>
              <a:t>дят л</a:t>
            </a:r>
            <a:r>
              <a:rPr lang="ru-RU" sz="4400" i="1">
                <a:solidFill>
                  <a:srgbClr val="CC0000"/>
                </a:solidFill>
              </a:rPr>
              <a:t>е</a:t>
            </a:r>
            <a:r>
              <a:rPr lang="ru-RU" sz="4400" i="1">
                <a:solidFill>
                  <a:srgbClr val="0000CC"/>
                </a:solidFill>
              </a:rPr>
              <a:t>сные зв</a:t>
            </a:r>
            <a:r>
              <a:rPr lang="ru-RU" sz="4400" i="1">
                <a:solidFill>
                  <a:srgbClr val="CC0000"/>
                </a:solidFill>
              </a:rPr>
              <a:t>е</a:t>
            </a:r>
            <a:r>
              <a:rPr lang="ru-RU" sz="4400" i="1">
                <a:solidFill>
                  <a:srgbClr val="0000CC"/>
                </a:solidFill>
              </a:rPr>
              <a:t>рьки. На сп</a:t>
            </a:r>
            <a:r>
              <a:rPr lang="ru-RU" sz="4400" i="1">
                <a:solidFill>
                  <a:srgbClr val="CC0000"/>
                </a:solidFill>
              </a:rPr>
              <a:t>и</a:t>
            </a:r>
            <a:r>
              <a:rPr lang="ru-RU" sz="4400" i="1">
                <a:solidFill>
                  <a:srgbClr val="0000CC"/>
                </a:solidFill>
              </a:rPr>
              <a:t>не у этих см</a:t>
            </a:r>
            <a:r>
              <a:rPr lang="ru-RU" sz="4400" i="1">
                <a:solidFill>
                  <a:srgbClr val="CC0000"/>
                </a:solidFill>
              </a:rPr>
              <a:t>е</a:t>
            </a:r>
            <a:r>
              <a:rPr lang="ru-RU" sz="4400" i="1">
                <a:solidFill>
                  <a:srgbClr val="0000CC"/>
                </a:solidFill>
              </a:rPr>
              <a:t>шных зв</a:t>
            </a:r>
            <a:r>
              <a:rPr lang="ru-RU" sz="4400" i="1">
                <a:solidFill>
                  <a:srgbClr val="CC0000"/>
                </a:solidFill>
              </a:rPr>
              <a:t>е</a:t>
            </a:r>
            <a:r>
              <a:rPr lang="ru-RU" sz="4400" i="1">
                <a:solidFill>
                  <a:srgbClr val="0000CC"/>
                </a:solidFill>
              </a:rPr>
              <a:t>рьков в</a:t>
            </a:r>
            <a:r>
              <a:rPr lang="ru-RU" sz="4400" i="1">
                <a:solidFill>
                  <a:srgbClr val="CC0000"/>
                </a:solidFill>
              </a:rPr>
              <a:t>и</a:t>
            </a:r>
            <a:r>
              <a:rPr lang="ru-RU" sz="4400" i="1">
                <a:solidFill>
                  <a:srgbClr val="0000CC"/>
                </a:solidFill>
              </a:rPr>
              <a:t>дны к</a:t>
            </a:r>
            <a:r>
              <a:rPr lang="ru-RU" sz="4400" i="1">
                <a:solidFill>
                  <a:srgbClr val="CC0000"/>
                </a:solidFill>
              </a:rPr>
              <a:t>о</a:t>
            </a:r>
            <a:r>
              <a:rPr lang="ru-RU" sz="4400" i="1">
                <a:solidFill>
                  <a:srgbClr val="0000CC"/>
                </a:solidFill>
              </a:rPr>
              <a:t>лючки. Они </a:t>
            </a:r>
          </a:p>
          <a:p>
            <a:r>
              <a:rPr lang="ru-RU" sz="4400" i="1">
                <a:solidFill>
                  <a:srgbClr val="CC0000"/>
                </a:solidFill>
              </a:rPr>
              <a:t>о</a:t>
            </a:r>
            <a:r>
              <a:rPr lang="ru-RU" sz="4400" i="1">
                <a:solidFill>
                  <a:srgbClr val="0000CC"/>
                </a:solidFill>
              </a:rPr>
              <a:t>стры.</a:t>
            </a:r>
          </a:p>
        </p:txBody>
      </p:sp>
      <p:sp>
        <p:nvSpPr>
          <p:cNvPr id="22532" name="Line 21"/>
          <p:cNvSpPr>
            <a:spLocks noChangeShapeType="1"/>
          </p:cNvSpPr>
          <p:nvPr/>
        </p:nvSpPr>
        <p:spPr bwMode="auto">
          <a:xfrm>
            <a:off x="3505200" y="16002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3" name="Line 21"/>
          <p:cNvSpPr>
            <a:spLocks noChangeShapeType="1"/>
          </p:cNvSpPr>
          <p:nvPr/>
        </p:nvSpPr>
        <p:spPr bwMode="auto">
          <a:xfrm>
            <a:off x="5486400" y="16002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4" name="Line 21"/>
          <p:cNvSpPr>
            <a:spLocks noChangeShapeType="1"/>
          </p:cNvSpPr>
          <p:nvPr/>
        </p:nvSpPr>
        <p:spPr bwMode="auto">
          <a:xfrm>
            <a:off x="1371600" y="22860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5" name="Line 21"/>
          <p:cNvSpPr>
            <a:spLocks noChangeShapeType="1"/>
          </p:cNvSpPr>
          <p:nvPr/>
        </p:nvSpPr>
        <p:spPr bwMode="auto">
          <a:xfrm>
            <a:off x="3581400" y="22860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6" name="Line 21"/>
          <p:cNvSpPr>
            <a:spLocks noChangeShapeType="1"/>
          </p:cNvSpPr>
          <p:nvPr/>
        </p:nvSpPr>
        <p:spPr bwMode="auto">
          <a:xfrm>
            <a:off x="6934200" y="22860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7" name="Line 21"/>
          <p:cNvSpPr>
            <a:spLocks noChangeShapeType="1"/>
          </p:cNvSpPr>
          <p:nvPr/>
        </p:nvSpPr>
        <p:spPr bwMode="auto">
          <a:xfrm>
            <a:off x="3124200" y="29718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8" name="Line 21"/>
          <p:cNvSpPr>
            <a:spLocks noChangeShapeType="1"/>
          </p:cNvSpPr>
          <p:nvPr/>
        </p:nvSpPr>
        <p:spPr bwMode="auto">
          <a:xfrm>
            <a:off x="5638800" y="29718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9" name="Line 21"/>
          <p:cNvSpPr>
            <a:spLocks noChangeShapeType="1"/>
          </p:cNvSpPr>
          <p:nvPr/>
        </p:nvSpPr>
        <p:spPr bwMode="auto">
          <a:xfrm>
            <a:off x="1295400" y="36576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0" name="Line 21"/>
          <p:cNvSpPr>
            <a:spLocks noChangeShapeType="1"/>
          </p:cNvSpPr>
          <p:nvPr/>
        </p:nvSpPr>
        <p:spPr bwMode="auto">
          <a:xfrm>
            <a:off x="3048000" y="36576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1" name="Line 21"/>
          <p:cNvSpPr>
            <a:spLocks noChangeShapeType="1"/>
          </p:cNvSpPr>
          <p:nvPr/>
        </p:nvSpPr>
        <p:spPr bwMode="auto">
          <a:xfrm>
            <a:off x="990600" y="42672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42" name="Picture 16" descr="i?id=63088146-16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505200"/>
            <a:ext cx="28733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530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8"/>
          <p:cNvSpPr>
            <a:spLocks noChangeArrowheads="1"/>
          </p:cNvSpPr>
          <p:nvPr/>
        </p:nvSpPr>
        <p:spPr bwMode="auto">
          <a:xfrm>
            <a:off x="1295400" y="1630363"/>
            <a:ext cx="6400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4400" i="1" dirty="0">
                <a:solidFill>
                  <a:srgbClr val="0000CC"/>
                </a:solidFill>
                <a:latin typeface="+mn-lt"/>
                <a:cs typeface="Arial" charset="0"/>
              </a:rPr>
              <a:t>Каждый день жизни прибавляет нам частичку мудрости.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110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Цели урока: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2</cp:revision>
  <dcterms:created xsi:type="dcterms:W3CDTF">2015-11-22T16:07:16Z</dcterms:created>
  <dcterms:modified xsi:type="dcterms:W3CDTF">2015-11-22T16:22:32Z</dcterms:modified>
</cp:coreProperties>
</file>