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82" r:id="rId3"/>
    <p:sldId id="283" r:id="rId4"/>
    <p:sldId id="284" r:id="rId5"/>
    <p:sldId id="285" r:id="rId6"/>
    <p:sldId id="286" r:id="rId7"/>
    <p:sldId id="287" r:id="rId8"/>
    <p:sldId id="288" r:id="rId9"/>
    <p:sldId id="289" r:id="rId10"/>
    <p:sldId id="290" r:id="rId11"/>
    <p:sldId id="291" r:id="rId12"/>
    <p:sldId id="292" r:id="rId13"/>
    <p:sldId id="293" r:id="rId14"/>
    <p:sldId id="295" r:id="rId15"/>
    <p:sldId id="296" r:id="rId16"/>
    <p:sldId id="294" r:id="rId17"/>
    <p:sldId id="297" r:id="rId18"/>
    <p:sldId id="300" r:id="rId19"/>
    <p:sldId id="301" r:id="rId20"/>
    <p:sldId id="299"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12" autoAdjust="0"/>
    <p:restoredTop sz="94660"/>
  </p:normalViewPr>
  <p:slideViewPr>
    <p:cSldViewPr snapToGrid="0">
      <p:cViewPr varScale="1">
        <p:scale>
          <a:sx n="71" d="100"/>
          <a:sy n="71" d="100"/>
        </p:scale>
        <p:origin x="7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2143351339"/>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291598829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4291862590"/>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F9A76CA-FEBC-4149-824B-0D6C54505205}" type="datetimeFigureOut">
              <a:rPr lang="ru-RU" smtClean="0"/>
              <a:t>29.12.2021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378965752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F9A76CA-FEBC-4149-824B-0D6C54505205}" type="datetimeFigureOut">
              <a:rPr lang="ru-RU" smtClean="0"/>
              <a:t>29.12.2021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2220581952"/>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F9A76CA-FEBC-4149-824B-0D6C54505205}" type="datetimeFigureOut">
              <a:rPr lang="ru-RU" smtClean="0"/>
              <a:t>29.12.2021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2155023242"/>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F9A76CA-FEBC-4149-824B-0D6C54505205}" type="datetimeFigureOut">
              <a:rPr lang="ru-RU" smtClean="0"/>
              <a:t>29.12.2021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1338469922"/>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F9A76CA-FEBC-4149-824B-0D6C54505205}" type="datetimeFigureOut">
              <a:rPr lang="ru-RU" smtClean="0"/>
              <a:t>29.12.2021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396950954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F9A76CA-FEBC-4149-824B-0D6C54505205}" type="datetimeFigureOut">
              <a:rPr lang="ru-RU" smtClean="0"/>
              <a:t>29.12.2021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174203211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3511178849"/>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BB8E82-04E0-4E6E-9AAF-F57B5BCA16A3}" type="slidenum">
              <a:rPr lang="ru-RU" smtClean="0"/>
              <a:t>‹#›</a:t>
            </a:fld>
            <a:endParaRPr lang="ru-RU"/>
          </a:p>
        </p:txBody>
      </p:sp>
    </p:spTree>
    <p:extLst>
      <p:ext uri="{BB962C8B-B14F-4D97-AF65-F5344CB8AC3E}">
        <p14:creationId xmlns:p14="http://schemas.microsoft.com/office/powerpoint/2010/main" val="220745388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9A76CA-FEBC-4149-824B-0D6C54505205}" type="datetimeFigureOut">
              <a:rPr lang="ru-RU" smtClean="0"/>
              <a:t>29.12.2021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BB8E82-04E0-4E6E-9AAF-F57B5BCA16A3}" type="slidenum">
              <a:rPr lang="ru-RU" smtClean="0"/>
              <a:t>‹#›</a:t>
            </a:fld>
            <a:endParaRPr lang="ru-RU"/>
          </a:p>
        </p:txBody>
      </p:sp>
    </p:spTree>
    <p:extLst>
      <p:ext uri="{BB962C8B-B14F-4D97-AF65-F5344CB8AC3E}">
        <p14:creationId xmlns:p14="http://schemas.microsoft.com/office/powerpoint/2010/main" val="3764262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2.gif"/><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3.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2.gif"/><Relationship Id="rId7"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7.jpeg"/><Relationship Id="rId7"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hyperlink" Target="https://ru.wikipedia.org/" TargetMode="External"/><Relationship Id="rId7" Type="http://schemas.openxmlformats.org/officeDocument/2006/relationships/image" Target="../media/image4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hyperlink" Target="https://www.google.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6" name="Picture 2" descr="https://acegif.com/wp-content/gifs/russian-flag-6.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824248" y="109183"/>
            <a:ext cx="10656019" cy="1846659"/>
          </a:xfrm>
          <a:prstGeom prst="rect">
            <a:avLst/>
          </a:prstGeom>
        </p:spPr>
        <p:txBody>
          <a:bodyPr wrap="square">
            <a:spAutoFit/>
          </a:bodyPr>
          <a:lstStyle/>
          <a:p>
            <a:pPr algn="ctr"/>
            <a:r>
              <a:rPr lang="ru-RU" sz="3200" dirty="0" smtClean="0">
                <a:ln w="0"/>
                <a:latin typeface="Times New Roman" panose="02020603050405020304" pitchFamily="18" charset="0"/>
                <a:cs typeface="Times New Roman" panose="02020603050405020304" pitchFamily="18" charset="0"/>
              </a:rPr>
              <a:t>Всероссийски</a:t>
            </a:r>
            <a:r>
              <a:rPr lang="ru-RU" sz="3200" dirty="0" smtClean="0">
                <a:ln w="0"/>
                <a:latin typeface="Times New Roman" panose="02020603050405020304" pitchFamily="18" charset="0"/>
                <a:cs typeface="Times New Roman" panose="02020603050405020304" pitchFamily="18" charset="0"/>
              </a:rPr>
              <a:t>й педагогический конкурс </a:t>
            </a:r>
            <a:endParaRPr lang="ru-RU" sz="3200" dirty="0" smtClean="0">
              <a:ln w="0"/>
              <a:latin typeface="Times New Roman" panose="02020603050405020304" pitchFamily="18" charset="0"/>
              <a:cs typeface="Times New Roman" panose="02020603050405020304" pitchFamily="18" charset="0"/>
            </a:endParaRPr>
          </a:p>
          <a:p>
            <a:pPr algn="ctr"/>
            <a:r>
              <a:rPr lang="ru-RU" sz="3200" dirty="0" smtClean="0">
                <a:ln w="0"/>
                <a:latin typeface="Times New Roman" panose="02020603050405020304" pitchFamily="18" charset="0"/>
                <a:cs typeface="Times New Roman" panose="02020603050405020304" pitchFamily="18" charset="0"/>
              </a:rPr>
              <a:t>«Современное воспитание  подрастающего поколения»</a:t>
            </a:r>
            <a:endParaRPr lang="ru-RU" sz="3200" dirty="0">
              <a:ln w="0"/>
              <a:latin typeface="Times New Roman" panose="02020603050405020304" pitchFamily="18" charset="0"/>
              <a:cs typeface="Times New Roman" panose="02020603050405020304" pitchFamily="18" charset="0"/>
            </a:endParaRPr>
          </a:p>
          <a:p>
            <a:pPr algn="ctr"/>
            <a:endParaRPr lang="ru-RU" b="1" dirty="0">
              <a:ln w="0"/>
              <a:latin typeface="Times New Roman" panose="02020603050405020304" pitchFamily="18" charset="0"/>
              <a:cs typeface="Times New Roman" panose="02020603050405020304" pitchFamily="18" charset="0"/>
            </a:endParaRPr>
          </a:p>
          <a:p>
            <a:pPr algn="ctr"/>
            <a:r>
              <a:rPr lang="ru-RU" sz="3200" b="1" dirty="0">
                <a:ln w="0"/>
                <a:latin typeface="Times New Roman" panose="02020603050405020304" pitchFamily="18" charset="0"/>
                <a:cs typeface="Times New Roman" panose="02020603050405020304" pitchFamily="18" charset="0"/>
              </a:rPr>
              <a:t>Тема: Гордимся нашими земляками</a:t>
            </a:r>
          </a:p>
        </p:txBody>
      </p:sp>
      <p:sp>
        <p:nvSpPr>
          <p:cNvPr id="9" name="Прямоугольник 8"/>
          <p:cNvSpPr/>
          <p:nvPr/>
        </p:nvSpPr>
        <p:spPr>
          <a:xfrm>
            <a:off x="2127798" y="2131984"/>
            <a:ext cx="7936404" cy="646331"/>
          </a:xfrm>
          <a:prstGeom prst="rect">
            <a:avLst/>
          </a:prstGeom>
          <a:noFill/>
        </p:spPr>
        <p:txBody>
          <a:bodyPr wrap="none" lIns="91440" tIns="45720" rIns="91440" bIns="45720">
            <a:spAutoFit/>
          </a:bodyPr>
          <a:lstStyle/>
          <a:p>
            <a:pPr algn="ctr"/>
            <a:r>
              <a:rPr lang="ru-RU" sz="3600" b="1" cap="none" spc="0" dirty="0" smtClean="0">
                <a:ln w="0"/>
                <a:solidFill>
                  <a:schemeClr val="tx1"/>
                </a:solidFill>
                <a:latin typeface="Times New Roman" panose="02020603050405020304" pitchFamily="18" charset="0"/>
                <a:cs typeface="Times New Roman" panose="02020603050405020304" pitchFamily="18" charset="0"/>
              </a:rPr>
              <a:t>Он улетел к неведомым пределам…..</a:t>
            </a:r>
            <a:endParaRPr lang="ru-RU" sz="3600" b="1" cap="none" spc="0" dirty="0">
              <a:ln w="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8379290" y="3726434"/>
            <a:ext cx="3812710" cy="2031325"/>
          </a:xfrm>
          <a:prstGeom prst="rect">
            <a:avLst/>
          </a:prstGeom>
          <a:noFill/>
        </p:spPr>
        <p:txBody>
          <a:bodyPr wrap="none" lIns="91440" tIns="45720" rIns="91440" bIns="45720">
            <a:spAutoFit/>
          </a:bodyPr>
          <a:lstStyle/>
          <a:p>
            <a:pPr algn="r"/>
            <a:endParaRPr lang="ru-RU" dirty="0">
              <a:ln w="0"/>
              <a:latin typeface="Times New Roman" panose="02020603050405020304" pitchFamily="18" charset="0"/>
              <a:cs typeface="Times New Roman" panose="02020603050405020304" pitchFamily="18" charset="0"/>
            </a:endParaRPr>
          </a:p>
          <a:p>
            <a:pPr algn="r"/>
            <a:r>
              <a:rPr lang="ru-RU" b="0" cap="none" spc="0" dirty="0" smtClean="0">
                <a:ln w="0"/>
                <a:solidFill>
                  <a:schemeClr val="tx1"/>
                </a:solidFill>
                <a:latin typeface="Times New Roman" panose="02020603050405020304" pitchFamily="18" charset="0"/>
                <a:cs typeface="Times New Roman" panose="02020603050405020304" pitchFamily="18" charset="0"/>
              </a:rPr>
              <a:t>Кузнецова </a:t>
            </a:r>
            <a:r>
              <a:rPr lang="ru-RU" b="0" cap="none" spc="0" dirty="0" smtClean="0">
                <a:ln w="0"/>
                <a:solidFill>
                  <a:schemeClr val="tx1"/>
                </a:solidFill>
                <a:latin typeface="Times New Roman" panose="02020603050405020304" pitchFamily="18" charset="0"/>
                <a:cs typeface="Times New Roman" panose="02020603050405020304" pitchFamily="18" charset="0"/>
              </a:rPr>
              <a:t>Елена Ивановна</a:t>
            </a:r>
          </a:p>
          <a:p>
            <a:pPr algn="r"/>
            <a:r>
              <a:rPr lang="ru-RU" dirty="0" smtClean="0">
                <a:ln w="0"/>
                <a:latin typeface="Times New Roman" panose="02020603050405020304" pitchFamily="18" charset="0"/>
                <a:cs typeface="Times New Roman" panose="02020603050405020304" pitchFamily="18" charset="0"/>
              </a:rPr>
              <a:t>заместитель директора по УМР,</a:t>
            </a:r>
          </a:p>
          <a:p>
            <a:pPr algn="r"/>
            <a:r>
              <a:rPr lang="ru-RU" dirty="0">
                <a:ln w="0"/>
                <a:latin typeface="Times New Roman" panose="02020603050405020304" pitchFamily="18" charset="0"/>
                <a:cs typeface="Times New Roman" panose="02020603050405020304" pitchFamily="18" charset="0"/>
              </a:rPr>
              <a:t>у</a:t>
            </a:r>
            <a:r>
              <a:rPr lang="ru-RU" b="0" cap="none" spc="0" dirty="0" smtClean="0">
                <a:ln w="0"/>
                <a:solidFill>
                  <a:schemeClr val="tx1"/>
                </a:solidFill>
                <a:latin typeface="Times New Roman" panose="02020603050405020304" pitchFamily="18" charset="0"/>
                <a:cs typeface="Times New Roman" panose="02020603050405020304" pitchFamily="18" charset="0"/>
              </a:rPr>
              <a:t>читель английского языка</a:t>
            </a:r>
          </a:p>
          <a:p>
            <a:pPr algn="r"/>
            <a:r>
              <a:rPr lang="ru-RU" dirty="0">
                <a:ln w="0"/>
                <a:latin typeface="Times New Roman" panose="02020603050405020304" pitchFamily="18" charset="0"/>
                <a:cs typeface="Times New Roman" panose="02020603050405020304" pitchFamily="18" charset="0"/>
              </a:rPr>
              <a:t>МБОУ СОШ № 13 им. В.В. Горбатко</a:t>
            </a:r>
          </a:p>
          <a:p>
            <a:pPr algn="r"/>
            <a:r>
              <a:rPr lang="ru-RU" dirty="0">
                <a:ln w="0"/>
                <a:latin typeface="Times New Roman" panose="02020603050405020304" pitchFamily="18" charset="0"/>
                <a:cs typeface="Times New Roman" panose="02020603050405020304" pitchFamily="18" charset="0"/>
              </a:rPr>
              <a:t>пос. Венцы, </a:t>
            </a:r>
            <a:r>
              <a:rPr lang="ru-RU" dirty="0" err="1">
                <a:ln w="0"/>
                <a:latin typeface="Times New Roman" panose="02020603050405020304" pitchFamily="18" charset="0"/>
                <a:cs typeface="Times New Roman" panose="02020603050405020304" pitchFamily="18" charset="0"/>
              </a:rPr>
              <a:t>Гулькевичский</a:t>
            </a:r>
            <a:r>
              <a:rPr lang="ru-RU" dirty="0">
                <a:ln w="0"/>
                <a:latin typeface="Times New Roman" panose="02020603050405020304" pitchFamily="18" charset="0"/>
                <a:cs typeface="Times New Roman" panose="02020603050405020304" pitchFamily="18" charset="0"/>
              </a:rPr>
              <a:t> район</a:t>
            </a:r>
          </a:p>
          <a:p>
            <a:pPr algn="ct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442936" y="6148468"/>
            <a:ext cx="1306127" cy="646331"/>
          </a:xfrm>
          <a:prstGeom prst="rect">
            <a:avLst/>
          </a:prstGeom>
          <a:noFill/>
        </p:spPr>
        <p:txBody>
          <a:bodyPr wrap="none" lIns="91440" tIns="45720" rIns="91440" bIns="45720">
            <a:spAutoFit/>
          </a:bodyPr>
          <a:lstStyle/>
          <a:p>
            <a:pPr algn="ctr"/>
            <a:r>
              <a:rPr lang="ru-RU" dirty="0">
                <a:ln w="0"/>
                <a:latin typeface="Times New Roman" panose="02020603050405020304" pitchFamily="18" charset="0"/>
                <a:cs typeface="Times New Roman" panose="02020603050405020304" pitchFamily="18" charset="0"/>
              </a:rPr>
              <a:t>п</a:t>
            </a:r>
            <a:r>
              <a:rPr lang="ru-RU" b="0" cap="none" spc="0" dirty="0" smtClean="0">
                <a:ln w="0"/>
                <a:solidFill>
                  <a:schemeClr val="tx1"/>
                </a:solidFill>
                <a:latin typeface="Times New Roman" panose="02020603050405020304" pitchFamily="18" charset="0"/>
                <a:cs typeface="Times New Roman" panose="02020603050405020304" pitchFamily="18" charset="0"/>
              </a:rPr>
              <a:t>ос. Венцы</a:t>
            </a:r>
          </a:p>
          <a:p>
            <a:pPr algn="ctr"/>
            <a:r>
              <a:rPr lang="ru-RU" dirty="0" smtClean="0">
                <a:ln w="0"/>
                <a:latin typeface="Times New Roman" panose="02020603050405020304" pitchFamily="18" charset="0"/>
                <a:cs typeface="Times New Roman" panose="02020603050405020304" pitchFamily="18" charset="0"/>
              </a:rPr>
              <a:t>2021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pic>
        <p:nvPicPr>
          <p:cNvPr id="4" name="Гимн Русских Витязей (256  kbps)">
            <a:hlinkClick r:id="" action="ppaction://media"/>
          </p:cNvPr>
          <p:cNvPicPr>
            <a:picLocks noChangeAspect="1"/>
          </p:cNvPicPr>
          <p:nvPr>
            <a:audioFile r:link="rId1"/>
            <p:extLst>
              <p:ext uri="{DAA4B4D4-6D71-4841-9C94-3DE7FCFB9230}">
                <p14:media xmlns:p14="http://schemas.microsoft.com/office/powerpoint/2010/main" r:embed="rId2">
                  <p14:trim st="7088" end="1513"/>
                </p14:media>
              </p:ext>
            </p:extLst>
          </p:nvPr>
        </p:nvPicPr>
        <p:blipFill>
          <a:blip r:embed="rId7"/>
          <a:stretch>
            <a:fillRect/>
          </a:stretch>
        </p:blipFill>
        <p:spPr>
          <a:xfrm>
            <a:off x="214648" y="5538868"/>
            <a:ext cx="609600" cy="609600"/>
          </a:xfrm>
          <a:prstGeom prst="rect">
            <a:avLst/>
          </a:prstGeom>
        </p:spPr>
      </p:pic>
    </p:spTree>
    <p:extLst>
      <p:ext uri="{BB962C8B-B14F-4D97-AF65-F5344CB8AC3E}">
        <p14:creationId xmlns:p14="http://schemas.microsoft.com/office/powerpoint/2010/main" val="1969057264"/>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0"/>
                                        <p:tgtEl>
                                          <p:spTgt spid="7"/>
                                        </p:tgtEl>
                                      </p:cBhvr>
                                    </p:animEffect>
                                    <p:anim calcmode="lin" valueType="num">
                                      <p:cBhvr>
                                        <p:cTn id="8" dur="8000" fill="hold"/>
                                        <p:tgtEl>
                                          <p:spTgt spid="7"/>
                                        </p:tgtEl>
                                        <p:attrNameLst>
                                          <p:attrName>ppt_w</p:attrName>
                                        </p:attrNameLst>
                                      </p:cBhvr>
                                      <p:tavLst>
                                        <p:tav tm="0" fmla="#ppt_w*sin(2.5*pi*$)">
                                          <p:val>
                                            <p:fltVal val="0"/>
                                          </p:val>
                                        </p:tav>
                                        <p:tav tm="100000">
                                          <p:val>
                                            <p:fltVal val="1"/>
                                          </p:val>
                                        </p:tav>
                                      </p:tavLst>
                                    </p:anim>
                                    <p:anim calcmode="lin" valueType="num">
                                      <p:cBhvr>
                                        <p:cTn id="9" dur="8000" fill="hold"/>
                                        <p:tgtEl>
                                          <p:spTgt spid="7"/>
                                        </p:tgtEl>
                                        <p:attrNameLst>
                                          <p:attrName>ppt_h</p:attrName>
                                        </p:attrNameLst>
                                      </p:cBhvr>
                                      <p:tavLst>
                                        <p:tav tm="0">
                                          <p:val>
                                            <p:strVal val="#ppt_h"/>
                                          </p:val>
                                        </p:tav>
                                        <p:tav tm="100000">
                                          <p:val>
                                            <p:strVal val="#ppt_h"/>
                                          </p:val>
                                        </p:tav>
                                      </p:tavLst>
                                    </p:anim>
                                  </p:childTnLst>
                                </p:cTn>
                              </p:par>
                            </p:childTnLst>
                          </p:cTn>
                        </p:par>
                        <p:par>
                          <p:cTn id="10" fill="hold">
                            <p:stCondLst>
                              <p:cond delay="8000"/>
                            </p:stCondLst>
                            <p:childTnLst>
                              <p:par>
                                <p:cTn id="11" presetID="1" presetClass="mediacall" presetSubtype="0" fill="hold" nodeType="afterEffect">
                                  <p:stCondLst>
                                    <p:cond delay="0"/>
                                  </p:stCondLst>
                                  <p:childTnLst>
                                    <p:cmd type="call" cmd="playFrom(0.0)">
                                      <p:cBhvr>
                                        <p:cTn id="12"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13"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Рисунок 2" descr="028f6d964629.jpg"/>
          <p:cNvPicPr>
            <a:picLocks noChangeAspect="1"/>
          </p:cNvPicPr>
          <p:nvPr/>
        </p:nvPicPr>
        <p:blipFill>
          <a:blip r:embed="rId3"/>
          <a:stretch>
            <a:fillRect/>
          </a:stretch>
        </p:blipFill>
        <p:spPr>
          <a:xfrm>
            <a:off x="1011691" y="513701"/>
            <a:ext cx="2598437" cy="3248047"/>
          </a:xfrm>
          <a:prstGeom prst="rect">
            <a:avLst/>
          </a:prstGeom>
          <a:ln>
            <a:noFill/>
          </a:ln>
          <a:effectLst>
            <a:softEdge rad="112500"/>
          </a:effectLst>
        </p:spPr>
      </p:pic>
      <p:pic>
        <p:nvPicPr>
          <p:cNvPr id="4" name="Picture 2" descr="https://acegif.com/wp-content/gifs/russian-flag-6.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07890" y="3723661"/>
            <a:ext cx="4614930" cy="2862322"/>
          </a:xfrm>
          <a:prstGeom prst="rect">
            <a:avLst/>
          </a:prstGeom>
        </p:spPr>
        <p:txBody>
          <a:bodyPr wrap="square">
            <a:spAutoFit/>
          </a:bodyPr>
          <a:lstStyle/>
          <a:p>
            <a:r>
              <a:rPr lang="ru-RU" b="1" i="1" dirty="0">
                <a:latin typeface="Times New Roman" panose="02020603050405020304" pitchFamily="18" charset="0"/>
                <a:cs typeface="Times New Roman" panose="02020603050405020304" pitchFamily="18" charset="0"/>
              </a:rPr>
              <a:t>Погиб наш друг и мы скорбим в печали.</a:t>
            </a:r>
          </a:p>
          <a:p>
            <a:r>
              <a:rPr lang="ru-RU" b="1" i="1" dirty="0">
                <a:latin typeface="Times New Roman" panose="02020603050405020304" pitchFamily="18" charset="0"/>
                <a:cs typeface="Times New Roman" panose="02020603050405020304" pitchFamily="18" charset="0"/>
              </a:rPr>
              <a:t>Погиб герой, какого поискать!</a:t>
            </a:r>
          </a:p>
          <a:p>
            <a:r>
              <a:rPr lang="ru-RU" b="1" i="1" dirty="0">
                <a:latin typeface="Times New Roman" panose="02020603050405020304" pitchFamily="18" charset="0"/>
                <a:cs typeface="Times New Roman" panose="02020603050405020304" pitchFamily="18" charset="0"/>
              </a:rPr>
              <a:t>Пришла беда, когда ее не ждали,</a:t>
            </a:r>
          </a:p>
          <a:p>
            <a:r>
              <a:rPr lang="ru-RU" b="1" i="1" dirty="0">
                <a:latin typeface="Times New Roman" panose="02020603050405020304" pitchFamily="18" charset="0"/>
                <a:cs typeface="Times New Roman" panose="02020603050405020304" pitchFamily="18" charset="0"/>
              </a:rPr>
              <a:t>И боль утраты сердцу не принять…</a:t>
            </a:r>
          </a:p>
          <a:p>
            <a:endParaRPr lang="ru-RU" b="1" i="1" dirty="0">
              <a:latin typeface="Times New Roman" panose="02020603050405020304" pitchFamily="18" charset="0"/>
              <a:cs typeface="Times New Roman" panose="02020603050405020304" pitchFamily="18" charset="0"/>
            </a:endParaRPr>
          </a:p>
          <a:p>
            <a:r>
              <a:rPr lang="ru-RU" b="1" i="1" dirty="0">
                <a:latin typeface="Times New Roman" panose="02020603050405020304" pitchFamily="18" charset="0"/>
                <a:cs typeface="Times New Roman" panose="02020603050405020304" pitchFamily="18" charset="0"/>
              </a:rPr>
              <a:t>Стальная птица падала с небес</a:t>
            </a:r>
          </a:p>
          <a:p>
            <a:r>
              <a:rPr lang="ru-RU" b="1" i="1" dirty="0">
                <a:latin typeface="Times New Roman" panose="02020603050405020304" pitchFamily="18" charset="0"/>
                <a:cs typeface="Times New Roman" panose="02020603050405020304" pitchFamily="18" charset="0"/>
              </a:rPr>
              <a:t>И до земли осталось очень мало,</a:t>
            </a:r>
          </a:p>
          <a:p>
            <a:r>
              <a:rPr lang="ru-RU" b="1" i="1" dirty="0">
                <a:latin typeface="Times New Roman" panose="02020603050405020304" pitchFamily="18" charset="0"/>
                <a:cs typeface="Times New Roman" panose="02020603050405020304" pitchFamily="18" charset="0"/>
              </a:rPr>
              <a:t>И нашим встречам наступил конец</a:t>
            </a:r>
          </a:p>
          <a:p>
            <a:r>
              <a:rPr lang="ru-RU" b="1" i="1" dirty="0">
                <a:latin typeface="Times New Roman" panose="02020603050405020304" pitchFamily="18" charset="0"/>
                <a:cs typeface="Times New Roman" panose="02020603050405020304" pitchFamily="18" charset="0"/>
              </a:rPr>
              <a:t>Смотреть ему теперь… на нас…</a:t>
            </a:r>
          </a:p>
          <a:p>
            <a:r>
              <a:rPr lang="ru-RU" b="1" i="1" dirty="0">
                <a:latin typeface="Times New Roman" panose="02020603050405020304" pitchFamily="18" charset="0"/>
                <a:cs typeface="Times New Roman" panose="02020603050405020304" pitchFamily="18" charset="0"/>
              </a:rPr>
              <a:t>Лишь с пьедестала.</a:t>
            </a:r>
          </a:p>
        </p:txBody>
      </p:sp>
      <p:sp>
        <p:nvSpPr>
          <p:cNvPr id="7" name="Прямоугольник 6"/>
          <p:cNvSpPr/>
          <p:nvPr/>
        </p:nvSpPr>
        <p:spPr>
          <a:xfrm>
            <a:off x="5357611" y="899426"/>
            <a:ext cx="6391996" cy="5324535"/>
          </a:xfrm>
          <a:prstGeom prst="rect">
            <a:avLst/>
          </a:prstGeom>
        </p:spPr>
        <p:txBody>
          <a:bodyPr wrap="square">
            <a:spAutoFit/>
          </a:bodyPr>
          <a:lstStyle/>
          <a:p>
            <a:pPr algn="just"/>
            <a:r>
              <a:rPr lang="ru-RU" dirty="0" smtClean="0">
                <a:latin typeface="Times New Roman" panose="02020603050405020304" pitchFamily="18" charset="0"/>
                <a:ea typeface="Calibri" panose="020F0502020204030204" pitchFamily="34" charset="0"/>
              </a:rPr>
              <a:t>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Мне </a:t>
            </a:r>
            <a:r>
              <a:rPr lang="ru-RU" sz="2000" dirty="0">
                <a:latin typeface="Times New Roman" panose="02020603050405020304" pitchFamily="18" charset="0"/>
                <a:ea typeface="Calibri" panose="020F0502020204030204" pitchFamily="34" charset="0"/>
                <a:cs typeface="Times New Roman" panose="02020603050405020304" pitchFamily="18" charset="0"/>
              </a:rPr>
              <a:t>очень повезло родиться в  поселке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Венцы </a:t>
            </a:r>
            <a:r>
              <a:rPr lang="ru-RU" sz="2000" dirty="0">
                <a:latin typeface="Times New Roman" panose="02020603050405020304" pitchFamily="18" charset="0"/>
                <a:ea typeface="Calibri" panose="020F0502020204030204" pitchFamily="34" charset="0"/>
                <a:cs typeface="Times New Roman" panose="02020603050405020304" pitchFamily="18" charset="0"/>
              </a:rPr>
              <a:t>с такими героями, как дважды Герой Советского Союза, генерал- майором авиации Виктором Васильевичем Горбатко и командиром пилотажной группы « Русские  витязи» Игорем Валентинович Ткаченко.  История их жизни достойна  подражания для молодого поколения.  </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Речь </a:t>
            </a:r>
            <a:r>
              <a:rPr lang="ru-RU" sz="2000" dirty="0">
                <a:latin typeface="Times New Roman" panose="02020603050405020304" pitchFamily="18" charset="0"/>
                <a:ea typeface="Calibri" panose="020F0502020204030204" pitchFamily="34" charset="0"/>
                <a:cs typeface="Times New Roman" panose="02020603050405020304" pitchFamily="18" charset="0"/>
              </a:rPr>
              <a:t>пойдет о российском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военном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лётчике</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ведущем пилотажной группы «Русские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витязи» </a:t>
            </a:r>
            <a:r>
              <a:rPr lang="ru-RU" sz="20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Игоре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Валентиновиче Ткаченко. </a:t>
            </a:r>
            <a:r>
              <a:rPr lang="ru-RU" sz="2000" dirty="0">
                <a:latin typeface="Times New Roman" panose="02020603050405020304" pitchFamily="18" charset="0"/>
                <a:cs typeface="Times New Roman" panose="02020603050405020304" pitchFamily="18" charset="0"/>
              </a:rPr>
              <a:t>В своей работе </a:t>
            </a:r>
            <a:r>
              <a:rPr lang="ru-RU" sz="2000" dirty="0" smtClean="0">
                <a:latin typeface="Times New Roman" panose="02020603050405020304" pitchFamily="18" charset="0"/>
                <a:cs typeface="Times New Roman" panose="02020603050405020304" pitchFamily="18" charset="0"/>
              </a:rPr>
              <a:t>я хочу рассказать о судьбе </a:t>
            </a:r>
            <a:r>
              <a:rPr lang="ru-RU" sz="2000" dirty="0">
                <a:latin typeface="Times New Roman" panose="02020603050405020304" pitchFamily="18" charset="0"/>
                <a:cs typeface="Times New Roman" panose="02020603050405020304" pitchFamily="18" charset="0"/>
              </a:rPr>
              <a:t>человека, на которого хотела быть похожа. Его образ представлен как образ сильного человека, в прямом смысле </a:t>
            </a:r>
            <a:r>
              <a:rPr lang="ru-RU" sz="2000" dirty="0" smtClean="0">
                <a:latin typeface="Times New Roman" panose="02020603050405020304" pitchFamily="18" charset="0"/>
                <a:cs typeface="Times New Roman" panose="02020603050405020304" pitchFamily="18" charset="0"/>
              </a:rPr>
              <a:t>слова, </a:t>
            </a:r>
            <a:r>
              <a:rPr lang="ru-RU" sz="2000" dirty="0">
                <a:latin typeface="Times New Roman" panose="02020603050405020304" pitchFamily="18" charset="0"/>
                <a:cs typeface="Times New Roman" panose="02020603050405020304" pitchFamily="18" charset="0"/>
              </a:rPr>
              <a:t>добившегося высот. </a:t>
            </a:r>
            <a:r>
              <a:rPr lang="ru-RU" sz="2000" dirty="0" smtClean="0">
                <a:latin typeface="Times New Roman" panose="02020603050405020304" pitchFamily="18" charset="0"/>
                <a:cs typeface="Times New Roman" panose="02020603050405020304" pitchFamily="18" charset="0"/>
              </a:rPr>
              <a:t>	Он </a:t>
            </a:r>
            <a:r>
              <a:rPr lang="ru-RU" sz="2000" dirty="0">
                <a:latin typeface="Times New Roman" panose="02020603050405020304" pitchFamily="18" charset="0"/>
                <a:cs typeface="Times New Roman" panose="02020603050405020304" pitchFamily="18" charset="0"/>
              </a:rPr>
              <a:t>вдохновляет на покорение себя и своей </a:t>
            </a:r>
            <a:r>
              <a:rPr lang="ru-RU" sz="2000" dirty="0" smtClean="0">
                <a:latin typeface="Times New Roman" panose="02020603050405020304" pitchFamily="18" charset="0"/>
                <a:cs typeface="Times New Roman" panose="02020603050405020304" pitchFamily="18" charset="0"/>
              </a:rPr>
              <a:t>мечты, на веру в себя, на совершение подвига.</a:t>
            </a: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Я </a:t>
            </a:r>
            <a:r>
              <a:rPr lang="ru-RU" sz="2000" dirty="0">
                <a:latin typeface="Times New Roman" panose="02020603050405020304" pitchFamily="18" charset="0"/>
                <a:cs typeface="Times New Roman" panose="02020603050405020304" pitchFamily="18" charset="0"/>
              </a:rPr>
              <a:t>уверена, что такие </a:t>
            </a:r>
            <a:r>
              <a:rPr lang="ru-RU" sz="2000" dirty="0" smtClean="0">
                <a:latin typeface="Times New Roman" panose="02020603050405020304" pitchFamily="18" charset="0"/>
                <a:cs typeface="Times New Roman" panose="02020603050405020304" pitchFamily="18" charset="0"/>
              </a:rPr>
              <a:t>примеры героизма ещё не</a:t>
            </a:r>
            <a:r>
              <a:rPr lang="ru-RU" sz="2000" dirty="0">
                <a:latin typeface="Times New Roman" panose="02020603050405020304" pitchFamily="18" charset="0"/>
                <a:cs typeface="Times New Roman" panose="02020603050405020304" pitchFamily="18" charset="0"/>
              </a:rPr>
              <a:t> раз проявятся в нашем </a:t>
            </a:r>
            <a:r>
              <a:rPr lang="ru-RU" sz="2000" dirty="0" smtClean="0">
                <a:latin typeface="Times New Roman" panose="02020603050405020304" pitchFamily="18" charset="0"/>
                <a:cs typeface="Times New Roman" panose="02020603050405020304" pitchFamily="18" charset="0"/>
              </a:rPr>
              <a:t>крошечном посёлке</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Венцы.</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9531698"/>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0"/>
                                        <p:tgtEl>
                                          <p:spTgt spid="5"/>
                                        </p:tgtEl>
                                      </p:cBhvr>
                                    </p:animEffect>
                                    <p:anim calcmode="lin" valueType="num">
                                      <p:cBhvr>
                                        <p:cTn id="8" dur="8000" fill="hold"/>
                                        <p:tgtEl>
                                          <p:spTgt spid="5"/>
                                        </p:tgtEl>
                                        <p:attrNameLst>
                                          <p:attrName>ppt_w</p:attrName>
                                        </p:attrNameLst>
                                      </p:cBhvr>
                                      <p:tavLst>
                                        <p:tav tm="0" fmla="#ppt_w*sin(2.5*pi*$)">
                                          <p:val>
                                            <p:fltVal val="0"/>
                                          </p:val>
                                        </p:tav>
                                        <p:tav tm="100000">
                                          <p:val>
                                            <p:fltVal val="1"/>
                                          </p:val>
                                        </p:tav>
                                      </p:tavLst>
                                    </p:anim>
                                    <p:anim calcmode="lin" valueType="num">
                                      <p:cBhvr>
                                        <p:cTn id="9" dur="8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descr="DSC02143.JPG"/>
          <p:cNvPicPr>
            <a:picLocks noChangeAspect="1"/>
          </p:cNvPicPr>
          <p:nvPr/>
        </p:nvPicPr>
        <p:blipFill>
          <a:blip r:embed="rId5" cstate="print"/>
          <a:stretch>
            <a:fillRect/>
          </a:stretch>
        </p:blipFill>
        <p:spPr>
          <a:xfrm>
            <a:off x="1793406" y="563469"/>
            <a:ext cx="2357436" cy="3143248"/>
          </a:xfrm>
          <a:prstGeom prst="rect">
            <a:avLst/>
          </a:prstGeom>
          <a:ln>
            <a:noFill/>
          </a:ln>
          <a:effectLst>
            <a:softEdge rad="112500"/>
          </a:effectLst>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6000" y="563469"/>
            <a:ext cx="4502948" cy="31432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Прямоугольник 10"/>
          <p:cNvSpPr/>
          <p:nvPr/>
        </p:nvSpPr>
        <p:spPr>
          <a:xfrm>
            <a:off x="1650160" y="3569534"/>
            <a:ext cx="2643929" cy="369332"/>
          </a:xfrm>
          <a:prstGeom prst="rect">
            <a:avLst/>
          </a:prstGeom>
          <a:noFill/>
        </p:spPr>
        <p:txBody>
          <a:bodyPr wrap="non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26 июля 1966 г. п. Венцы</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6071721" y="3557314"/>
            <a:ext cx="4366131" cy="369332"/>
          </a:xfrm>
          <a:prstGeom prst="rect">
            <a:avLst/>
          </a:prstGeom>
          <a:noFill/>
        </p:spPr>
        <p:txBody>
          <a:bodyPr wrap="none" lIns="91440" tIns="45720" rIns="91440" bIns="45720">
            <a:spAutoFit/>
          </a:bodyPr>
          <a:lstStyle/>
          <a:p>
            <a:pPr algn="ctr"/>
            <a:r>
              <a:rPr lang="ru-RU" dirty="0" smtClean="0">
                <a:ln w="0"/>
                <a:latin typeface="Times New Roman" panose="02020603050405020304" pitchFamily="18" charset="0"/>
                <a:cs typeface="Times New Roman" panose="02020603050405020304" pitchFamily="18" charset="0"/>
              </a:rPr>
              <a:t>Свидетельство о рождении от 18.08.1964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90152" y="3926922"/>
            <a:ext cx="11928795" cy="2893100"/>
          </a:xfrm>
          <a:prstGeom prst="rect">
            <a:avLst/>
          </a:prstGeom>
        </p:spPr>
        <p:txBody>
          <a:bodyPr wrap="square">
            <a:spAutoFit/>
          </a:bodyPr>
          <a:lstStyle/>
          <a:p>
            <a:pPr algn="just"/>
            <a:r>
              <a:rPr lang="ru-RU" sz="2200" dirty="0">
                <a:solidFill>
                  <a:srgbClr val="000000"/>
                </a:solidFill>
                <a:latin typeface="Times New Roman" panose="02020603050405020304" pitchFamily="18" charset="0"/>
                <a:cs typeface="Times New Roman" panose="02020603050405020304" pitchFamily="18" charset="0"/>
              </a:rPr>
              <a:t>	</a:t>
            </a:r>
            <a:r>
              <a:rPr lang="ru-RU" sz="2000" dirty="0" smtClean="0">
                <a:solidFill>
                  <a:srgbClr val="000000"/>
                </a:solidFill>
                <a:latin typeface="Times New Roman" panose="02020603050405020304" pitchFamily="18" charset="0"/>
                <a:cs typeface="Times New Roman" panose="02020603050405020304" pitchFamily="18" charset="0"/>
              </a:rPr>
              <a:t>Будущий </a:t>
            </a:r>
            <a:r>
              <a:rPr lang="ru-RU" sz="2000" dirty="0">
                <a:solidFill>
                  <a:srgbClr val="000000"/>
                </a:solidFill>
                <a:latin typeface="Times New Roman" panose="02020603050405020304" pitchFamily="18" charset="0"/>
                <a:cs typeface="Times New Roman" panose="02020603050405020304" pitchFamily="18" charset="0"/>
              </a:rPr>
              <a:t>летчик Игорь Ткаченко родился в благодатном Краснодарском крае, где царит безграничная живая природа. Он появился на свет 26 июля 1964 года. Его родители тогда жили в простом маленьком </a:t>
            </a:r>
            <a:r>
              <a:rPr lang="ru-RU" sz="2000" dirty="0" smtClean="0">
                <a:solidFill>
                  <a:srgbClr val="000000"/>
                </a:solidFill>
                <a:latin typeface="Times New Roman" panose="02020603050405020304" pitchFamily="18" charset="0"/>
                <a:cs typeface="Times New Roman" panose="02020603050405020304" pitchFamily="18" charset="0"/>
              </a:rPr>
              <a:t>поселке Венцы. </a:t>
            </a:r>
            <a:r>
              <a:rPr lang="ru-RU" sz="2000" dirty="0">
                <a:solidFill>
                  <a:srgbClr val="000000"/>
                </a:solidFill>
                <a:latin typeface="Times New Roman" panose="02020603050405020304" pitchFamily="18" charset="0"/>
                <a:cs typeface="Times New Roman" panose="02020603050405020304" pitchFamily="18" charset="0"/>
              </a:rPr>
              <a:t>Возможно, вглядываясь в лазурные небеса, манящие своей бескрайностью, чистотой и величием, подрастающий мальчик мечтал о том мгновении, когда он сможет подняться выше облаков</a:t>
            </a:r>
            <a:r>
              <a:rPr lang="ru-RU" sz="2000" dirty="0" smtClean="0">
                <a:solidFill>
                  <a:srgbClr val="000000"/>
                </a:solidFill>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 </a:t>
            </a:r>
            <a:r>
              <a:rPr lang="ru-RU" sz="2000" dirty="0">
                <a:latin typeface="Times New Roman" panose="02020603050405020304" pitchFamily="18" charset="0"/>
                <a:cs typeface="Times New Roman" panose="02020603050405020304" pitchFamily="18" charset="0"/>
              </a:rPr>
              <a:t>детских лет он обладал сильным характером и отличался целеустремленностью, любую цель старался реализовать</a:t>
            </a:r>
            <a:r>
              <a:rPr lang="ru-RU" sz="2000" dirty="0" smtClean="0">
                <a:latin typeface="Times New Roman" panose="02020603050405020304" pitchFamily="18" charset="0"/>
                <a:cs typeface="Times New Roman" panose="02020603050405020304" pitchFamily="18" charset="0"/>
              </a:rPr>
              <a:t>. В </a:t>
            </a:r>
            <a:r>
              <a:rPr lang="ru-RU" sz="2000" dirty="0">
                <a:latin typeface="Times New Roman" panose="02020603050405020304" pitchFamily="18" charset="0"/>
                <a:cs typeface="Times New Roman" panose="02020603050405020304" pitchFamily="18" charset="0"/>
              </a:rPr>
              <a:t>этом </a:t>
            </a:r>
            <a:r>
              <a:rPr lang="ru-RU" sz="2000" dirty="0" smtClean="0">
                <a:latin typeface="Times New Roman" panose="02020603050405020304" pitchFamily="18" charset="0"/>
                <a:cs typeface="Times New Roman" panose="02020603050405020304" pitchFamily="18" charset="0"/>
              </a:rPr>
              <a:t>ему ничто не </a:t>
            </a:r>
            <a:r>
              <a:rPr lang="ru-RU" sz="2000" dirty="0">
                <a:latin typeface="Times New Roman" panose="02020603050405020304" pitchFamily="18" charset="0"/>
                <a:cs typeface="Times New Roman" panose="02020603050405020304" pitchFamily="18" charset="0"/>
              </a:rPr>
              <a:t>могло помешать. Все, кто его знал мальчишкой, вспоминают, как он писал трогательные стихи. А еще занимался закаливанием и даже в самые сильные морозы подтягивался на турниках. Черты будущего командира в нем проявлялись с малых лет. </a:t>
            </a:r>
          </a:p>
        </p:txBody>
      </p:sp>
      <p:sp>
        <p:nvSpPr>
          <p:cNvPr id="6" name="Прямоугольник 5"/>
          <p:cNvSpPr/>
          <p:nvPr/>
        </p:nvSpPr>
        <p:spPr>
          <a:xfrm>
            <a:off x="1207520" y="24724"/>
            <a:ext cx="2281458" cy="400110"/>
          </a:xfrm>
          <a:prstGeom prst="rect">
            <a:avLst/>
          </a:prstGeom>
          <a:noFill/>
        </p:spPr>
        <p:txBody>
          <a:bodyPr wrap="none" lIns="91440" tIns="45720" rIns="91440" bIns="45720">
            <a:spAutoFit/>
          </a:bodyPr>
          <a:lstStyle/>
          <a:p>
            <a:pPr algn="ctr"/>
            <a:r>
              <a:rPr lang="ru-RU" sz="2000" b="1" u="sng" cap="none" spc="0" dirty="0" smtClean="0">
                <a:ln w="0"/>
                <a:solidFill>
                  <a:schemeClr val="tx1"/>
                </a:solidFill>
                <a:latin typeface="Times New Roman" panose="02020603050405020304" pitchFamily="18" charset="0"/>
                <a:cs typeface="Times New Roman" panose="02020603050405020304" pitchFamily="18" charset="0"/>
              </a:rPr>
              <a:t>ДЕТСКИЕ ГОДЫ</a:t>
            </a:r>
            <a:endParaRPr lang="ru-RU" sz="2000"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5542973"/>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descr="DSC02147.JPG"/>
          <p:cNvPicPr>
            <a:picLocks noChangeAspect="1"/>
          </p:cNvPicPr>
          <p:nvPr/>
        </p:nvPicPr>
        <p:blipFill>
          <a:blip r:embed="rId5" cstate="print"/>
          <a:stretch>
            <a:fillRect/>
          </a:stretch>
        </p:blipFill>
        <p:spPr>
          <a:xfrm>
            <a:off x="1677683" y="621827"/>
            <a:ext cx="2357436" cy="3143248"/>
          </a:xfrm>
          <a:prstGeom prst="rect">
            <a:avLst/>
          </a:prstGeom>
          <a:ln>
            <a:noFill/>
          </a:ln>
          <a:effectLst>
            <a:softEdge rad="112500"/>
          </a:effectLst>
        </p:spPr>
      </p:pic>
      <p:pic>
        <p:nvPicPr>
          <p:cNvPr id="6" name="Рисунок 5" descr="DSC02148.JPG"/>
          <p:cNvPicPr>
            <a:picLocks noChangeAspect="1"/>
          </p:cNvPicPr>
          <p:nvPr/>
        </p:nvPicPr>
        <p:blipFill>
          <a:blip r:embed="rId6" cstate="print"/>
          <a:stretch>
            <a:fillRect/>
          </a:stretch>
        </p:blipFill>
        <p:spPr>
          <a:xfrm>
            <a:off x="6809530" y="621827"/>
            <a:ext cx="2357436" cy="3143248"/>
          </a:xfrm>
          <a:prstGeom prst="rect">
            <a:avLst/>
          </a:prstGeom>
          <a:ln>
            <a:noFill/>
          </a:ln>
          <a:effectLst>
            <a:softEdge rad="112500"/>
          </a:effectLst>
        </p:spPr>
      </p:pic>
      <p:sp>
        <p:nvSpPr>
          <p:cNvPr id="8" name="Прямоугольник 7"/>
          <p:cNvSpPr/>
          <p:nvPr/>
        </p:nvSpPr>
        <p:spPr>
          <a:xfrm>
            <a:off x="90152" y="3950700"/>
            <a:ext cx="11928795" cy="2877711"/>
          </a:xfrm>
          <a:prstGeom prst="rect">
            <a:avLst/>
          </a:prstGeom>
        </p:spPr>
        <p:txBody>
          <a:bodyPr wrap="square">
            <a:spAutoFit/>
          </a:bodyPr>
          <a:lstStyle/>
          <a:p>
            <a:pPr algn="just"/>
            <a:r>
              <a:rPr lang="ru-RU" sz="2100" dirty="0" smtClean="0">
                <a:solidFill>
                  <a:srgbClr val="000000"/>
                </a:solidFill>
                <a:latin typeface="Times New Roman" panose="02020603050405020304" pitchFamily="18" charset="0"/>
                <a:cs typeface="Times New Roman" panose="02020603050405020304" pitchFamily="18" charset="0"/>
              </a:rPr>
              <a:t>	</a:t>
            </a:r>
            <a:r>
              <a:rPr lang="ru-RU" sz="2000" dirty="0" smtClean="0">
                <a:solidFill>
                  <a:srgbClr val="000000"/>
                </a:solidFill>
                <a:latin typeface="Times New Roman" panose="02020603050405020304" pitchFamily="18" charset="0"/>
                <a:cs typeface="Times New Roman" panose="02020603050405020304" pitchFamily="18" charset="0"/>
              </a:rPr>
              <a:t>Игорь </a:t>
            </a:r>
            <a:r>
              <a:rPr lang="ru-RU" sz="2000" dirty="0">
                <a:solidFill>
                  <a:srgbClr val="000000"/>
                </a:solidFill>
                <a:latin typeface="Times New Roman" panose="02020603050405020304" pitchFamily="18" charset="0"/>
                <a:cs typeface="Times New Roman" panose="02020603050405020304" pitchFamily="18" charset="0"/>
              </a:rPr>
              <a:t>был еще школьником, когда его родители, как и многие другие люди тех времен, решили отправиться в Амурскую область, в город Тында, который называли столицей БАМа. Цель была </a:t>
            </a:r>
            <a:r>
              <a:rPr lang="ru-RU" sz="2000" dirty="0" smtClean="0">
                <a:solidFill>
                  <a:srgbClr val="000000"/>
                </a:solidFill>
                <a:latin typeface="Times New Roman" panose="02020603050405020304" pitchFamily="18" charset="0"/>
                <a:cs typeface="Times New Roman" panose="02020603050405020304" pitchFamily="18" charset="0"/>
              </a:rPr>
              <a:t>проста - </a:t>
            </a:r>
            <a:r>
              <a:rPr lang="ru-RU" sz="2000" dirty="0">
                <a:solidFill>
                  <a:srgbClr val="000000"/>
                </a:solidFill>
                <a:latin typeface="Times New Roman" panose="02020603050405020304" pitchFamily="18" charset="0"/>
                <a:cs typeface="Times New Roman" panose="02020603050405020304" pitchFamily="18" charset="0"/>
              </a:rPr>
              <a:t>внести свою лепту в строительство железнодорожной магистрали для покорения Дальнего </a:t>
            </a:r>
            <a:r>
              <a:rPr lang="ru-RU" sz="2000" dirty="0" smtClean="0">
                <a:solidFill>
                  <a:srgbClr val="000000"/>
                </a:solidFill>
                <a:latin typeface="Times New Roman" panose="02020603050405020304" pitchFamily="18" charset="0"/>
                <a:cs typeface="Times New Roman" panose="02020603050405020304" pitchFamily="18" charset="0"/>
              </a:rPr>
              <a:t>Востока.</a:t>
            </a:r>
            <a:r>
              <a:rPr lang="ru-RU" sz="2000" dirty="0" smtClean="0">
                <a:latin typeface="Times New Roman" panose="02020603050405020304" pitchFamily="18" charset="0"/>
                <a:cs typeface="Times New Roman" panose="02020603050405020304" pitchFamily="18" charset="0"/>
              </a:rPr>
              <a:t> </a:t>
            </a: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Поскольку </a:t>
            </a:r>
            <a:r>
              <a:rPr lang="ru-RU" sz="2000" dirty="0">
                <a:latin typeface="Times New Roman" panose="02020603050405020304" pitchFamily="18" charset="0"/>
                <a:cs typeface="Times New Roman" panose="02020603050405020304" pitchFamily="18" charset="0"/>
              </a:rPr>
              <a:t>родители Игоря Ткаченко намеревались долгие годы жить в Тынде, здесь мальчик поступил учиться в школу № 7. Он стал ее выпускником. </a:t>
            </a:r>
            <a:endParaRPr lang="ru-RU" sz="2000" dirty="0" smtClean="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Сегодня </a:t>
            </a:r>
            <a:r>
              <a:rPr lang="ru-RU" sz="2000" dirty="0">
                <a:latin typeface="Times New Roman" panose="02020603050405020304" pitchFamily="18" charset="0"/>
                <a:cs typeface="Times New Roman" panose="02020603050405020304" pitchFamily="18" charset="0"/>
              </a:rPr>
              <a:t>это учебное заведение знаменито тем, что в нем учился великий покоритель неба – летчик и полковник гвардии. Чтобы увековечить память об этом выдающемся человеке, было принято </a:t>
            </a:r>
            <a:r>
              <a:rPr lang="ru-RU" sz="2000" dirty="0" smtClean="0">
                <a:latin typeface="Times New Roman" panose="02020603050405020304" pitchFamily="18" charset="0"/>
                <a:cs typeface="Times New Roman" panose="02020603050405020304" pitchFamily="18" charset="0"/>
              </a:rPr>
              <a:t>постановление - </a:t>
            </a:r>
            <a:r>
              <a:rPr lang="ru-RU" sz="2000" dirty="0">
                <a:latin typeface="Times New Roman" panose="02020603050405020304" pitchFamily="18" charset="0"/>
                <a:cs typeface="Times New Roman" panose="02020603050405020304" pitchFamily="18" charset="0"/>
              </a:rPr>
              <a:t>назвать школу его именем. Современные дети, которым посчастливилось учиться там, очень гордятся данным фактом. И практически все мальчики мечтают стать летчиками и полковниками</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3018333" y="3736445"/>
            <a:ext cx="4883388" cy="369332"/>
          </a:xfrm>
          <a:prstGeom prst="rect">
            <a:avLst/>
          </a:prstGeom>
          <a:noFill/>
        </p:spPr>
        <p:txBody>
          <a:bodyPr wrap="none" lIns="91440" tIns="45720" rIns="91440" bIns="45720">
            <a:spAutoFit/>
          </a:bodyPr>
          <a:lstStyle/>
          <a:p>
            <a:pPr algn="ctr"/>
            <a:r>
              <a:rPr lang="ru-RU" dirty="0" smtClean="0">
                <a:ln w="0"/>
                <a:latin typeface="Times New Roman" panose="02020603050405020304" pitchFamily="18" charset="0"/>
                <a:cs typeface="Times New Roman" panose="02020603050405020304" pitchFamily="18" charset="0"/>
              </a:rPr>
              <a:t>И.В. Ткаченко в свои школьные годы 1971-1973</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190570" y="-4865"/>
            <a:ext cx="2650213" cy="400110"/>
          </a:xfrm>
          <a:prstGeom prst="rect">
            <a:avLst/>
          </a:prstGeom>
          <a:noFill/>
        </p:spPr>
        <p:txBody>
          <a:bodyPr wrap="none" lIns="91440" tIns="45720" rIns="91440" bIns="45720">
            <a:spAutoFit/>
          </a:bodyPr>
          <a:lstStyle/>
          <a:p>
            <a:pPr algn="ctr"/>
            <a:r>
              <a:rPr lang="ru-RU" sz="2000" b="1" u="sng" cap="none" spc="0" dirty="0" smtClean="0">
                <a:ln w="0"/>
                <a:solidFill>
                  <a:schemeClr val="tx1"/>
                </a:solidFill>
                <a:latin typeface="Times New Roman" panose="02020603050405020304" pitchFamily="18" charset="0"/>
                <a:cs typeface="Times New Roman" panose="02020603050405020304" pitchFamily="18" charset="0"/>
              </a:rPr>
              <a:t>ШКОЛЬНЫЕ ГОДЫ</a:t>
            </a:r>
            <a:endParaRPr lang="ru-RU" sz="2000"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2420301"/>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90152" y="3380125"/>
            <a:ext cx="11928795" cy="3477875"/>
          </a:xfrm>
          <a:prstGeom prst="rect">
            <a:avLst/>
          </a:prstGeom>
        </p:spPr>
        <p:txBody>
          <a:bodyPr wrap="square">
            <a:spAutoFit/>
          </a:bodyPr>
          <a:lstStyle/>
          <a:p>
            <a:pPr algn="just"/>
            <a:r>
              <a:rPr lang="ru-RU" sz="2000" dirty="0" smtClean="0">
                <a:solidFill>
                  <a:srgbClr val="000000"/>
                </a:solidFill>
                <a:latin typeface="Times New Roman" panose="02020603050405020304" pitchFamily="18" charset="0"/>
                <a:cs typeface="Times New Roman" panose="02020603050405020304" pitchFamily="18" charset="0"/>
              </a:rPr>
              <a:t>	Началом </a:t>
            </a:r>
            <a:r>
              <a:rPr lang="ru-RU" sz="2000" dirty="0">
                <a:solidFill>
                  <a:srgbClr val="000000"/>
                </a:solidFill>
                <a:latin typeface="Times New Roman" panose="02020603050405020304" pitchFamily="18" charset="0"/>
                <a:cs typeface="Times New Roman" panose="02020603050405020304" pitchFamily="18" charset="0"/>
              </a:rPr>
              <a:t>карьеры Ткаченко следует считать </a:t>
            </a:r>
            <a:r>
              <a:rPr lang="ru-RU" sz="2000" dirty="0" smtClean="0">
                <a:solidFill>
                  <a:srgbClr val="000000"/>
                </a:solidFill>
                <a:latin typeface="Times New Roman" panose="02020603050405020304" pitchFamily="18" charset="0"/>
                <a:cs typeface="Times New Roman" panose="02020603050405020304" pitchFamily="18" charset="0"/>
              </a:rPr>
              <a:t>1985 </a:t>
            </a:r>
            <a:r>
              <a:rPr lang="ru-RU" sz="2000" dirty="0">
                <a:solidFill>
                  <a:srgbClr val="000000"/>
                </a:solidFill>
                <a:latin typeface="Times New Roman" panose="02020603050405020304" pitchFamily="18" charset="0"/>
                <a:cs typeface="Times New Roman" panose="02020603050405020304" pitchFamily="18" charset="0"/>
              </a:rPr>
              <a:t>год, когда </a:t>
            </a:r>
            <a:r>
              <a:rPr lang="ru-RU" sz="2000" dirty="0" smtClean="0">
                <a:solidFill>
                  <a:srgbClr val="000000"/>
                </a:solidFill>
                <a:latin typeface="Times New Roman" panose="02020603050405020304" pitchFamily="18" charset="0"/>
                <a:cs typeface="Times New Roman" panose="02020603050405020304" pitchFamily="18" charset="0"/>
              </a:rPr>
              <a:t>он </a:t>
            </a:r>
            <a:r>
              <a:rPr lang="ru-RU" sz="2000" dirty="0">
                <a:solidFill>
                  <a:srgbClr val="000000"/>
                </a:solidFill>
                <a:latin typeface="Times New Roman" panose="02020603050405020304" pitchFamily="18" charset="0"/>
                <a:cs typeface="Times New Roman" panose="02020603050405020304" pitchFamily="18" charset="0"/>
              </a:rPr>
              <a:t>окончил высшее военное училище имени В. П. Чкалова. Именно здесь, в Борисоглебске, готовили военных летчиков. Это был наилучший центр авиации, выпускающий отменно подготовленных летчиков. </a:t>
            </a:r>
            <a:r>
              <a:rPr lang="ru-RU" sz="2000" dirty="0">
                <a:latin typeface="Times New Roman" panose="02020603050405020304" pitchFamily="18" charset="0"/>
                <a:cs typeface="Times New Roman" panose="02020603050405020304" pitchFamily="18" charset="0"/>
              </a:rPr>
              <a:t>Военное училище носит имя Чкалова, который стал его выпускником и гордостью. Оно было основано в 1922 году с целью воспитания, обучения наилучших летчиков для разведки и управления истребителями. </a:t>
            </a:r>
            <a:endParaRPr lang="ru-RU" sz="2000" dirty="0" smtClean="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Проходил </a:t>
            </a:r>
            <a:r>
              <a:rPr lang="ru-RU" sz="2000" dirty="0">
                <a:latin typeface="Times New Roman" panose="02020603050405020304" pitchFamily="18" charset="0"/>
                <a:cs typeface="Times New Roman" panose="02020603050405020304" pitchFamily="18" charset="0"/>
              </a:rPr>
              <a:t>службу в качестве лётчика-инструктора в Борисоглебском ВВАУЛ, а с 1987 </a:t>
            </a:r>
            <a:r>
              <a:rPr lang="ru-RU" sz="2000" dirty="0" smtClean="0">
                <a:latin typeface="Times New Roman" panose="02020603050405020304" pitchFamily="18" charset="0"/>
                <a:cs typeface="Times New Roman" panose="02020603050405020304" pitchFamily="18" charset="0"/>
              </a:rPr>
              <a:t>года</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служил </a:t>
            </a:r>
            <a:r>
              <a:rPr lang="ru-RU" sz="2000" dirty="0">
                <a:latin typeface="Times New Roman" panose="02020603050405020304" pitchFamily="18" charset="0"/>
                <a:cs typeface="Times New Roman" panose="02020603050405020304" pitchFamily="18" charset="0"/>
              </a:rPr>
              <a:t>на Кубинской авиабазе</a:t>
            </a:r>
            <a:r>
              <a:rPr lang="ru-RU" sz="2000" dirty="0" smtClean="0">
                <a:latin typeface="Times New Roman" panose="02020603050405020304" pitchFamily="18" charset="0"/>
                <a:cs typeface="Times New Roman" panose="02020603050405020304" pitchFamily="18" charset="0"/>
              </a:rPr>
              <a:t>.</a:t>
            </a:r>
            <a:r>
              <a:rPr lang="ru-RU" sz="2000" dirty="0"/>
              <a:t> </a:t>
            </a:r>
            <a:r>
              <a:rPr lang="ru-RU" sz="2000" dirty="0">
                <a:latin typeface="Times New Roman" panose="02020603050405020304" pitchFamily="18" charset="0"/>
                <a:cs typeface="Times New Roman" panose="02020603050405020304" pitchFamily="18" charset="0"/>
              </a:rPr>
              <a:t>Он также бороздил безграничные небесные просторы, управляя всепогодным многоцелевым истребителем Су-27 (4-е поколение), и фронтовым сверхзвуковым истребителем 3-го поколения - </a:t>
            </a:r>
            <a:r>
              <a:rPr lang="ru-RU" sz="2000" dirty="0" smtClean="0">
                <a:latin typeface="Times New Roman" panose="02020603050405020304" pitchFamily="18" charset="0"/>
                <a:cs typeface="Times New Roman" panose="02020603050405020304" pitchFamily="18" charset="0"/>
              </a:rPr>
              <a:t>МиГ-21.Налетал </a:t>
            </a:r>
            <a:r>
              <a:rPr lang="ru-RU" sz="2000" dirty="0">
                <a:latin typeface="Times New Roman" panose="02020603050405020304" pitchFamily="18" charset="0"/>
                <a:cs typeface="Times New Roman" panose="02020603050405020304" pitchFamily="18" charset="0"/>
              </a:rPr>
              <a:t>на данных типах самолетов 2300 часов. Ткаченко летал на самолётах зарубежного производства: «Мираж» 2000, F-16</a:t>
            </a:r>
            <a:r>
              <a:rPr lang="ru-RU" sz="2000" dirty="0" smtClean="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anose="02020603050405020304" pitchFamily="18" charset="0"/>
              <a:cs typeface="Times New Roman" panose="02020603050405020304" pitchFamily="18" charset="0"/>
            </a:endParaRP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Всего </a:t>
            </a:r>
            <a:r>
              <a:rPr lang="ru-RU" sz="2000" dirty="0">
                <a:latin typeface="Times New Roman" panose="02020603050405020304" pitchFamily="18" charset="0"/>
                <a:cs typeface="Times New Roman" panose="02020603050405020304" pitchFamily="18" charset="0"/>
              </a:rPr>
              <a:t>за период службы на «Кубинке» он налетал 2 тыс. 300 </a:t>
            </a:r>
            <a:r>
              <a:rPr lang="ru-RU" sz="2000" dirty="0" smtClean="0">
                <a:latin typeface="Times New Roman" panose="02020603050405020304" pitchFamily="18" charset="0"/>
                <a:cs typeface="Times New Roman" panose="02020603050405020304" pitchFamily="18" charset="0"/>
              </a:rPr>
              <a:t>часов</a:t>
            </a:r>
            <a:r>
              <a:rPr lang="ru-RU" sz="2000" dirty="0">
                <a:latin typeface="Times New Roman" panose="02020603050405020304" pitchFamily="18" charset="0"/>
                <a:cs typeface="Times New Roman" panose="02020603050405020304" pitchFamily="18" charset="0"/>
              </a:rPr>
              <a:t>.</a:t>
            </a:r>
          </a:p>
        </p:txBody>
      </p:sp>
      <p:pic>
        <p:nvPicPr>
          <p:cNvPr id="1028" name="Picture 4" descr="https://chemodanus.ru/upload/information_system_143/3/3/4/item_3344/000-chkalov.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4626" y="765307"/>
            <a:ext cx="4300515" cy="22936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Рисунок 7" descr="DSC02146.JPG"/>
          <p:cNvPicPr>
            <a:picLocks noChangeAspect="1"/>
          </p:cNvPicPr>
          <p:nvPr/>
        </p:nvPicPr>
        <p:blipFill>
          <a:blip r:embed="rId6" cstate="print"/>
          <a:stretch>
            <a:fillRect/>
          </a:stretch>
        </p:blipFill>
        <p:spPr>
          <a:xfrm>
            <a:off x="7179754" y="697677"/>
            <a:ext cx="3238491" cy="2361239"/>
          </a:xfrm>
          <a:prstGeom prst="rect">
            <a:avLst/>
          </a:prstGeom>
          <a:ln>
            <a:noFill/>
          </a:ln>
          <a:effectLst>
            <a:softEdge rad="112500"/>
          </a:effectLst>
        </p:spPr>
      </p:pic>
      <p:sp>
        <p:nvSpPr>
          <p:cNvPr id="6" name="Прямоугольник 5"/>
          <p:cNvSpPr/>
          <p:nvPr/>
        </p:nvSpPr>
        <p:spPr>
          <a:xfrm>
            <a:off x="1242697" y="2964701"/>
            <a:ext cx="4504375" cy="369332"/>
          </a:xfrm>
          <a:prstGeom prst="rect">
            <a:avLst/>
          </a:prstGeom>
          <a:noFill/>
        </p:spPr>
        <p:txBody>
          <a:bodyPr wrap="non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Высшее военное училище им. В.П. Чкалова</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7303268" y="2964701"/>
            <a:ext cx="2991458" cy="369332"/>
          </a:xfrm>
          <a:prstGeom prst="rect">
            <a:avLst/>
          </a:prstGeom>
          <a:noFill/>
        </p:spPr>
        <p:txBody>
          <a:bodyPr wrap="squar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И.В. Ткаченко с курсантами</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213068" y="24724"/>
            <a:ext cx="7261604" cy="400110"/>
          </a:xfrm>
          <a:prstGeom prst="rect">
            <a:avLst/>
          </a:prstGeom>
          <a:noFill/>
        </p:spPr>
        <p:txBody>
          <a:bodyPr wrap="none" lIns="91440" tIns="45720" rIns="91440" bIns="45720">
            <a:spAutoFit/>
          </a:bodyPr>
          <a:lstStyle/>
          <a:p>
            <a:pPr algn="ctr"/>
            <a:r>
              <a:rPr lang="ru-RU" sz="2000" b="1" u="sng" dirty="0" smtClean="0">
                <a:ln w="0"/>
                <a:latin typeface="Times New Roman" panose="02020603050405020304" pitchFamily="18" charset="0"/>
                <a:cs typeface="Times New Roman" panose="02020603050405020304" pitchFamily="18" charset="0"/>
              </a:rPr>
              <a:t>СТУДЕНЧЕСКИЕ ГОДЫ В УЧИЛИЩЕ ИМ В.П.ЧКАЛОВА</a:t>
            </a:r>
            <a:endParaRPr lang="ru-RU" sz="2000"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67371"/>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90152" y="4256094"/>
            <a:ext cx="11928795" cy="2554545"/>
          </a:xfrm>
          <a:prstGeom prst="rect">
            <a:avLst/>
          </a:prstGeom>
        </p:spPr>
        <p:txBody>
          <a:bodyPr wrap="square">
            <a:spAutoFit/>
          </a:bodyPr>
          <a:lstStyle/>
          <a:p>
            <a:pPr algn="just"/>
            <a:r>
              <a:rPr lang="ru-RU" sz="2000" dirty="0" smtClean="0">
                <a:solidFill>
                  <a:srgbClr val="000000"/>
                </a:solidFill>
                <a:latin typeface="Times New Roman" panose="02020603050405020304" pitchFamily="18" charset="0"/>
                <a:cs typeface="Times New Roman" panose="02020603050405020304" pitchFamily="18" charset="0"/>
              </a:rPr>
              <a:t>	В </a:t>
            </a:r>
            <a:r>
              <a:rPr lang="ru-RU" sz="2000" dirty="0">
                <a:solidFill>
                  <a:srgbClr val="000000"/>
                </a:solidFill>
                <a:latin typeface="Times New Roman" panose="02020603050405020304" pitchFamily="18" charset="0"/>
                <a:cs typeface="Times New Roman" panose="02020603050405020304" pitchFamily="18" charset="0"/>
              </a:rPr>
              <a:t>89-м году Ткаченко решился на высший пилотаж. Его военная подготовка позволяла достичь наиболее высоких результатов в процессе управления реактивными самолетами. Он добился особого мастерства в данной отрасли и не собирался останавливаться на достигнутом. Его талант летчика, сила воли и упорство творили чудеса. Будущий герой страны стал одним из лучших пилотов группы «Русские витязи» в 93-м году. Следует сказать, что ее создали еще в 91-м и включили в состав отменных «покорителей неба». </a:t>
            </a:r>
            <a:endParaRPr lang="ru-RU" sz="2000" dirty="0" smtClean="0">
              <a:solidFill>
                <a:srgbClr val="000000"/>
              </a:solidFill>
              <a:latin typeface="Times New Roman" panose="02020603050405020304" pitchFamily="18" charset="0"/>
              <a:cs typeface="Times New Roman" panose="02020603050405020304" pitchFamily="18" charset="0"/>
            </a:endParaRPr>
          </a:p>
          <a:p>
            <a:pPr algn="just"/>
            <a:r>
              <a:rPr lang="ru-RU" sz="2000" dirty="0">
                <a:solidFill>
                  <a:srgbClr val="000000"/>
                </a:solidFill>
                <a:latin typeface="Times New Roman" panose="02020603050405020304" pitchFamily="18" charset="0"/>
                <a:cs typeface="Times New Roman" panose="02020603050405020304" pitchFamily="18" charset="0"/>
              </a:rPr>
              <a:t>	</a:t>
            </a:r>
            <a:r>
              <a:rPr lang="ru-RU" sz="2000" dirty="0" smtClean="0">
                <a:solidFill>
                  <a:srgbClr val="000000"/>
                </a:solidFill>
                <a:latin typeface="Times New Roman" panose="02020603050405020304" pitchFamily="18" charset="0"/>
                <a:cs typeface="Times New Roman" panose="02020603050405020304" pitchFamily="18" charset="0"/>
              </a:rPr>
              <a:t>Миссия </a:t>
            </a:r>
            <a:r>
              <a:rPr lang="ru-RU" sz="2000" dirty="0">
                <a:solidFill>
                  <a:srgbClr val="000000"/>
                </a:solidFill>
                <a:latin typeface="Times New Roman" panose="02020603050405020304" pitchFamily="18" charset="0"/>
                <a:cs typeface="Times New Roman" panose="02020603050405020304" pitchFamily="18" charset="0"/>
              </a:rPr>
              <a:t>таких летчиков и сегодня состоит в возможности выполнять в совершенстве фигуры высшего пилотажа, управляя тяжелыми </a:t>
            </a:r>
            <a:r>
              <a:rPr lang="ru-RU" sz="2000" dirty="0" smtClean="0">
                <a:solidFill>
                  <a:srgbClr val="000000"/>
                </a:solidFill>
                <a:latin typeface="Times New Roman" panose="02020603050405020304" pitchFamily="18" charset="0"/>
                <a:cs typeface="Times New Roman" panose="02020603050405020304" pitchFamily="18" charset="0"/>
              </a:rPr>
              <a:t>истребителями</a:t>
            </a:r>
            <a:endParaRPr lang="ru-RU" sz="2000" dirty="0">
              <a:latin typeface="Times New Roman" panose="02020603050405020304" pitchFamily="18" charset="0"/>
              <a:cs typeface="Times New Roman" panose="02020603050405020304" pitchFamily="18" charset="0"/>
            </a:endParaRPr>
          </a:p>
        </p:txBody>
      </p:sp>
      <p:pic>
        <p:nvPicPr>
          <p:cNvPr id="6" name="Рисунок 5" descr="04457fbe00f3.jpg"/>
          <p:cNvPicPr/>
          <p:nvPr/>
        </p:nvPicPr>
        <p:blipFill>
          <a:blip r:embed="rId5" cstate="print"/>
          <a:stretch>
            <a:fillRect/>
          </a:stretch>
        </p:blipFill>
        <p:spPr>
          <a:xfrm>
            <a:off x="8198042" y="609294"/>
            <a:ext cx="2544445" cy="3371850"/>
          </a:xfrm>
          <a:prstGeom prst="rect">
            <a:avLst/>
          </a:prstGeom>
          <a:ln>
            <a:noFill/>
          </a:ln>
          <a:effectLst>
            <a:softEdge rad="112500"/>
          </a:effectLst>
        </p:spPr>
      </p:pic>
      <p:sp>
        <p:nvSpPr>
          <p:cNvPr id="7" name="Прямоугольник 6"/>
          <p:cNvSpPr/>
          <p:nvPr/>
        </p:nvSpPr>
        <p:spPr>
          <a:xfrm>
            <a:off x="8497706" y="3813972"/>
            <a:ext cx="2244781" cy="369332"/>
          </a:xfrm>
          <a:prstGeom prst="rect">
            <a:avLst/>
          </a:prstGeom>
          <a:noFill/>
        </p:spPr>
        <p:txBody>
          <a:bodyPr wrap="non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И.В. Ткаченко 1989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80458" y="609294"/>
            <a:ext cx="3725237" cy="3371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1180458" y="72790"/>
            <a:ext cx="2711191" cy="369332"/>
          </a:xfrm>
          <a:prstGeom prst="rect">
            <a:avLst/>
          </a:prstGeom>
          <a:noFill/>
        </p:spPr>
        <p:txBody>
          <a:bodyPr wrap="none" lIns="91440" tIns="45720" rIns="91440" bIns="45720">
            <a:spAutoFit/>
          </a:bodyPr>
          <a:lstStyle/>
          <a:p>
            <a:pPr algn="ctr"/>
            <a:r>
              <a:rPr lang="ru-RU" b="1" u="sng" cap="none" spc="0" dirty="0" smtClean="0">
                <a:ln w="0"/>
                <a:solidFill>
                  <a:schemeClr val="tx1"/>
                </a:solidFill>
                <a:latin typeface="Times New Roman" panose="02020603050405020304" pitchFamily="18" charset="0"/>
                <a:cs typeface="Times New Roman" panose="02020603050405020304" pitchFamily="18" charset="0"/>
              </a:rPr>
              <a:t>РЕШЕНИЕ ПРИНЯТО!</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2601532" y="3813972"/>
            <a:ext cx="932511" cy="369332"/>
          </a:xfrm>
          <a:prstGeom prst="rect">
            <a:avLst/>
          </a:prstGeom>
          <a:noFill/>
        </p:spPr>
        <p:txBody>
          <a:bodyPr wrap="squar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1991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647054"/>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06062" y="4020402"/>
            <a:ext cx="11812885" cy="2862322"/>
          </a:xfrm>
          <a:prstGeom prst="rect">
            <a:avLst/>
          </a:prstGeom>
        </p:spPr>
        <p:txBody>
          <a:bodyPr wrap="square">
            <a:spAutoFit/>
          </a:bodyPr>
          <a:lstStyle/>
          <a:p>
            <a:pPr algn="just"/>
            <a:r>
              <a:rPr lang="ru-RU" sz="2000" dirty="0" smtClean="0">
                <a:solidFill>
                  <a:srgbClr val="000000"/>
                </a:solidFill>
                <a:latin typeface="Times New Roman" panose="02020603050405020304" pitchFamily="18" charset="0"/>
                <a:cs typeface="Times New Roman" panose="02020603050405020304" pitchFamily="18" charset="0"/>
              </a:rPr>
              <a:t>	Ткаченко </a:t>
            </a:r>
            <a:r>
              <a:rPr lang="ru-RU" sz="2000" dirty="0">
                <a:solidFill>
                  <a:srgbClr val="000000"/>
                </a:solidFill>
                <a:latin typeface="Times New Roman" panose="02020603050405020304" pitchFamily="18" charset="0"/>
                <a:cs typeface="Times New Roman" panose="02020603050405020304" pitchFamily="18" charset="0"/>
              </a:rPr>
              <a:t>Игорь </a:t>
            </a:r>
            <a:r>
              <a:rPr lang="ru-RU" sz="2000" dirty="0" smtClean="0">
                <a:solidFill>
                  <a:srgbClr val="000000"/>
                </a:solidFill>
                <a:latin typeface="Times New Roman" panose="02020603050405020304" pitchFamily="18" charset="0"/>
                <a:cs typeface="Times New Roman" panose="02020603050405020304" pitchFamily="18" charset="0"/>
              </a:rPr>
              <a:t> </a:t>
            </a:r>
            <a:r>
              <a:rPr lang="ru-RU" sz="2000" dirty="0">
                <a:solidFill>
                  <a:srgbClr val="000000"/>
                </a:solidFill>
                <a:latin typeface="Times New Roman" panose="02020603050405020304" pitchFamily="18" charset="0"/>
                <a:cs typeface="Times New Roman" panose="02020603050405020304" pitchFamily="18" charset="0"/>
              </a:rPr>
              <a:t>не остановился на достигнутом, и в 2000 году решил поступать в Военную академию воздушных сил, которая носила имя космонавта Юрия Гагарина. С этой целью он отправился в крупный поселок, расположенный в Московской области, – Монино (Щелковский район). Академия Военно-Воздушных сил целенаправленно готовила именно командиров. Выпускники становились начальниками штабов авиационных соединений, частей, главными штурманами авиации (соединений и частей), частей тыла авиации, офицерами авиационных объединений. </a:t>
            </a:r>
            <a:endParaRPr lang="ru-RU" sz="2000" dirty="0" smtClean="0">
              <a:solidFill>
                <a:srgbClr val="000000"/>
              </a:solidFill>
              <a:latin typeface="Times New Roman" panose="02020603050405020304" pitchFamily="18" charset="0"/>
              <a:cs typeface="Times New Roman" panose="02020603050405020304" pitchFamily="18" charset="0"/>
            </a:endParaRPr>
          </a:p>
          <a:p>
            <a:pPr algn="just"/>
            <a:r>
              <a:rPr lang="ru-RU" sz="2000" dirty="0">
                <a:solidFill>
                  <a:srgbClr val="000000"/>
                </a:solidFill>
                <a:latin typeface="Times New Roman" panose="02020603050405020304" pitchFamily="18" charset="0"/>
                <a:cs typeface="Times New Roman" panose="02020603050405020304" pitchFamily="18" charset="0"/>
              </a:rPr>
              <a:t>	</a:t>
            </a:r>
            <a:r>
              <a:rPr lang="ru-RU" sz="2000" dirty="0" smtClean="0">
                <a:solidFill>
                  <a:srgbClr val="000000"/>
                </a:solidFill>
                <a:latin typeface="Times New Roman" panose="02020603050405020304" pitchFamily="18" charset="0"/>
                <a:cs typeface="Times New Roman" panose="02020603050405020304" pitchFamily="18" charset="0"/>
              </a:rPr>
              <a:t>Игорь </a:t>
            </a:r>
            <a:r>
              <a:rPr lang="ru-RU" sz="2000" dirty="0">
                <a:solidFill>
                  <a:srgbClr val="000000"/>
                </a:solidFill>
                <a:latin typeface="Times New Roman" panose="02020603050405020304" pitchFamily="18" charset="0"/>
                <a:cs typeface="Times New Roman" panose="02020603050405020304" pitchFamily="18" charset="0"/>
              </a:rPr>
              <a:t>Ткаченко по завершении учебы пополнил ряды выпускников, которые стали героями страны. Это учебное заведение в свое время окончили известные российские и зарубежные космонавты и </a:t>
            </a:r>
            <a:r>
              <a:rPr lang="ru-RU" sz="2000" dirty="0" smtClean="0">
                <a:solidFill>
                  <a:srgbClr val="000000"/>
                </a:solidFill>
                <a:latin typeface="Times New Roman" panose="02020603050405020304" pitchFamily="18" charset="0"/>
                <a:cs typeface="Times New Roman" panose="02020603050405020304" pitchFamily="18" charset="0"/>
              </a:rPr>
              <a:t>летчики</a:t>
            </a:r>
            <a:endParaRPr lang="ru-RU" sz="2000" dirty="0">
              <a:latin typeface="Times New Roman" panose="02020603050405020304" pitchFamily="18" charset="0"/>
              <a:cs typeface="Times New Roman" panose="02020603050405020304" pitchFamily="18" charset="0"/>
            </a:endParaRPr>
          </a:p>
        </p:txBody>
      </p:sp>
      <p:pic>
        <p:nvPicPr>
          <p:cNvPr id="1026" name="Picture 2" descr="https://upload.wikimedia.org/wikipedia/commons/7/74/%D0%97%D0%B4%D0%B0%D0%BD%D0%B8%D0%B5_%D0%92%D0%BE%D0%B5%D0%BD%D0%BD%D0%BE-%D0%B2%D0%BE%D0%B7%D0%B4%D1%83%D1%88%D0%BD%D0%BE%D0%B9_%D0%B0%D0%BA%D0%B0%D0%B4%D0%B5%D0%BC%D0%B8%D0%B8_%D0%B8%D0%BC%D0%B5%D0%BD%D0%B8_%D0%AE.%D0%90._%D0%93%D0%B0%D0%B3%D0%B0%D1%80%D0%B8%D0%BD%D0%B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49252" y="587698"/>
            <a:ext cx="2892425" cy="23773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s://acegif.com/wp-content/gifs/russian-flag-6.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249252" y="109183"/>
            <a:ext cx="4353058" cy="369332"/>
          </a:xfrm>
          <a:prstGeom prst="rect">
            <a:avLst/>
          </a:prstGeom>
        </p:spPr>
        <p:txBody>
          <a:bodyPr wrap="square">
            <a:spAutoFit/>
          </a:bodyPr>
          <a:lstStyle/>
          <a:p>
            <a:pPr algn="ctr"/>
            <a:r>
              <a:rPr lang="ru-RU" b="1" u="sng" dirty="0" smtClean="0">
                <a:ln w="0"/>
                <a:latin typeface="Times New Roman" panose="02020603050405020304" pitchFamily="18" charset="0"/>
                <a:cs typeface="Times New Roman" panose="02020603050405020304" pitchFamily="18" charset="0"/>
              </a:rPr>
              <a:t>УЧЕБА В ВА ВС им. Ю.А. ГАГАРИНА</a:t>
            </a:r>
            <a:endParaRPr lang="ru-RU" b="1" u="sng" dirty="0">
              <a:ln w="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098151" y="2995114"/>
            <a:ext cx="3530517" cy="369332"/>
          </a:xfrm>
          <a:prstGeom prst="rect">
            <a:avLst/>
          </a:prstGeom>
          <a:noFill/>
        </p:spPr>
        <p:txBody>
          <a:bodyPr wrap="non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Академия ВВС им. </a:t>
            </a:r>
            <a:r>
              <a:rPr lang="ru-RU" b="0" cap="none" spc="0" dirty="0" err="1" smtClean="0">
                <a:ln w="0"/>
                <a:solidFill>
                  <a:schemeClr val="tx1"/>
                </a:solidFill>
                <a:latin typeface="Times New Roman" panose="02020603050405020304" pitchFamily="18" charset="0"/>
                <a:cs typeface="Times New Roman" panose="02020603050405020304" pitchFamily="18" charset="0"/>
              </a:rPr>
              <a:t>Ю.А.Гагарина</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pic>
        <p:nvPicPr>
          <p:cNvPr id="9" name="Рисунок 8" descr="13max.jpg"/>
          <p:cNvPicPr/>
          <p:nvPr/>
        </p:nvPicPr>
        <p:blipFill>
          <a:blip r:embed="rId6" cstate="print"/>
          <a:stretch>
            <a:fillRect/>
          </a:stretch>
        </p:blipFill>
        <p:spPr>
          <a:xfrm>
            <a:off x="6754405" y="478515"/>
            <a:ext cx="3857625" cy="2516599"/>
          </a:xfrm>
          <a:prstGeom prst="rect">
            <a:avLst/>
          </a:prstGeom>
          <a:effectLst>
            <a:softEdge rad="317500"/>
          </a:effectLst>
        </p:spPr>
      </p:pic>
      <p:sp>
        <p:nvSpPr>
          <p:cNvPr id="8" name="Прямоугольник 7"/>
          <p:cNvSpPr/>
          <p:nvPr/>
        </p:nvSpPr>
        <p:spPr>
          <a:xfrm>
            <a:off x="7356097" y="2967927"/>
            <a:ext cx="2991973" cy="369332"/>
          </a:xfrm>
          <a:prstGeom prst="rect">
            <a:avLst/>
          </a:prstGeom>
          <a:noFill/>
        </p:spPr>
        <p:txBody>
          <a:bodyPr wrap="none" lIns="91440" tIns="45720" rIns="91440" bIns="45720">
            <a:spAutoFit/>
          </a:bodyPr>
          <a:lstStyle/>
          <a:p>
            <a:pPr algn="ctr"/>
            <a:r>
              <a:rPr lang="ru-RU" b="0" cap="none" spc="0" dirty="0" err="1" smtClean="0">
                <a:ln w="0"/>
                <a:solidFill>
                  <a:schemeClr val="tx1"/>
                </a:solidFill>
                <a:latin typeface="Times New Roman" panose="02020603050405020304" pitchFamily="18" charset="0"/>
                <a:cs typeface="Times New Roman" panose="02020603050405020304" pitchFamily="18" charset="0"/>
              </a:rPr>
              <a:t>И.В.Ткаченко</a:t>
            </a:r>
            <a:r>
              <a:rPr lang="ru-RU" b="0" cap="none" spc="0" dirty="0" smtClean="0">
                <a:ln w="0"/>
                <a:solidFill>
                  <a:schemeClr val="tx1"/>
                </a:solidFill>
                <a:latin typeface="Times New Roman" panose="02020603050405020304" pitchFamily="18" charset="0"/>
                <a:cs typeface="Times New Roman" panose="02020603050405020304" pitchFamily="18" charset="0"/>
              </a:rPr>
              <a:t> с соратниками</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445905"/>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0"/>
                                        <p:tgtEl>
                                          <p:spTgt spid="3"/>
                                        </p:tgtEl>
                                      </p:cBhvr>
                                    </p:animEffect>
                                    <p:anim calcmode="lin" valueType="num">
                                      <p:cBhvr>
                                        <p:cTn id="8" dur="10000" fill="hold"/>
                                        <p:tgtEl>
                                          <p:spTgt spid="3"/>
                                        </p:tgtEl>
                                        <p:attrNameLst>
                                          <p:attrName>ppt_w</p:attrName>
                                        </p:attrNameLst>
                                      </p:cBhvr>
                                      <p:tavLst>
                                        <p:tav tm="0" fmla="#ppt_w*sin(2.5*pi*$)">
                                          <p:val>
                                            <p:fltVal val="0"/>
                                          </p:val>
                                        </p:tav>
                                        <p:tav tm="100000">
                                          <p:val>
                                            <p:fltVal val="1"/>
                                          </p:val>
                                        </p:tav>
                                      </p:tavLst>
                                    </p:anim>
                                    <p:anim calcmode="lin" valueType="num">
                                      <p:cBhvr>
                                        <p:cTn id="9" dur="10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acegif.com/wp-content/gifs/russian-flag-6.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90152" y="2520871"/>
            <a:ext cx="12101848" cy="4401205"/>
          </a:xfrm>
          <a:prstGeom prst="rect">
            <a:avLst/>
          </a:prstGeom>
        </p:spPr>
        <p:txBody>
          <a:bodyPr wrap="square">
            <a:spAutoFit/>
          </a:bodyPr>
          <a:lstStyle/>
          <a:p>
            <a:pPr indent="449580" algn="just">
              <a:spcAft>
                <a:spcPts val="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Авиационная группа высшего пилотажа «Русские Витязи» была создана 5 апреля 1991 года из лучших лётчиков авиабазы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Кубинка.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Эта </a:t>
            </a:r>
            <a:r>
              <a:rPr lang="ru-RU" sz="2000" dirty="0">
                <a:latin typeface="Times New Roman" panose="02020603050405020304" pitchFamily="18" charset="0"/>
                <a:ea typeface="Calibri" panose="020F0502020204030204" pitchFamily="34" charset="0"/>
                <a:cs typeface="Times New Roman" panose="02020603050405020304" pitchFamily="18" charset="0"/>
              </a:rPr>
              <a:t>группа входит в состав 237-го гвардейского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Проскуровского</a:t>
            </a:r>
            <a:r>
              <a:rPr lang="ru-RU" sz="2000" dirty="0">
                <a:latin typeface="Times New Roman" panose="02020603050405020304" pitchFamily="18" charset="0"/>
                <a:ea typeface="Calibri" panose="020F0502020204030204" pitchFamily="34" charset="0"/>
                <a:cs typeface="Times New Roman" panose="02020603050405020304" pitchFamily="18" charset="0"/>
              </a:rPr>
              <a:t> Краснознамённого орденов Кутузова 3-й степени и Александра Невского центра показа авиационной техники имени </a:t>
            </a:r>
            <a:r>
              <a:rPr lang="ru-RU" sz="2000" dirty="0" err="1" smtClean="0">
                <a:latin typeface="Times New Roman" panose="02020603050405020304" pitchFamily="18" charset="0"/>
                <a:ea typeface="Calibri" panose="020F0502020204030204" pitchFamily="34" charset="0"/>
                <a:cs typeface="Times New Roman" panose="02020603050405020304" pitchFamily="18" charset="0"/>
              </a:rPr>
              <a:t>И.Н.Кожедуба</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В ноябре 1998 года группа приняла участие в авиасалоне «Чжухай-1998» в Китае. «Витязи» выступали в составе пяти самолётов, которые пилотировали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А.В.Личкун</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В.А.Ковальский</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С.Н.Климов</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И.В.Ткаченко</a:t>
            </a:r>
            <a:r>
              <a:rPr lang="ru-RU" sz="2000" dirty="0">
                <a:latin typeface="Times New Roman" panose="02020603050405020304" pitchFamily="18" charset="0"/>
                <a:ea typeface="Calibri" panose="020F0502020204030204" pitchFamily="34" charset="0"/>
                <a:cs typeface="Times New Roman" panose="02020603050405020304" pitchFamily="18" charset="0"/>
              </a:rPr>
              <a:t> и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И.Н.Кирсанов</a:t>
            </a:r>
            <a:r>
              <a:rPr lang="ru-RU" sz="2000" dirty="0">
                <a:latin typeface="Times New Roman" panose="02020603050405020304" pitchFamily="18" charset="0"/>
                <a:ea typeface="Calibri" panose="020F0502020204030204" pitchFamily="34" charset="0"/>
                <a:cs typeface="Times New Roman" panose="02020603050405020304" pitchFamily="18" charset="0"/>
              </a:rPr>
              <a:t>. Навигационные задачи при полёте по международным воздушным трассам решал старший штурман 237-го ЦПАТ полковник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С.Фомин</a:t>
            </a:r>
            <a:r>
              <a:rPr lang="ru-RU" sz="2000" dirty="0">
                <a:latin typeface="Times New Roman" panose="02020603050405020304" pitchFamily="18" charset="0"/>
                <a:ea typeface="Calibri" panose="020F0502020204030204" pitchFamily="34" charset="0"/>
                <a:cs typeface="Times New Roman" panose="02020603050405020304" pitchFamily="18" charset="0"/>
              </a:rPr>
              <a:t>.</a:t>
            </a:r>
          </a:p>
          <a:p>
            <a:pPr algn="just"/>
            <a:r>
              <a:rPr lang="ru-RU" sz="2000" dirty="0" smtClean="0">
                <a:latin typeface="Times New Roman" panose="02020603050405020304" pitchFamily="18" charset="0"/>
                <a:ea typeface="Calibri" panose="020F0502020204030204" pitchFamily="34" charset="0"/>
                <a:cs typeface="Times New Roman" panose="02020603050405020304" pitchFamily="18" charset="0"/>
              </a:rPr>
              <a:t>	В </a:t>
            </a:r>
            <a:r>
              <a:rPr lang="ru-RU" sz="2000" dirty="0">
                <a:latin typeface="Times New Roman" panose="02020603050405020304" pitchFamily="18" charset="0"/>
                <a:ea typeface="Calibri" panose="020F0502020204030204" pitchFamily="34" charset="0"/>
                <a:cs typeface="Times New Roman" panose="02020603050405020304" pitchFamily="18" charset="0"/>
              </a:rPr>
              <a:t>1999-2000 годах выполнялись многочисленные показы в городах России, а в конце 2000 года вновь состоялся визит в Китай.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С </a:t>
            </a:r>
            <a:r>
              <a:rPr lang="ru-RU" sz="2000" dirty="0">
                <a:latin typeface="Times New Roman" panose="02020603050405020304" pitchFamily="18" charset="0"/>
                <a:ea typeface="Calibri" panose="020F0502020204030204" pitchFamily="34" charset="0"/>
                <a:cs typeface="Times New Roman" panose="02020603050405020304" pitchFamily="18" charset="0"/>
              </a:rPr>
              <a:t>комплексом одиночного пилотажа выступали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И.В.Ткаченко</a:t>
            </a:r>
            <a:r>
              <a:rPr lang="ru-RU" sz="2000" dirty="0">
                <a:latin typeface="Times New Roman" panose="02020603050405020304" pitchFamily="18" charset="0"/>
                <a:ea typeface="Calibri" panose="020F0502020204030204" pitchFamily="34" charset="0"/>
                <a:cs typeface="Times New Roman" panose="02020603050405020304" pitchFamily="18" charset="0"/>
              </a:rPr>
              <a:t> и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Э.П.Жуковец</a:t>
            </a:r>
            <a:r>
              <a:rPr lang="ru-RU" sz="2000" dirty="0">
                <a:latin typeface="Times New Roman" panose="02020603050405020304" pitchFamily="18" charset="0"/>
                <a:ea typeface="Calibri" panose="020F0502020204030204" pitchFamily="34" charset="0"/>
                <a:cs typeface="Times New Roman" panose="02020603050405020304" pitchFamily="18" charset="0"/>
              </a:rPr>
              <a:t>. В начале 2001 года группу возглавил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С.Н.Климов</a:t>
            </a:r>
            <a:r>
              <a:rPr lang="ru-RU" sz="2000" dirty="0">
                <a:latin typeface="Times New Roman" panose="02020603050405020304" pitchFamily="18" charset="0"/>
                <a:ea typeface="Calibri" panose="020F0502020204030204" pitchFamily="34" charset="0"/>
                <a:cs typeface="Times New Roman" panose="02020603050405020304" pitchFamily="18" charset="0"/>
              </a:rPr>
              <a:t>. Ведомая им пятёрка выступала на различных авиашоу, в том числе на Международном авиационно-космическом салоне в 2001 году (МАКС-2001) в городе Жуковский Московской области. В мае 2002 года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С.Н.Климов</a:t>
            </a:r>
            <a:r>
              <a:rPr lang="ru-RU" sz="2000" dirty="0">
                <a:latin typeface="Times New Roman" panose="02020603050405020304" pitchFamily="18" charset="0"/>
                <a:ea typeface="Calibri" panose="020F0502020204030204" pitchFamily="34" charset="0"/>
                <a:cs typeface="Times New Roman" panose="02020603050405020304" pitchFamily="18" charset="0"/>
              </a:rPr>
              <a:t> скончался от тяжелой болезни. Группу возглавил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И.В.Ткаченко</a:t>
            </a:r>
            <a:r>
              <a:rPr lang="ru-RU" sz="2000" dirty="0">
                <a:latin typeface="Times New Roman" panose="02020603050405020304" pitchFamily="18" charset="0"/>
                <a:ea typeface="Calibri" panose="020F0502020204030204" pitchFamily="34" charset="0"/>
                <a:cs typeface="Times New Roman" panose="02020603050405020304" pitchFamily="18" charset="0"/>
              </a:rPr>
              <a:t>. В этот период в группе осталось только трое подготовленных лётчиков: И. Н. Кирсанов, И.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В.Ткаченко</a:t>
            </a:r>
            <a:r>
              <a:rPr lang="ru-RU" sz="2000" dirty="0">
                <a:latin typeface="Times New Roman" panose="02020603050405020304" pitchFamily="18" charset="0"/>
                <a:ea typeface="Calibri" panose="020F0502020204030204" pitchFamily="34" charset="0"/>
                <a:cs typeface="Times New Roman" panose="02020603050405020304" pitchFamily="18" charset="0"/>
              </a:rPr>
              <a:t> и Д. М. </a:t>
            </a:r>
            <a:r>
              <a:rPr lang="ru-RU" sz="2000" dirty="0" err="1">
                <a:latin typeface="Times New Roman" panose="02020603050405020304" pitchFamily="18" charset="0"/>
                <a:ea typeface="Calibri" panose="020F0502020204030204" pitchFamily="34" charset="0"/>
                <a:cs typeface="Times New Roman" panose="02020603050405020304" pitchFamily="18" charset="0"/>
              </a:rPr>
              <a:t>Хачковский</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p>
        </p:txBody>
      </p:sp>
      <p:pic>
        <p:nvPicPr>
          <p:cNvPr id="6" name="Рисунок 5" descr="1338889524_all.jpg"/>
          <p:cNvPicPr/>
          <p:nvPr/>
        </p:nvPicPr>
        <p:blipFill>
          <a:blip r:embed="rId5" cstate="print"/>
          <a:stretch>
            <a:fillRect/>
          </a:stretch>
        </p:blipFill>
        <p:spPr>
          <a:xfrm>
            <a:off x="7355692" y="621827"/>
            <a:ext cx="3166521" cy="1908416"/>
          </a:xfrm>
          <a:prstGeom prst="rect">
            <a:avLst/>
          </a:prstGeom>
          <a:ln>
            <a:noFill/>
          </a:ln>
          <a:effectLst>
            <a:softEdge rad="112500"/>
          </a:effectLst>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16212" y="621827"/>
            <a:ext cx="2464157" cy="19084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1223494" y="109183"/>
            <a:ext cx="2687736" cy="400110"/>
          </a:xfrm>
          <a:prstGeom prst="rect">
            <a:avLst/>
          </a:prstGeom>
          <a:noFill/>
        </p:spPr>
        <p:txBody>
          <a:bodyPr wrap="square" lIns="91440" tIns="45720" rIns="91440" bIns="45720">
            <a:spAutoFit/>
          </a:bodyPr>
          <a:lstStyle/>
          <a:p>
            <a:pPr algn="ctr"/>
            <a:r>
              <a:rPr lang="ru-RU" sz="2000" b="1" u="sng" cap="none" spc="0" dirty="0" smtClean="0">
                <a:ln w="0"/>
                <a:solidFill>
                  <a:schemeClr val="tx1"/>
                </a:solidFill>
                <a:latin typeface="Times New Roman" panose="02020603050405020304" pitchFamily="18" charset="0"/>
                <a:cs typeface="Times New Roman" panose="02020603050405020304" pitchFamily="18" charset="0"/>
              </a:rPr>
              <a:t>РУССКИЕ ВИТЯЗИ</a:t>
            </a:r>
            <a:endParaRPr lang="ru-RU" sz="2000"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4303045"/>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0"/>
                                        <p:tgtEl>
                                          <p:spTgt spid="3"/>
                                        </p:tgtEl>
                                      </p:cBhvr>
                                    </p:animEffect>
                                    <p:anim calcmode="lin" valueType="num">
                                      <p:cBhvr>
                                        <p:cTn id="8" dur="10000" fill="hold"/>
                                        <p:tgtEl>
                                          <p:spTgt spid="3"/>
                                        </p:tgtEl>
                                        <p:attrNameLst>
                                          <p:attrName>ppt_w</p:attrName>
                                        </p:attrNameLst>
                                      </p:cBhvr>
                                      <p:tavLst>
                                        <p:tav tm="0" fmla="#ppt_w*sin(2.5*pi*$)">
                                          <p:val>
                                            <p:fltVal val="0"/>
                                          </p:val>
                                        </p:tav>
                                        <p:tav tm="100000">
                                          <p:val>
                                            <p:fltVal val="1"/>
                                          </p:val>
                                        </p:tav>
                                      </p:tavLst>
                                    </p:anim>
                                    <p:anim calcmode="lin" valueType="num">
                                      <p:cBhvr>
                                        <p:cTn id="9" dur="10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90153" y="3429000"/>
            <a:ext cx="11773436" cy="3170099"/>
          </a:xfrm>
          <a:prstGeom prst="rect">
            <a:avLst/>
          </a:prstGeom>
        </p:spPr>
        <p:txBody>
          <a:bodyPr wrap="square">
            <a:spAutoFit/>
          </a:bodyPr>
          <a:lstStyle/>
          <a:p>
            <a:pPr algn="just"/>
            <a:r>
              <a:rPr lang="ru-RU" sz="2000" dirty="0" smtClean="0">
                <a:latin typeface="Times New Roman" panose="02020603050405020304" pitchFamily="18" charset="0"/>
                <a:ea typeface="Calibri" panose="020F0502020204030204" pitchFamily="34" charset="0"/>
                <a:cs typeface="Times New Roman" panose="02020603050405020304" pitchFamily="18" charset="0"/>
              </a:rPr>
              <a:t>	В </a:t>
            </a:r>
            <a:r>
              <a:rPr lang="ru-RU" sz="2000" dirty="0">
                <a:latin typeface="Times New Roman" panose="02020603050405020304" pitchFamily="18" charset="0"/>
                <a:ea typeface="Calibri" panose="020F0502020204030204" pitchFamily="34" charset="0"/>
                <a:cs typeface="Times New Roman" panose="02020603050405020304" pitchFamily="18" charset="0"/>
              </a:rPr>
              <a:t>2004 году в комплекс показов был включён совместный полёт пилотажных групп «Русские витязи» и «Стрижи» в составе девяти самолётов (пять Су-27 и четыре МиГ-29) в строю «ромб» с выполнением полного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«Русские витязи» — одно из немногих пилотажных подразделений в мире, которое выполняет групповой высший пилотаж на </a:t>
            </a:r>
            <a:r>
              <a:rPr lang="ru-RU" sz="2000" dirty="0">
                <a:latin typeface="Times New Roman" panose="02020603050405020304" pitchFamily="18" charset="0"/>
                <a:ea typeface="Calibri" panose="020F0502020204030204" pitchFamily="34" charset="0"/>
                <a:cs typeface="Times New Roman" panose="02020603050405020304" pitchFamily="18" charset="0"/>
              </a:rPr>
              <a:t>самолётах класса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тяжёлых истребителей. </a:t>
            </a:r>
            <a:r>
              <a:rPr lang="ru-RU" sz="2000" dirty="0">
                <a:latin typeface="Times New Roman" panose="02020603050405020304" pitchFamily="18" charset="0"/>
                <a:cs typeface="Times New Roman" panose="02020603050405020304" pitchFamily="18" charset="0"/>
              </a:rPr>
              <a:t>«Русские Витязи» не раз демонстрировали комплекс фигур высшего пилотажа, таких как </a:t>
            </a:r>
            <a:r>
              <a:rPr lang="ru-RU" sz="2000" dirty="0" smtClean="0">
                <a:latin typeface="Times New Roman" panose="02020603050405020304" pitchFamily="18" charset="0"/>
                <a:cs typeface="Times New Roman" panose="02020603050405020304" pitchFamily="18" charset="0"/>
              </a:rPr>
              <a:t>«петля Нестерова», </a:t>
            </a:r>
            <a:r>
              <a:rPr lang="ru-RU" sz="2000" dirty="0">
                <a:latin typeface="Times New Roman" panose="02020603050405020304" pitchFamily="18" charset="0"/>
                <a:cs typeface="Times New Roman" panose="02020603050405020304" pitchFamily="18" charset="0"/>
              </a:rPr>
              <a:t>«бочка», </a:t>
            </a:r>
            <a:r>
              <a:rPr lang="ru-RU" sz="2000" dirty="0" smtClean="0">
                <a:latin typeface="Times New Roman" panose="02020603050405020304" pitchFamily="18" charset="0"/>
                <a:cs typeface="Times New Roman" panose="02020603050405020304" pitchFamily="18" charset="0"/>
              </a:rPr>
              <a:t>«вираж </a:t>
            </a:r>
            <a:r>
              <a:rPr lang="ru-RU" sz="2000" dirty="0">
                <a:latin typeface="Times New Roman" panose="02020603050405020304" pitchFamily="18" charset="0"/>
                <a:cs typeface="Times New Roman" panose="02020603050405020304" pitchFamily="18" charset="0"/>
              </a:rPr>
              <a:t>на </a:t>
            </a:r>
            <a:r>
              <a:rPr lang="ru-RU" sz="2000" dirty="0" err="1" smtClean="0">
                <a:latin typeface="Times New Roman" panose="02020603050405020304" pitchFamily="18" charset="0"/>
                <a:cs typeface="Times New Roman" panose="02020603050405020304" pitchFamily="18" charset="0"/>
              </a:rPr>
              <a:t>форсаже</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роспуски «фонтан» и «ножницы», «колокол», пилотаж на встречных курсах, косая петля в «стреле».</a:t>
            </a:r>
          </a:p>
          <a:p>
            <a:pPr algn="just"/>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Мастер </a:t>
            </a:r>
            <a:r>
              <a:rPr lang="ru-RU" sz="2000" dirty="0">
                <a:latin typeface="Times New Roman" panose="02020603050405020304" pitchFamily="18" charset="0"/>
                <a:cs typeface="Times New Roman" panose="02020603050405020304" pitchFamily="18" charset="0"/>
              </a:rPr>
              <a:t>одиночного и группового пилотажа Игорь Ткаченко выполнял </a:t>
            </a:r>
            <a:r>
              <a:rPr lang="ru-RU" sz="2000" dirty="0" smtClean="0">
                <a:latin typeface="Times New Roman" panose="02020603050405020304" pitchFamily="18" charset="0"/>
                <a:cs typeface="Times New Roman" panose="02020603050405020304" pitchFamily="18" charset="0"/>
              </a:rPr>
              <a:t>сложные </a:t>
            </a:r>
            <a:r>
              <a:rPr lang="ru-RU" sz="2000" dirty="0">
                <a:latin typeface="Times New Roman" panose="02020603050405020304" pitchFamily="18" charset="0"/>
                <a:cs typeface="Times New Roman" panose="02020603050405020304" pitchFamily="18" charset="0"/>
              </a:rPr>
              <a:t>фигуры на предельных режимах истребителя СУ-27: «повороты на горке», </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проходы на скорости менее 170 км/ч. </a:t>
            </a:r>
          </a:p>
        </p:txBody>
      </p:sp>
      <p:pic>
        <p:nvPicPr>
          <p:cNvPr id="1026" name="Picture 2" descr="https://ic.pics.livejournal.com/fotografersha/13042289/8801633/8801633_origina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31384" y="641604"/>
            <a:ext cx="3218690" cy="21457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xn--80acjeah8a9cb4dp.xn--p1ai/images/GEPOu_PF/58293/2018_04_04-079-01_00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93762" y="609548"/>
            <a:ext cx="3218690" cy="21457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275354" y="120108"/>
            <a:ext cx="2327753" cy="369332"/>
          </a:xfrm>
          <a:prstGeom prst="rect">
            <a:avLst/>
          </a:prstGeom>
        </p:spPr>
        <p:txBody>
          <a:bodyPr wrap="none">
            <a:spAutoFit/>
          </a:bodyPr>
          <a:lstStyle/>
          <a:p>
            <a:pPr algn="ctr"/>
            <a:r>
              <a:rPr lang="ru-RU" b="1" u="sng" dirty="0">
                <a:ln w="0"/>
                <a:latin typeface="Times New Roman" panose="02020603050405020304" pitchFamily="18" charset="0"/>
                <a:cs typeface="Times New Roman" panose="02020603050405020304" pitchFamily="18" charset="0"/>
              </a:rPr>
              <a:t>РУССКИЕ ВИТЯЗИ</a:t>
            </a:r>
          </a:p>
        </p:txBody>
      </p:sp>
    </p:spTree>
    <p:extLst>
      <p:ext uri="{BB962C8B-B14F-4D97-AF65-F5344CB8AC3E}">
        <p14:creationId xmlns:p14="http://schemas.microsoft.com/office/powerpoint/2010/main" val="2485582893"/>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0"/>
                                        <p:tgtEl>
                                          <p:spTgt spid="7"/>
                                        </p:tgtEl>
                                      </p:cBhvr>
                                    </p:animEffect>
                                    <p:anim calcmode="lin" valueType="num">
                                      <p:cBhvr>
                                        <p:cTn id="8" dur="10000" fill="hold"/>
                                        <p:tgtEl>
                                          <p:spTgt spid="7"/>
                                        </p:tgtEl>
                                        <p:attrNameLst>
                                          <p:attrName>ppt_w</p:attrName>
                                        </p:attrNameLst>
                                      </p:cBhvr>
                                      <p:tavLst>
                                        <p:tav tm="0" fmla="#ppt_w*sin(2.5*pi*$)">
                                          <p:val>
                                            <p:fltVal val="0"/>
                                          </p:val>
                                        </p:tav>
                                        <p:tav tm="100000">
                                          <p:val>
                                            <p:fltVal val="1"/>
                                          </p:val>
                                        </p:tav>
                                      </p:tavLst>
                                    </p:anim>
                                    <p:anim calcmode="lin" valueType="num">
                                      <p:cBhvr>
                                        <p:cTn id="9" dur="10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1602" y="3995678"/>
            <a:ext cx="11928796" cy="2862322"/>
          </a:xfrm>
          <a:prstGeom prst="rect">
            <a:avLst/>
          </a:prstGeom>
        </p:spPr>
        <p:txBody>
          <a:bodyPr wrap="square">
            <a:spAutoFit/>
          </a:bodyPr>
          <a:lstStyle/>
          <a:p>
            <a:pPr indent="449580" algn="just">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9 мая 2005 года, в ознаменование 60-летия Победы в Великой Отечественной войне, «Русские витязи» совместно со «Стрижами» в составе девяти самолётов выполнили исторический пролёт над Красной площадью. Спустя несколько дней группа перебазировалась на полуостров Таймыр в город Дудинка, где успешно был выполнен воздушный показ впервые за полярным кругом. </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Также в течение лета группа </a:t>
            </a:r>
          </a:p>
          <a:p>
            <a:pPr indent="449580" algn="just">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продемонстрировала полёты в городах Санкт-Петербург и Казань, а в городах Череповец и Вологда были выполнены показы на расстоянии 800 километров от аэродрома базирования без посадки. В августе группа принимала участие в авиашоу «Асы Второй мировой войны», а также была традиционным участником авиасалона МАКС-2005.</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53082" y="859521"/>
            <a:ext cx="3284113" cy="24630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https://lamula.pe/media/uploads/94734b22-0062-4551-893d-76873cd04cf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87700" y="814643"/>
            <a:ext cx="3552334" cy="25079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36114" y="72790"/>
            <a:ext cx="2327753" cy="369332"/>
          </a:xfrm>
          <a:prstGeom prst="rect">
            <a:avLst/>
          </a:prstGeom>
        </p:spPr>
        <p:txBody>
          <a:bodyPr wrap="none">
            <a:spAutoFit/>
          </a:bodyPr>
          <a:lstStyle/>
          <a:p>
            <a:pPr algn="ctr"/>
            <a:r>
              <a:rPr lang="ru-RU" b="1" u="sng" dirty="0">
                <a:ln w="0"/>
                <a:latin typeface="Times New Roman" panose="02020603050405020304" pitchFamily="18" charset="0"/>
                <a:cs typeface="Times New Roman" panose="02020603050405020304" pitchFamily="18" charset="0"/>
              </a:rPr>
              <a:t>РУССКИЕ ВИТЯЗИ</a:t>
            </a:r>
          </a:p>
        </p:txBody>
      </p:sp>
    </p:spTree>
    <p:extLst>
      <p:ext uri="{BB962C8B-B14F-4D97-AF65-F5344CB8AC3E}">
        <p14:creationId xmlns:p14="http://schemas.microsoft.com/office/powerpoint/2010/main" val="493328586"/>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80304" y="4095481"/>
            <a:ext cx="11745533" cy="2554545"/>
          </a:xfrm>
          <a:prstGeom prst="rect">
            <a:avLst/>
          </a:prstGeom>
        </p:spPr>
        <p:txBody>
          <a:bodyPr wrap="square">
            <a:spAutoFit/>
          </a:bodyPr>
          <a:lstStyle/>
          <a:p>
            <a:pPr indent="449580" algn="just">
              <a:spcAft>
                <a:spcPts val="0"/>
              </a:spcAft>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В </a:t>
            </a:r>
            <a:r>
              <a:rPr lang="ru-RU" sz="2000" dirty="0">
                <a:latin typeface="Times New Roman" panose="02020603050405020304" pitchFamily="18" charset="0"/>
                <a:ea typeface="Calibri" panose="020F0502020204030204" pitchFamily="34" charset="0"/>
                <a:cs typeface="Times New Roman" panose="02020603050405020304" pitchFamily="18" charset="0"/>
              </a:rPr>
              <a:t>начале 2006 года состоялся визит в Объединённые Арабские Эмираты, где группа заняла первое место в классе группового пилотажа на реактивных самолётах. Лётчики были награждены золотыми медалями FAI. «Витязи» выступили с новой программой, в которую вошли групповые вращения вокруг продольной оси в пилотажном порядке «клин», такие как двойной боевой разворот, «ухо» и «бочка». В этом же году в марте и ноябре состоялись визиты в Китай, где «Витязи» открывали год России в Китае и участвовали в международном авиасалоне «Чжухай-2006».</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5 </a:t>
            </a:r>
            <a:r>
              <a:rPr lang="ru-RU" sz="2000" dirty="0">
                <a:latin typeface="Times New Roman" panose="02020603050405020304" pitchFamily="18" charset="0"/>
                <a:ea typeface="Calibri" panose="020F0502020204030204" pitchFamily="34" charset="0"/>
                <a:cs typeface="Times New Roman" panose="02020603050405020304" pitchFamily="18" charset="0"/>
              </a:rPr>
              <a:t>апреля 2006 года пилотажная группа «Русские витязи» отметила своё 15-летие грандиозным воздушным показом на родном аэродроме.</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https://mcdn.tvzvezda.ru/storage/news_other_images/2021/11/10/4f8ab4a7900c4603aea5fa9da38f83ec.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31842" y="782179"/>
            <a:ext cx="4074852" cy="22921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4970438" y="2993605"/>
            <a:ext cx="2604174" cy="369332"/>
          </a:xfrm>
          <a:prstGeom prst="rect">
            <a:avLst/>
          </a:prstGeom>
          <a:noFill/>
        </p:spPr>
        <p:txBody>
          <a:bodyPr wrap="non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«Русские витязи» в ОАЭ</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pic>
        <p:nvPicPr>
          <p:cNvPr id="4100" name="Picture 4" descr="https://cdnn1.img.armeniasputnik.am/img/07e5/0b/09/35151213_0:0:1280:720_2072x0_60_0_0_c401cca38b09379149f4508dff3570ff.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73300" y="782179"/>
            <a:ext cx="4167530" cy="22921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646317"/>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334850" y="4241931"/>
            <a:ext cx="11320530" cy="400110"/>
          </a:xfrm>
          <a:prstGeom prst="rect">
            <a:avLst/>
          </a:prstGeom>
        </p:spPr>
        <p:txBody>
          <a:bodyPr wrap="square">
            <a:spAutoFit/>
          </a:bodyPr>
          <a:lstStyle/>
          <a:p>
            <a:pPr algn="just"/>
            <a:r>
              <a:rPr lang="ru-RU" sz="2000" dirty="0" smtClean="0">
                <a:latin typeface="Times New Roman" panose="02020603050405020304" pitchFamily="18" charset="0"/>
                <a:ea typeface="Calibri" panose="020F0502020204030204" pitchFamily="34" charset="0"/>
              </a:rPr>
              <a:t>	</a:t>
            </a:r>
            <a:endParaRPr lang="ru-RU" sz="2000" dirty="0"/>
          </a:p>
        </p:txBody>
      </p:sp>
      <p:pic>
        <p:nvPicPr>
          <p:cNvPr id="5122" name="Picture 2" descr="https://s00.yaplakal.com/pics/pics_original/8/4/0/21404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54865" y="859521"/>
            <a:ext cx="3852776" cy="23501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https://sun1-24.userapi.com/T3V2DGbkUtgjwstaOZSFlTgFa73flhPQ25ja4Q/kdI3Uc_VNmc.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179" y="916611"/>
            <a:ext cx="3975136" cy="22360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198871" y="88974"/>
            <a:ext cx="4076052" cy="369332"/>
          </a:xfrm>
          <a:prstGeom prst="rect">
            <a:avLst/>
          </a:prstGeom>
          <a:noFill/>
        </p:spPr>
        <p:txBody>
          <a:bodyPr wrap="none" lIns="91440" tIns="45720" rIns="91440" bIns="45720">
            <a:spAutoFit/>
          </a:bodyPr>
          <a:lstStyle/>
          <a:p>
            <a:pPr algn="ctr"/>
            <a:r>
              <a:rPr lang="ru-RU" b="1" u="sng" cap="none" spc="0" dirty="0" smtClean="0">
                <a:ln w="0"/>
                <a:solidFill>
                  <a:schemeClr val="tx1"/>
                </a:solidFill>
                <a:latin typeface="Times New Roman" panose="02020603050405020304" pitchFamily="18" charset="0"/>
                <a:cs typeface="Times New Roman" panose="02020603050405020304" pitchFamily="18" charset="0"/>
              </a:rPr>
              <a:t>ПОСЛЕДНИЙ РОКОВОЙ ПОЛЕТ…</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90151" y="3323332"/>
            <a:ext cx="11928795" cy="3477875"/>
          </a:xfrm>
          <a:prstGeom prst="rect">
            <a:avLst/>
          </a:prstGeom>
        </p:spPr>
        <p:txBody>
          <a:bodyPr wrap="square">
            <a:spAutoFit/>
          </a:bodyPr>
          <a:lstStyle/>
          <a:p>
            <a:pPr algn="just"/>
            <a:r>
              <a:rPr lang="ru-RU" sz="2000" dirty="0">
                <a:solidFill>
                  <a:srgbClr val="000000"/>
                </a:solidFill>
                <a:latin typeface="Times New Roman" panose="02020603050405020304" pitchFamily="18" charset="0"/>
                <a:ea typeface="Nirmala UI Semilight" panose="020B0402040204020203" pitchFamily="34" charset="0"/>
                <a:cs typeface="Times New Roman" panose="02020603050405020304" pitchFamily="18" charset="0"/>
              </a:rPr>
              <a:t>В</a:t>
            </a:r>
            <a:r>
              <a:rPr lang="ru-RU" sz="2000" dirty="0" smtClean="0">
                <a:solidFill>
                  <a:srgbClr val="000000"/>
                </a:solidFill>
                <a:latin typeface="Times New Roman" panose="02020603050405020304" pitchFamily="18" charset="0"/>
                <a:ea typeface="Nirmala UI Semilight" panose="020B0402040204020203" pitchFamily="34" charset="0"/>
                <a:cs typeface="Times New Roman" panose="02020603050405020304" pitchFamily="18" charset="0"/>
              </a:rPr>
              <a:t> </a:t>
            </a:r>
            <a:r>
              <a:rPr lang="ru-RU" sz="2000" dirty="0">
                <a:solidFill>
                  <a:srgbClr val="000000"/>
                </a:solidFill>
                <a:latin typeface="Times New Roman" panose="02020603050405020304" pitchFamily="18" charset="0"/>
                <a:ea typeface="Nirmala UI Semilight" panose="020B0402040204020203" pitchFamily="34" charset="0"/>
                <a:cs typeface="Times New Roman" panose="02020603050405020304" pitchFamily="18" charset="0"/>
              </a:rPr>
              <a:t>тот ясный летний день 16 августа 2009 года ничто не предвещало беды. Ткаченко был занят подготовкой полета авиасалона. До этого он не раз демонстрировал поразительный пилотаж, которому не было равных. Группа «Русские витязи» взмыла в небеса. Неожиданное столкновение двух истребителей оказалось роковым. Вместе со штурманом Куриленко Игорь Ткаченко находился в самолете Су-27УБ. Их полет был прерван неожиданным толчком, крылатая машина ударилась о Су-27, за штурвалом которого сидел пилот Виталий Мельник. Пытаясь увести падающий агрегат от жилого массива, Ткаченко не думал о себе. Ему удалось спасти жизни многих людей, которым угрожала опасность на земле. Если бы такой механизм рухнул на жилые дома, было бы много жертв. Гибель командира "Русских витязей" Игоря Ткаченко не оказалась напрасной. Он спас жизни многих людей ценой собственной. До сих пор ведутся дискуссии о том, что именно послужило причиной этой страшной трагедии, унесшей жизнь знаменитого полковника, талантливого военного летчика. </a:t>
            </a:r>
            <a:r>
              <a:rPr lang="ru-RU" sz="2000" dirty="0" smtClean="0">
                <a:solidFill>
                  <a:srgbClr val="000000"/>
                </a:solidFill>
                <a:latin typeface="Times New Roman" panose="02020603050405020304" pitchFamily="18" charset="0"/>
                <a:ea typeface="Nirmala UI Semilight" panose="020B0402040204020203" pitchFamily="34" charset="0"/>
                <a:cs typeface="Times New Roman" panose="02020603050405020304" pitchFamily="18" charset="0"/>
              </a:rPr>
              <a:t>Известно</a:t>
            </a:r>
            <a:r>
              <a:rPr lang="ru-RU" sz="2000" dirty="0">
                <a:solidFill>
                  <a:srgbClr val="000000"/>
                </a:solidFill>
                <a:latin typeface="Times New Roman" panose="02020603050405020304" pitchFamily="18" charset="0"/>
                <a:ea typeface="Nirmala UI Semilight" panose="020B0402040204020203" pitchFamily="34" charset="0"/>
                <a:cs typeface="Times New Roman" panose="02020603050405020304" pitchFamily="18" charset="0"/>
              </a:rPr>
              <a:t>, что его парашют не раскрылся в нужный момент. </a:t>
            </a:r>
            <a:endParaRPr lang="ru-RU" sz="2000" dirty="0">
              <a:latin typeface="Times New Roman" panose="02020603050405020304" pitchFamily="18" charset="0"/>
              <a:ea typeface="Nirmala UI Semilight" panose="020B0402040204020203" pitchFamily="34" charset="0"/>
              <a:cs typeface="Times New Roman" panose="02020603050405020304" pitchFamily="18" charset="0"/>
            </a:endParaRPr>
          </a:p>
        </p:txBody>
      </p:sp>
    </p:spTree>
    <p:extLst>
      <p:ext uri="{BB962C8B-B14F-4D97-AF65-F5344CB8AC3E}">
        <p14:creationId xmlns:p14="http://schemas.microsoft.com/office/powerpoint/2010/main" val="876334928"/>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img-fotki.yandex.ru/get/9154/414616.21b/0_b24d5_98b868ce_XX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4628" y="621827"/>
            <a:ext cx="3891237" cy="25954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73219" y="3753610"/>
            <a:ext cx="11845727" cy="2862322"/>
          </a:xfrm>
          <a:prstGeom prst="rect">
            <a:avLst/>
          </a:prstGeom>
        </p:spPr>
        <p:txBody>
          <a:bodyPr wrap="square">
            <a:spAutoFit/>
          </a:bodyPr>
          <a:lstStyle/>
          <a:p>
            <a:pPr algn="just"/>
            <a:r>
              <a:rPr lang="ru-RU" sz="2000" dirty="0">
                <a:solidFill>
                  <a:srgbClr val="000000"/>
                </a:solidFill>
                <a:latin typeface="Times New Roman" panose="02020603050405020304" pitchFamily="18" charset="0"/>
                <a:cs typeface="Times New Roman" panose="02020603050405020304" pitchFamily="18" charset="0"/>
              </a:rPr>
              <a:t>Несмотря на множество достижений, серьезную и трудную профессию, требующую максимальной самоотдачи, Ткаченко находил время на личную жизнь. Он так же, как и любой другой парень, был влюблен, и сделал предложение руки и сердца девушке Галине, которая стала его женой. Она поддерживала супруга в самые волнительные моменты его жизни, гордилась им. Каждый раз, когда Игорь отправлялся бороздить небеса, управляя тяжелым истребителем, она переживала за него. У Галины и Игоря Ткаченко в браке родилось двое детей: сын (его назвали в честь отца Игорем) и дочка (ей дали имя Дарья). Ткаченко-младший решил идти по стопам отца и поступил в Высшее авиационное военное училище в городе Краснодаре. Сегодня он освоил профессию пилота, решительно настроен оправдать свою фамилию и достичь не меньших высот, чем </a:t>
            </a:r>
            <a:r>
              <a:rPr lang="ru-RU" sz="2000" dirty="0" smtClean="0">
                <a:solidFill>
                  <a:srgbClr val="000000"/>
                </a:solidFill>
                <a:latin typeface="Times New Roman" panose="02020603050405020304" pitchFamily="18" charset="0"/>
                <a:cs typeface="Times New Roman" panose="02020603050405020304" pitchFamily="18" charset="0"/>
              </a:rPr>
              <a:t>отец</a:t>
            </a:r>
            <a:endParaRPr lang="ru-RU" sz="20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344628" y="109183"/>
            <a:ext cx="4345678" cy="369332"/>
          </a:xfrm>
          <a:prstGeom prst="rect">
            <a:avLst/>
          </a:prstGeom>
          <a:noFill/>
        </p:spPr>
        <p:txBody>
          <a:bodyPr wrap="none" lIns="91440" tIns="45720" rIns="91440" bIns="45720">
            <a:spAutoFit/>
          </a:bodyPr>
          <a:lstStyle/>
          <a:p>
            <a:pPr algn="ctr"/>
            <a:r>
              <a:rPr lang="ru-RU" b="1" u="sng" cap="none" spc="0" dirty="0" smtClean="0">
                <a:ln w="0"/>
                <a:solidFill>
                  <a:schemeClr val="tx1"/>
                </a:solidFill>
                <a:latin typeface="Times New Roman" panose="02020603050405020304" pitchFamily="18" charset="0"/>
                <a:cs typeface="Times New Roman" panose="02020603050405020304" pitchFamily="18" charset="0"/>
              </a:rPr>
              <a:t>ЛИЧНАЯ ЖИЗНЬ ИГОРЯ ТКАЧЕНКО</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pic>
        <p:nvPicPr>
          <p:cNvPr id="2052" name="Picture 4" descr="http://s42.radikal.ru/i095/1207/2c/ed4388e8db8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90341" y="621827"/>
            <a:ext cx="4189809" cy="24924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135671" y="3059668"/>
            <a:ext cx="7902312" cy="369332"/>
          </a:xfrm>
          <a:prstGeom prst="rect">
            <a:avLst/>
          </a:prstGeom>
          <a:noFill/>
        </p:spPr>
        <p:txBody>
          <a:bodyPr wrap="squar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И.В. Ткаченко с женой Галиной                                                       С сыном</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0262210"/>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1799" y="1043188"/>
            <a:ext cx="3582527" cy="42564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https://i.mycdn.me/i?r=AzEPZsRbOZEKgBhR0XGMT1RkL1EKS8CFsVnVE9c75VHG4KaKTM5SRkZCeTgDn6uOyi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9132" y="1043188"/>
            <a:ext cx="4778062" cy="42564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232452" y="109183"/>
            <a:ext cx="10074762" cy="369332"/>
          </a:xfrm>
          <a:prstGeom prst="rect">
            <a:avLst/>
          </a:prstGeom>
          <a:noFill/>
        </p:spPr>
        <p:txBody>
          <a:bodyPr wrap="square" lIns="91440" tIns="45720" rIns="91440" bIns="45720">
            <a:spAutoFit/>
          </a:bodyPr>
          <a:lstStyle/>
          <a:p>
            <a:r>
              <a:rPr lang="ru-RU" dirty="0" smtClean="0"/>
              <a:t> </a:t>
            </a:r>
            <a:r>
              <a:rPr lang="ru-RU" b="1" u="sng" dirty="0">
                <a:latin typeface="Times New Roman" panose="02020603050405020304" pitchFamily="18" charset="0"/>
                <a:cs typeface="Times New Roman" panose="02020603050405020304" pitchFamily="18" charset="0"/>
              </a:rPr>
              <a:t>В </a:t>
            </a:r>
            <a:r>
              <a:rPr lang="ru-RU" b="1" u="sng" dirty="0" smtClean="0">
                <a:latin typeface="Times New Roman" panose="02020603050405020304" pitchFamily="18" charset="0"/>
                <a:cs typeface="Times New Roman" panose="02020603050405020304" pitchFamily="18" charset="0"/>
              </a:rPr>
              <a:t>КРЕМЛЕ В.В.ПУТИН НАГРАЖДАЕТ ЗАСЛУЖЕННОЙ МЕДАЛЬЮ НАШЕГО ЗЕМЛЯКА</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5948448"/>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7390" y="1243654"/>
            <a:ext cx="3972913" cy="4780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5"/>
          <p:cNvPicPr>
            <a:picLocks noChangeAspect="1"/>
          </p:cNvPicPr>
          <p:nvPr/>
        </p:nvPicPr>
        <p:blipFill>
          <a:blip r:embed="rId6"/>
          <a:stretch>
            <a:fillRect/>
          </a:stretch>
        </p:blipFill>
        <p:spPr>
          <a:xfrm>
            <a:off x="5236389" y="1243654"/>
            <a:ext cx="6409524" cy="4780952"/>
          </a:xfrm>
          <a:prstGeom prst="rect">
            <a:avLst/>
          </a:prstGeom>
          <a:ln>
            <a:noFill/>
          </a:ln>
          <a:effectLst>
            <a:softEdge rad="112500"/>
          </a:effectLst>
        </p:spPr>
      </p:pic>
      <p:sp>
        <p:nvSpPr>
          <p:cNvPr id="7" name="Прямоугольник 6"/>
          <p:cNvSpPr/>
          <p:nvPr/>
        </p:nvSpPr>
        <p:spPr>
          <a:xfrm>
            <a:off x="1221308" y="109183"/>
            <a:ext cx="6937990" cy="369332"/>
          </a:xfrm>
          <a:prstGeom prst="rect">
            <a:avLst/>
          </a:prstGeom>
          <a:noFill/>
        </p:spPr>
        <p:txBody>
          <a:bodyPr wrap="none" lIns="91440" tIns="45720" rIns="91440" bIns="45720">
            <a:spAutoFit/>
          </a:bodyPr>
          <a:lstStyle/>
          <a:p>
            <a:pPr algn="ctr"/>
            <a:r>
              <a:rPr lang="ru-RU" b="1" u="sng" cap="none" spc="0" dirty="0" smtClean="0">
                <a:ln w="0"/>
                <a:solidFill>
                  <a:schemeClr val="tx1"/>
                </a:solidFill>
                <a:latin typeface="Times New Roman" panose="02020603050405020304" pitchFamily="18" charset="0"/>
                <a:cs typeface="Times New Roman" panose="02020603050405020304" pitchFamily="18" charset="0"/>
              </a:rPr>
              <a:t>ВЫПИСКА ИЗ ПРИКАЗА И ФОТО ИЗ СЕМЕЙНОГО АРХИВА</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0649666"/>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www.interfax.ru/aspimg/3894p.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206" y="1134472"/>
            <a:ext cx="1852259" cy="27749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https://gdb.rferl.org/FFFDCC39-0C27-4EAF-9F31-A3E53ACF44D8_w1024_q10_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50537" y="1131292"/>
            <a:ext cx="3204350" cy="27749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2" name="Picture 8" descr="https://odintsovo.info/img/2009/09/149c6ca43fa6078e0de3fabcc727864c.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5480" y="1131292"/>
            <a:ext cx="2658385" cy="27749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44628" y="72790"/>
            <a:ext cx="3268331" cy="369332"/>
          </a:xfrm>
          <a:prstGeom prst="rect">
            <a:avLst/>
          </a:prstGeom>
          <a:noFill/>
        </p:spPr>
        <p:txBody>
          <a:bodyPr wrap="none" lIns="91440" tIns="45720" rIns="91440" bIns="45720">
            <a:spAutoFit/>
          </a:bodyPr>
          <a:lstStyle/>
          <a:p>
            <a:pPr algn="ctr"/>
            <a:r>
              <a:rPr lang="ru-RU" b="1" u="sng" cap="none" spc="0" dirty="0" smtClean="0">
                <a:ln w="0"/>
                <a:solidFill>
                  <a:schemeClr val="tx1"/>
                </a:solidFill>
                <a:latin typeface="Times New Roman" panose="02020603050405020304" pitchFamily="18" charset="0"/>
                <a:cs typeface="Times New Roman" panose="02020603050405020304" pitchFamily="18" charset="0"/>
              </a:rPr>
              <a:t>ПРОЩАНИЕ С «ВИТЯЗЕМ»</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304207" y="5115260"/>
            <a:ext cx="11299658" cy="707886"/>
          </a:xfrm>
          <a:prstGeom prst="rect">
            <a:avLst/>
          </a:prstGeom>
        </p:spPr>
        <p:txBody>
          <a:bodyPr wrap="square">
            <a:spAutoFit/>
          </a:bodyPr>
          <a:lstStyle/>
          <a:p>
            <a:r>
              <a:rPr lang="ru-RU" sz="2000" dirty="0">
                <a:latin typeface="Times New Roman" panose="02020603050405020304" pitchFamily="18" charset="0"/>
                <a:ea typeface="Calibri" panose="020F0502020204030204" pitchFamily="34" charset="0"/>
              </a:rPr>
              <a:t>Похоронен на Гарнизонном кладбище посёлка Кубинка (у деревни Никольское Одинцовского района Московской области).</a:t>
            </a:r>
            <a:endParaRPr lang="ru-RU" sz="2000" dirty="0"/>
          </a:p>
        </p:txBody>
      </p:sp>
      <p:pic>
        <p:nvPicPr>
          <p:cNvPr id="6154" name="Picture 10" descr="http://visualrian.ru/images/old_preview/43/09/430918_preview.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30040" y="1131292"/>
            <a:ext cx="3388861" cy="27781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174921"/>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11420" y="310914"/>
            <a:ext cx="5257427" cy="54413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343435" y="6063151"/>
            <a:ext cx="11675511" cy="707886"/>
          </a:xfrm>
          <a:prstGeom prst="rect">
            <a:avLst/>
          </a:prstGeom>
        </p:spPr>
        <p:txBody>
          <a:bodyPr wrap="square">
            <a:spAutoFit/>
          </a:bodyPr>
          <a:lstStyle/>
          <a:p>
            <a:r>
              <a:rPr lang="ru-RU" sz="2000" dirty="0">
                <a:latin typeface="Times New Roman" panose="02020603050405020304" pitchFamily="18" charset="0"/>
                <a:ea typeface="Calibri" panose="020F0502020204030204" pitchFamily="34" charset="0"/>
              </a:rPr>
              <a:t>Указом Президента Российской Федерации от 22 августа 2009 года Ткаченко Игорю Валентиновичу присвоено звание Героя Российской Федерации (посмертно). </a:t>
            </a:r>
            <a:endParaRPr lang="ru-RU" sz="2000" dirty="0"/>
          </a:p>
        </p:txBody>
      </p:sp>
    </p:spTree>
    <p:extLst>
      <p:ext uri="{BB962C8B-B14F-4D97-AF65-F5344CB8AC3E}">
        <p14:creationId xmlns:p14="http://schemas.microsoft.com/office/powerpoint/2010/main" val="1293171421"/>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Прямоугольник 2"/>
          <p:cNvSpPr/>
          <p:nvPr/>
        </p:nvSpPr>
        <p:spPr>
          <a:xfrm>
            <a:off x="173865" y="3745579"/>
            <a:ext cx="11844270" cy="3477875"/>
          </a:xfrm>
          <a:prstGeom prst="rect">
            <a:avLst/>
          </a:prstGeom>
        </p:spPr>
        <p:txBody>
          <a:bodyPr wrap="square">
            <a:spAutoFit/>
          </a:bodyPr>
          <a:lstStyle/>
          <a:p>
            <a:pPr indent="449580" algn="just"/>
            <a:r>
              <a:rPr lang="ru-RU" sz="2000" dirty="0">
                <a:latin typeface="Times New Roman" panose="02020603050405020304" pitchFamily="18" charset="0"/>
                <a:ea typeface="Calibri" panose="020F0502020204030204" pitchFamily="34" charset="0"/>
                <a:cs typeface="Times New Roman" panose="02020603050405020304" pitchFamily="18" charset="0"/>
              </a:rPr>
              <a:t>«По просьбе главы муниципального образования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Гулькевичский</a:t>
            </a:r>
            <a:r>
              <a:rPr lang="ru-RU" sz="2000" dirty="0">
                <a:latin typeface="Times New Roman" panose="02020603050405020304" pitchFamily="18" charset="0"/>
                <a:ea typeface="Calibri" panose="020F0502020204030204" pitchFamily="34" charset="0"/>
                <a:cs typeface="Times New Roman" panose="02020603050405020304" pitchFamily="18" charset="0"/>
              </a:rPr>
              <a:t> район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В.А.Орла</a:t>
            </a:r>
            <a:r>
              <a:rPr lang="ru-RU" sz="2000" dirty="0">
                <a:latin typeface="Times New Roman" panose="02020603050405020304" pitchFamily="18" charset="0"/>
                <a:ea typeface="Calibri" panose="020F0502020204030204" pitchFamily="34" charset="0"/>
                <a:cs typeface="Times New Roman" panose="02020603050405020304" pitchFamily="18" charset="0"/>
              </a:rPr>
              <a:t> приказом департамента по физической культуре и спорту администрации Краснодарского края внесены изменения в краевой физкультурно-спортивный план в части проведения традиционного первенств края по кроссу «Золотая осень» в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п.Венцы</a:t>
            </a:r>
            <a:r>
              <a:rPr lang="ru-RU" sz="2000" dirty="0">
                <a:latin typeface="Times New Roman" panose="02020603050405020304" pitchFamily="18" charset="0"/>
                <a:ea typeface="Calibri" panose="020F0502020204030204" pitchFamily="34" charset="0"/>
                <a:cs typeface="Times New Roman" panose="02020603050405020304" pitchFamily="18" charset="0"/>
              </a:rPr>
              <a:t> отныне это мероприятие краевого масштаба будет посвящено памяти погибшего 16 августа 2009 года нашего земляка – начальника 237-ого гвардейского центра показа авиационной техники, ведущего соло-пилота пилотажной группы «Русские Витязи», Заслуженного летчика России, уроженца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п.Венцы</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И.В.Ткаченко</a:t>
            </a:r>
            <a:r>
              <a:rPr lang="ru-RU" sz="2000" dirty="0">
                <a:latin typeface="Times New Roman" panose="02020603050405020304" pitchFamily="18" charset="0"/>
                <a:ea typeface="Calibri" panose="020F0502020204030204" pitchFamily="34" charset="0"/>
                <a:cs typeface="Times New Roman" panose="02020603050405020304" pitchFamily="18" charset="0"/>
              </a:rPr>
              <a:t>, которому посмертно присвоено звание Героя России</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000" dirty="0"/>
              <a:t> </a:t>
            </a:r>
            <a:r>
              <a:rPr lang="ru-RU" sz="2000" dirty="0">
                <a:latin typeface="Times New Roman" panose="02020603050405020304" pitchFamily="18" charset="0"/>
                <a:cs typeface="Times New Roman" panose="02020603050405020304" pitchFamily="18" charset="0"/>
              </a:rPr>
              <a:t>В соревнованиях </a:t>
            </a:r>
            <a:r>
              <a:rPr lang="ru-RU" sz="2000" dirty="0" smtClean="0">
                <a:latin typeface="Times New Roman" panose="02020603050405020304" pitchFamily="18" charset="0"/>
                <a:cs typeface="Times New Roman" panose="02020603050405020304" pitchFamily="18" charset="0"/>
              </a:rPr>
              <a:t>принимают </a:t>
            </a:r>
            <a:r>
              <a:rPr lang="ru-RU" sz="2000" dirty="0">
                <a:latin typeface="Times New Roman" panose="02020603050405020304" pitchFamily="18" charset="0"/>
                <a:cs typeface="Times New Roman" panose="02020603050405020304" pitchFamily="18" charset="0"/>
              </a:rPr>
              <a:t>участие команды субъектов РФ Краснодарского и Ставропольского краев, Ростовской области, республики Адыгея и города Санкт-Петербурга, 12 городов и районов</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Краснодарского края.</a:t>
            </a:r>
            <a:r>
              <a:rPr lang="ru-RU" sz="2000" b="1" i="1"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indent="449580" algn="just">
              <a:spcAft>
                <a:spcPts val="0"/>
              </a:spcAft>
            </a:pP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descr="10_6.JPG"/>
          <p:cNvPicPr/>
          <p:nvPr/>
        </p:nvPicPr>
        <p:blipFill>
          <a:blip r:embed="rId3" cstate="print"/>
          <a:stretch>
            <a:fillRect/>
          </a:stretch>
        </p:blipFill>
        <p:spPr>
          <a:xfrm>
            <a:off x="318360" y="915846"/>
            <a:ext cx="2626798" cy="1995139"/>
          </a:xfrm>
          <a:prstGeom prst="rect">
            <a:avLst/>
          </a:prstGeom>
          <a:ln>
            <a:noFill/>
          </a:ln>
          <a:effectLst>
            <a:softEdge rad="112500"/>
          </a:effectLst>
        </p:spPr>
      </p:pic>
      <p:pic>
        <p:nvPicPr>
          <p:cNvPr id="5" name="Рисунок 4" descr="11_6.JPG"/>
          <p:cNvPicPr/>
          <p:nvPr/>
        </p:nvPicPr>
        <p:blipFill>
          <a:blip r:embed="rId4" cstate="print"/>
          <a:stretch>
            <a:fillRect/>
          </a:stretch>
        </p:blipFill>
        <p:spPr>
          <a:xfrm>
            <a:off x="3038632" y="960922"/>
            <a:ext cx="2627845" cy="1950063"/>
          </a:xfrm>
          <a:prstGeom prst="rect">
            <a:avLst/>
          </a:prstGeom>
          <a:ln>
            <a:noFill/>
          </a:ln>
          <a:effectLst>
            <a:softEdge rad="112500"/>
          </a:effectLst>
        </p:spPr>
      </p:pic>
      <p:pic>
        <p:nvPicPr>
          <p:cNvPr id="6" name="Picture 2" descr="https://acegif.com/wp-content/gifs/russian-flag-6.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51301" y="960921"/>
            <a:ext cx="2368685" cy="1950063"/>
          </a:xfrm>
          <a:prstGeom prst="rect">
            <a:avLst/>
          </a:prstGeom>
          <a:ln>
            <a:noFill/>
          </a:ln>
          <a:effectLst>
            <a:softEdge rad="112500"/>
          </a:effectLst>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04810" y="960921"/>
            <a:ext cx="2625895" cy="1969421"/>
          </a:xfrm>
          <a:prstGeom prst="rect">
            <a:avLst/>
          </a:prstGeom>
          <a:ln>
            <a:noFill/>
          </a:ln>
          <a:effectLst>
            <a:softEdge rad="112500"/>
          </a:effectLst>
        </p:spPr>
      </p:pic>
      <p:sp>
        <p:nvSpPr>
          <p:cNvPr id="10" name="Прямоугольник 9"/>
          <p:cNvSpPr/>
          <p:nvPr/>
        </p:nvSpPr>
        <p:spPr>
          <a:xfrm>
            <a:off x="1167236" y="66053"/>
            <a:ext cx="10139978" cy="369332"/>
          </a:xfrm>
          <a:prstGeom prst="rect">
            <a:avLst/>
          </a:prstGeom>
          <a:noFill/>
        </p:spPr>
        <p:txBody>
          <a:bodyPr wrap="square" lIns="91440" tIns="45720" rIns="91440" bIns="45720">
            <a:spAutoFit/>
          </a:bodyPr>
          <a:lstStyle/>
          <a:p>
            <a:pPr algn="ctr"/>
            <a:r>
              <a:rPr lang="ru-RU" b="1" u="sng" dirty="0" smtClean="0">
                <a:ln w="0"/>
                <a:latin typeface="Times New Roman" panose="02020603050405020304" pitchFamily="18" charset="0"/>
                <a:cs typeface="Times New Roman" panose="02020603050405020304" pitchFamily="18" charset="0"/>
              </a:rPr>
              <a:t>ЕЖЕГОДНЫЙ ОСЕННИЙ ЛЕГКОАТЛЕТИЧЕСКИЙ КРОСС В ПАМЯТЬ О И.В.ТКАЧЕНКО</a:t>
            </a:r>
            <a:endParaRPr lang="ru-RU" b="1" u="sng"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1507106"/>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0"/>
                                        <p:tgtEl>
                                          <p:spTgt spid="7"/>
                                        </p:tgtEl>
                                      </p:cBhvr>
                                    </p:animEffect>
                                    <p:anim calcmode="lin" valueType="num">
                                      <p:cBhvr>
                                        <p:cTn id="8" dur="10000" fill="hold"/>
                                        <p:tgtEl>
                                          <p:spTgt spid="7"/>
                                        </p:tgtEl>
                                        <p:attrNameLst>
                                          <p:attrName>ppt_w</p:attrName>
                                        </p:attrNameLst>
                                      </p:cBhvr>
                                      <p:tavLst>
                                        <p:tav tm="0" fmla="#ppt_w*sin(2.5*pi*$)">
                                          <p:val>
                                            <p:fltVal val="0"/>
                                          </p:val>
                                        </p:tav>
                                        <p:tav tm="100000">
                                          <p:val>
                                            <p:fltVal val="1"/>
                                          </p:val>
                                        </p:tav>
                                      </p:tavLst>
                                    </p:anim>
                                    <p:anim calcmode="lin" valueType="num">
                                      <p:cBhvr>
                                        <p:cTn id="9" dur="10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acegif.com/wp-content/gifs/russian-flag-6.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fs00.infourok.ru/images/doc/137/159848/hello_html_m3565fa8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0" y="859521"/>
            <a:ext cx="3637358" cy="24652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https://www.maam.ru/images/photos/medium/article825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8901" y="859521"/>
            <a:ext cx="3308150" cy="24652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https://i.mycdn.me/i?r=AzEPZsRbOZEKgBhR0XGMT1RkSvkD-7aemM9Gow9nOCPwuKaKTM5SRkZCeTgDn6uOyi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65379" y="859521"/>
            <a:ext cx="3514888" cy="24652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193442" y="106595"/>
            <a:ext cx="7023279" cy="369332"/>
          </a:xfrm>
          <a:prstGeom prst="rect">
            <a:avLst/>
          </a:prstGeom>
        </p:spPr>
        <p:txBody>
          <a:bodyPr wrap="square">
            <a:spAutoFit/>
          </a:bodyPr>
          <a:lstStyle/>
          <a:p>
            <a:pPr algn="ctr"/>
            <a:r>
              <a:rPr lang="ru-RU" b="1" u="sng" dirty="0" smtClean="0">
                <a:ln w="0"/>
                <a:latin typeface="Times New Roman" panose="02020603050405020304" pitchFamily="18" charset="0"/>
                <a:cs typeface="Times New Roman" panose="02020603050405020304" pitchFamily="18" charset="0"/>
              </a:rPr>
              <a:t>ПАМЯТЬ ЖИТЕЛЕЙ ПОСЕЛКА О ЗЕМЛЯКЕ И.В.ТКАЧЕНКО</a:t>
            </a:r>
            <a:endParaRPr lang="ru-RU" b="1" u="sng" dirty="0">
              <a:ln w="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583096" y="3315750"/>
            <a:ext cx="3437477" cy="646331"/>
          </a:xfrm>
          <a:prstGeom prst="rect">
            <a:avLst/>
          </a:prstGeom>
          <a:noFill/>
        </p:spPr>
        <p:txBody>
          <a:bodyPr wrap="square" lIns="91440" tIns="45720" rIns="91440" bIns="45720">
            <a:spAutoFit/>
          </a:bodyPr>
          <a:lstStyle/>
          <a:p>
            <a:pPr algn="just"/>
            <a:r>
              <a:rPr lang="ru-RU" b="0" cap="none" spc="0" dirty="0" smtClean="0">
                <a:ln w="0"/>
                <a:solidFill>
                  <a:schemeClr val="tx1"/>
                </a:solidFill>
                <a:latin typeface="Times New Roman" panose="02020603050405020304" pitchFamily="18" charset="0"/>
                <a:cs typeface="Times New Roman" panose="02020603050405020304" pitchFamily="18" charset="0"/>
              </a:rPr>
              <a:t>Улица в поселке Венцы, названная в честь И.В. Ткаченко</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4338901" y="3205298"/>
            <a:ext cx="3308150" cy="923330"/>
          </a:xfrm>
          <a:prstGeom prst="rect">
            <a:avLst/>
          </a:prstGeom>
          <a:noFill/>
        </p:spPr>
        <p:txBody>
          <a:bodyPr wrap="squar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Открытие памятной таблички на доме, где в детстве жил </a:t>
            </a:r>
          </a:p>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И.В. Ткаченко, 2018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8076561" y="3223417"/>
            <a:ext cx="3280552" cy="1477328"/>
          </a:xfrm>
          <a:prstGeom prst="rect">
            <a:avLst/>
          </a:prstGeom>
          <a:noFill/>
        </p:spPr>
        <p:txBody>
          <a:bodyPr wrap="square" lIns="91440" tIns="45720" rIns="91440" bIns="45720">
            <a:spAutoFit/>
          </a:bodyPr>
          <a:lstStyle/>
          <a:p>
            <a:pPr algn="ctr"/>
            <a:r>
              <a:rPr lang="ru-RU" b="0" cap="none" spc="0" dirty="0" smtClean="0">
                <a:ln w="0"/>
                <a:solidFill>
                  <a:schemeClr val="tx1"/>
                </a:solidFill>
                <a:latin typeface="Times New Roman" panose="02020603050405020304" pitchFamily="18" charset="0"/>
                <a:cs typeface="Times New Roman" panose="02020603050405020304" pitchFamily="18" charset="0"/>
              </a:rPr>
              <a:t>Монтаж </a:t>
            </a:r>
            <a:r>
              <a:rPr lang="ru-RU" b="0" cap="none" spc="0" dirty="0" err="1" smtClean="0">
                <a:ln w="0"/>
                <a:solidFill>
                  <a:schemeClr val="tx1"/>
                </a:solidFill>
                <a:latin typeface="Times New Roman" panose="02020603050405020304" pitchFamily="18" charset="0"/>
                <a:cs typeface="Times New Roman" panose="02020603050405020304" pitchFamily="18" charset="0"/>
              </a:rPr>
              <a:t>стеллы</a:t>
            </a:r>
            <a:r>
              <a:rPr lang="ru-RU" b="0" cap="none" spc="0" dirty="0" smtClean="0">
                <a:ln w="0"/>
                <a:solidFill>
                  <a:schemeClr val="tx1"/>
                </a:solidFill>
                <a:latin typeface="Times New Roman" panose="02020603050405020304" pitchFamily="18" charset="0"/>
                <a:cs typeface="Times New Roman" panose="02020603050405020304" pitchFamily="18" charset="0"/>
              </a:rPr>
              <a:t> в честь дважды Героя Советского Союза В.В. Горбатко и ведущего пилотажной группы «Русские витязи» И.В. Ткаченко, 2020 г.</a:t>
            </a:r>
            <a:endParaRPr lang="ru-RU" b="0" cap="none" spc="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753765"/>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0"/>
                                        <p:tgtEl>
                                          <p:spTgt spid="4"/>
                                        </p:tgtEl>
                                      </p:cBhvr>
                                    </p:animEffect>
                                    <p:anim calcmode="lin" valueType="num">
                                      <p:cBhvr>
                                        <p:cTn id="8" dur="10000" fill="hold"/>
                                        <p:tgtEl>
                                          <p:spTgt spid="4"/>
                                        </p:tgtEl>
                                        <p:attrNameLst>
                                          <p:attrName>ppt_w</p:attrName>
                                        </p:attrNameLst>
                                      </p:cBhvr>
                                      <p:tavLst>
                                        <p:tav tm="0" fmla="#ppt_w*sin(2.5*pi*$)">
                                          <p:val>
                                            <p:fltVal val="0"/>
                                          </p:val>
                                        </p:tav>
                                        <p:tav tm="100000">
                                          <p:val>
                                            <p:fltVal val="1"/>
                                          </p:val>
                                        </p:tav>
                                      </p:tavLst>
                                    </p:anim>
                                    <p:anim calcmode="lin" valueType="num">
                                      <p:cBhvr>
                                        <p:cTn id="9" dur="10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Прямоугольник 2"/>
          <p:cNvSpPr/>
          <p:nvPr/>
        </p:nvSpPr>
        <p:spPr>
          <a:xfrm>
            <a:off x="948743" y="911200"/>
            <a:ext cx="6096000" cy="2246769"/>
          </a:xfrm>
          <a:prstGeom prst="rect">
            <a:avLst/>
          </a:prstGeom>
        </p:spPr>
        <p:txBody>
          <a:bodyPr>
            <a:spAutoFit/>
          </a:bodyPr>
          <a:lstStyle/>
          <a:p>
            <a:r>
              <a:rPr lang="ru-RU" sz="2000" dirty="0" smtClean="0">
                <a:latin typeface="Times New Roman" panose="02020603050405020304" pitchFamily="18" charset="0"/>
                <a:ea typeface="Calibri" panose="020F0502020204030204" pitchFamily="34" charset="0"/>
                <a:cs typeface="Times New Roman" panose="02020603050405020304" pitchFamily="18" charset="0"/>
              </a:rPr>
              <a:t>Список используемой литературы</a:t>
            </a:r>
          </a:p>
          <a:p>
            <a:r>
              <a:rPr lang="ru-RU" sz="2000" dirty="0" smtClean="0">
                <a:latin typeface="Times New Roman" panose="02020603050405020304" pitchFamily="18" charset="0"/>
                <a:ea typeface="Calibri" panose="020F0502020204030204" pitchFamily="34" charset="0"/>
                <a:cs typeface="Times New Roman" panose="02020603050405020304" pitchFamily="18" charset="0"/>
              </a:rPr>
              <a:t>1. Личные </a:t>
            </a:r>
            <a:r>
              <a:rPr lang="ru-RU" sz="2000" dirty="0">
                <a:latin typeface="Times New Roman" panose="02020603050405020304" pitchFamily="18" charset="0"/>
                <a:ea typeface="Calibri" panose="020F0502020204030204" pitchFamily="34" charset="0"/>
                <a:cs typeface="Times New Roman" panose="02020603050405020304" pitchFamily="18" charset="0"/>
              </a:rPr>
              <a:t>архивы семьи Ткаченко</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2</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Личная переписка с родственниками </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3</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Воспоминания Родственников</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4</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ea typeface="Calibri" panose="020F0502020204030204" pitchFamily="34" charset="0"/>
                <a:cs typeface="Times New Roman" panose="02020603050405020304" pitchFamily="18" charset="0"/>
              </a:rPr>
              <a:t>Школьные архивы</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5</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hlinkClick r:id="rId3"/>
              </a:rPr>
              <a:t>https://ru.wikipedia.org</a:t>
            </a:r>
            <a:r>
              <a:rPr lang="ru-RU" sz="2000" dirty="0">
                <a:latin typeface="Times New Roman" panose="02020603050405020304" pitchFamily="18" charset="0"/>
                <a:ea typeface="Calibri" panose="020F0502020204030204" pitchFamily="34" charset="0"/>
                <a:cs typeface="Times New Roman" panose="02020603050405020304" pitchFamily="18" charset="0"/>
              </a:rPr>
              <a:t/>
            </a:r>
            <a:br>
              <a:rPr lang="ru-RU" sz="2000" dirty="0">
                <a:latin typeface="Times New Roman" panose="02020603050405020304" pitchFamily="18" charset="0"/>
                <a:ea typeface="Calibri" panose="020F0502020204030204" pitchFamily="34" charset="0"/>
                <a:cs typeface="Times New Roman" panose="02020603050405020304" pitchFamily="18" charset="0"/>
              </a:rPr>
            </a:br>
            <a:r>
              <a:rPr lang="ru-RU" sz="2000" dirty="0">
                <a:latin typeface="Times New Roman" panose="02020603050405020304" pitchFamily="18" charset="0"/>
                <a:ea typeface="Calibri" panose="020F0502020204030204" pitchFamily="34" charset="0"/>
                <a:cs typeface="Times New Roman" panose="02020603050405020304" pitchFamily="18" charset="0"/>
              </a:rPr>
              <a:t>6</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000"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hlinkClick r:id="rId4"/>
              </a:rPr>
              <a:t>https://www.google.ru</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pic>
        <p:nvPicPr>
          <p:cNvPr id="5" name="Picture 2" descr="https://acegif.com/wp-content/gifs/russian-flag-6.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152" y="24724"/>
            <a:ext cx="1254476" cy="83479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upload.wikimedia.org/wikipedia/commons/thumb/b/b8/%D0%97%D0%BE%D0%BB%D0%BE%D1%82%D0%B0%D1%8F_%D0%B7%D0%B2%D0%B5%D0%B7%D0%B4%D0%B0_%D0%93%D0%B5%D1%80%D0%BE%D1%8F_%D0%A0%D0%BE%D1%81%D1%81%D0%B8%D0%B8.svg/1200px-%D0%97%D0%BE%D0%BB%D0%BE%D1%82%D0%B0%D1%8F_%D0%B7%D0%B2%D0%B5%D0%B7%D0%B4%D0%B0_%D0%93%D0%B5%D1%80%D0%BE%D1%8F_%D0%A0%D0%BE%D1%81%D1%81%D0%B8%D0%B8.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80267" y="109183"/>
            <a:ext cx="538680" cy="1025288"/>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p:nvPr/>
        </p:nvPicPr>
        <p:blipFill>
          <a:blip r:embed="rId7" cstate="print"/>
          <a:srcRect/>
          <a:stretch>
            <a:fillRect/>
          </a:stretch>
        </p:blipFill>
        <p:spPr bwMode="auto">
          <a:xfrm>
            <a:off x="219185" y="4784036"/>
            <a:ext cx="11799762" cy="1912640"/>
          </a:xfrm>
          <a:prstGeom prst="rect">
            <a:avLst/>
          </a:prstGeom>
          <a:noFill/>
          <a:ln w="9525">
            <a:noFill/>
            <a:miter lim="800000"/>
            <a:headEnd/>
            <a:tailEnd/>
          </a:ln>
        </p:spPr>
      </p:pic>
      <p:sp>
        <p:nvSpPr>
          <p:cNvPr id="4" name="Прямоугольник 3"/>
          <p:cNvSpPr/>
          <p:nvPr/>
        </p:nvSpPr>
        <p:spPr>
          <a:xfrm>
            <a:off x="4189580" y="3580859"/>
            <a:ext cx="3812839" cy="553998"/>
          </a:xfrm>
          <a:prstGeom prst="rect">
            <a:avLst/>
          </a:prstGeom>
          <a:noFill/>
        </p:spPr>
        <p:txBody>
          <a:bodyPr wrap="none" lIns="91440" tIns="45720" rIns="91440" bIns="45720">
            <a:spAutoFit/>
          </a:bodyPr>
          <a:lstStyle/>
          <a:p>
            <a:pPr algn="ctr"/>
            <a:r>
              <a:rPr lang="ru-RU" sz="3000" b="0" cap="none" spc="0" dirty="0" smtClean="0">
                <a:ln w="0"/>
                <a:solidFill>
                  <a:schemeClr val="tx1"/>
                </a:solidFill>
                <a:latin typeface="Times New Roman" panose="02020603050405020304" pitchFamily="18" charset="0"/>
                <a:cs typeface="Times New Roman" panose="02020603050405020304" pitchFamily="18" charset="0"/>
              </a:rPr>
              <a:t>Спасибо за внимание!</a:t>
            </a:r>
            <a:endParaRPr lang="ru-RU" sz="3000" b="0" cap="none" spc="0" dirty="0">
              <a:ln w="0"/>
              <a:solidFill>
                <a:schemeClr val="tx1"/>
              </a:solidFill>
              <a:latin typeface="Times New Roman" panose="02020603050405020304" pitchFamily="18" charset="0"/>
              <a:cs typeface="Times New Roman" panose="02020603050405020304" pitchFamily="18" charset="0"/>
            </a:endParaRPr>
          </a:p>
        </p:txBody>
      </p:sp>
      <p:pic>
        <p:nvPicPr>
          <p:cNvPr id="9" name="Picture 2" descr="https://cdn130.picsart.com/24058984002221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561824" flipH="1">
            <a:off x="-3771622" y="5393686"/>
            <a:ext cx="3951368" cy="260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364326"/>
      </p:ext>
    </p:extLst>
  </p:cSld>
  <p:clrMapOvr>
    <a:masterClrMapping/>
  </p:clrMapOvr>
  <mc:AlternateContent xmlns:mc="http://schemas.openxmlformats.org/markup-compatibility/2006" xmlns:p15="http://schemas.microsoft.com/office/powerpoint/2012/main">
    <mc:Choice Requires="p15">
      <p:transition spd="slow" advClick="0" advTm="7000">
        <p15:prstTrans prst="peelOff"/>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0"/>
                                        <p:tgtEl>
                                          <p:spTgt spid="6"/>
                                        </p:tgtEl>
                                      </p:cBhvr>
                                    </p:animEffect>
                                    <p:anim calcmode="lin" valueType="num">
                                      <p:cBhvr>
                                        <p:cTn id="8" dur="10000" fill="hold"/>
                                        <p:tgtEl>
                                          <p:spTgt spid="6"/>
                                        </p:tgtEl>
                                        <p:attrNameLst>
                                          <p:attrName>ppt_w</p:attrName>
                                        </p:attrNameLst>
                                      </p:cBhvr>
                                      <p:tavLst>
                                        <p:tav tm="0" fmla="#ppt_w*sin(2.5*pi*$)">
                                          <p:val>
                                            <p:fltVal val="0"/>
                                          </p:val>
                                        </p:tav>
                                        <p:tav tm="100000">
                                          <p:val>
                                            <p:fltVal val="1"/>
                                          </p:val>
                                        </p:tav>
                                      </p:tavLst>
                                    </p:anim>
                                    <p:anim calcmode="lin" valueType="num">
                                      <p:cBhvr>
                                        <p:cTn id="9" dur="10000" fill="hold"/>
                                        <p:tgtEl>
                                          <p:spTgt spid="6"/>
                                        </p:tgtEl>
                                        <p:attrNameLst>
                                          <p:attrName>ppt_h</p:attrName>
                                        </p:attrNameLst>
                                      </p:cBhvr>
                                      <p:tavLst>
                                        <p:tav tm="0">
                                          <p:val>
                                            <p:strVal val="#ppt_h"/>
                                          </p:val>
                                        </p:tav>
                                        <p:tav tm="100000">
                                          <p:val>
                                            <p:strVal val="#ppt_h"/>
                                          </p:val>
                                        </p:tav>
                                      </p:tavLst>
                                    </p:anim>
                                  </p:childTnLst>
                                </p:cTn>
                              </p:par>
                              <p:par>
                                <p:cTn id="10" presetID="63" presetClass="path" presetSubtype="0" accel="50000" decel="50000" fill="hold" nodeType="withEffect">
                                  <p:stCondLst>
                                    <p:cond delay="0"/>
                                  </p:stCondLst>
                                  <p:childTnLst>
                                    <p:animMotion origin="layout" path="M -4.375E-6 1.11111E-6 L 1.39727 -0.6662 " pathEditMode="relative" rAng="0" ptsTypes="AA">
                                      <p:cBhvr>
                                        <p:cTn id="11" dur="7750" fill="hold"/>
                                        <p:tgtEl>
                                          <p:spTgt spid="9"/>
                                        </p:tgtEl>
                                        <p:attrNameLst>
                                          <p:attrName>ppt_x</p:attrName>
                                          <p:attrName>ppt_y</p:attrName>
                                        </p:attrNameLst>
                                      </p:cBhvr>
                                      <p:rCtr x="69857" y="-333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1091</TotalTime>
  <Words>918</Words>
  <Application>Microsoft Office PowerPoint</Application>
  <PresentationFormat>Широкоэкранный</PresentationFormat>
  <Paragraphs>83</Paragraphs>
  <Slides>20</Slides>
  <Notes>0</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20</vt:i4>
      </vt:variant>
    </vt:vector>
  </HeadingPairs>
  <TitlesOfParts>
    <vt:vector size="26" baseType="lpstr">
      <vt:lpstr>Arial</vt:lpstr>
      <vt:lpstr>Calibri</vt:lpstr>
      <vt:lpstr>Calibri Light</vt:lpstr>
      <vt:lpstr>Nirmala UI Semilight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Учетная запись Майкрософт</dc:creator>
  <cp:lastModifiedBy>Учетная запись Майкрософт</cp:lastModifiedBy>
  <cp:revision>46</cp:revision>
  <dcterms:created xsi:type="dcterms:W3CDTF">2021-11-08T17:09:03Z</dcterms:created>
  <dcterms:modified xsi:type="dcterms:W3CDTF">2021-12-29T09:45:35Z</dcterms:modified>
</cp:coreProperties>
</file>