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5" r:id="rId4"/>
    <p:sldId id="268" r:id="rId5"/>
    <p:sldId id="259" r:id="rId6"/>
    <p:sldId id="269" r:id="rId7"/>
    <p:sldId id="266" r:id="rId8"/>
    <p:sldId id="270" r:id="rId9"/>
    <p:sldId id="277" r:id="rId10"/>
    <p:sldId id="272" r:id="rId11"/>
    <p:sldId id="284" r:id="rId12"/>
    <p:sldId id="271" r:id="rId13"/>
    <p:sldId id="281" r:id="rId14"/>
    <p:sldId id="274" r:id="rId15"/>
    <p:sldId id="283" r:id="rId16"/>
  </p:sldIdLst>
  <p:sldSz cx="9144000" cy="6858000" type="screen4x3"/>
  <p:notesSz cx="6889750" cy="100218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00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04C4F-3474-4EE0-A17D-E9687052F5D6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761B6-A51D-4DA8-B64B-47123441E0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15CF2-33A2-4642-8341-9E18DBCA1992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49FDB-3C69-404D-A190-9EFED9CCEF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2C1BC-843D-429F-9563-EAAA79620AAD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C8678-6026-4A23-A8A6-C4E14DC13F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E695C-334F-4FD6-90FA-BD303E692D18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FF324-BA5B-47DC-88DC-3586FBA8EF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580CA-2064-4C9E-B813-651F8F327A8C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5BDE5-C6DB-4E60-889B-F210366660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429E5-973A-46F7-AA32-4F7FA95DDA6E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97F89-A288-4F8F-8DA8-CB08FF2773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6E78-96D7-42B0-A4F8-BE204A7B73B9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9E9B-F805-4F77-8ADF-F674320BF9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59B43-9C2E-4E83-A092-72F1B1E92979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ACDD2-7372-421F-9200-7F18347F5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67965-79C3-42C6-9387-D36ED130953F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7C5A6-5D56-480A-AD93-172E8880D0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D653A-21F4-482B-A351-A16802E4D407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37EDF-235E-4E98-9A75-E722E8D6E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E243D-7D93-48AC-B1EB-1B2BD4C871BB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2ACF3-F98A-4275-BC3A-2E2CC63AF4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BA56F0-5FED-44F8-9D52-DFB33B471173}" type="datetimeFigureOut">
              <a:rPr lang="ru-RU"/>
              <a:pPr>
                <a:defRPr/>
              </a:pPr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8FCAD2-6A4A-452D-B706-E7CEBE49D2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8888" y="1341438"/>
            <a:ext cx="7885112" cy="324008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250950" y="304800"/>
            <a:ext cx="7883525" cy="46037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315" name="Рисунок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4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Прямоугольник 1"/>
          <p:cNvSpPr>
            <a:spLocks noChangeArrowheads="1"/>
          </p:cNvSpPr>
          <p:nvPr/>
        </p:nvSpPr>
        <p:spPr bwMode="auto">
          <a:xfrm>
            <a:off x="2771775" y="293688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МБДОУ детский сад № 10 «Земский» г. Белгорода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3317" name="Прямоугольник 2"/>
          <p:cNvSpPr>
            <a:spLocks noChangeArrowheads="1"/>
          </p:cNvSpPr>
          <p:nvPr/>
        </p:nvSpPr>
        <p:spPr bwMode="auto">
          <a:xfrm>
            <a:off x="2286000" y="255111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2500306"/>
            <a:ext cx="6012159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«Школа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маленьких пешеходов»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14750" y="1785938"/>
            <a:ext cx="32512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cap="all" dirty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</a:p>
        </p:txBody>
      </p:sp>
      <p:sp>
        <p:nvSpPr>
          <p:cNvPr id="13320" name="Прямоугольник 5"/>
          <p:cNvSpPr>
            <a:spLocks noChangeArrowheads="1"/>
          </p:cNvSpPr>
          <p:nvPr/>
        </p:nvSpPr>
        <p:spPr bwMode="auto">
          <a:xfrm>
            <a:off x="785813" y="5786438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Проект подготовил</a:t>
            </a:r>
          </a:p>
          <a:p>
            <a:pPr marL="342900" indent="-342900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pPr marL="342900" indent="-342900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Щендрыгина Ольга Евгеньевна</a:t>
            </a:r>
          </a:p>
          <a:p>
            <a:pPr marL="342900" indent="-342900"/>
            <a:endParaRPr 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8888" y="1341438"/>
            <a:ext cx="7885112" cy="475138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50950" y="304800"/>
            <a:ext cx="7883525" cy="4238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3995738" y="2055813"/>
            <a:ext cx="3132137" cy="306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+mn-cs"/>
              </a:rPr>
              <a:t> 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  <p:sp>
        <p:nvSpPr>
          <p:cNvPr id="14341" name="Прямоугольник 2"/>
          <p:cNvSpPr>
            <a:spLocks noChangeArrowheads="1"/>
          </p:cNvSpPr>
          <p:nvPr/>
        </p:nvSpPr>
        <p:spPr bwMode="auto">
          <a:xfrm>
            <a:off x="2143125" y="714375"/>
            <a:ext cx="700087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>
                <a:latin typeface="Times New Roman" pitchFamily="18" charset="0"/>
                <a:cs typeface="Times New Roman" pitchFamily="18" charset="0"/>
              </a:rPr>
              <a:t>Одна спасённая детская жизнь – несколько поколений в будущем. Значит, есть ради чего жить, учить, воспитывать.</a:t>
            </a:r>
          </a:p>
        </p:txBody>
      </p:sp>
      <p:sp>
        <p:nvSpPr>
          <p:cNvPr id="14342" name="Прямоугольник 3"/>
          <p:cNvSpPr>
            <a:spLocks noChangeArrowheads="1"/>
          </p:cNvSpPr>
          <p:nvPr/>
        </p:nvSpPr>
        <p:spPr bwMode="auto">
          <a:xfrm>
            <a:off x="1717675" y="1557338"/>
            <a:ext cx="7212013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u="sng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      </a:t>
            </a:r>
            <a:r>
              <a:rPr lang="ru-RU" sz="16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Проект посвящён актуальной проблеме – обучению детей дошкольного возраста правилам  дорожного движения.  Актуальность  проблемы  профилактики детского дорожно-транспортного травматизма  обусловлена ростом дорожно-транспортных происшествий.</a:t>
            </a:r>
            <a:r>
              <a:rPr lang="ru-RU" sz="1600">
                <a:latin typeface="Calibri" pitchFamily="34" charset="0"/>
              </a:rPr>
              <a:t>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в которых гибнут и получают травмы не только взрослые, но и подрастающее поколение - дети. </a:t>
            </a:r>
          </a:p>
        </p:txBody>
      </p:sp>
      <p:sp>
        <p:nvSpPr>
          <p:cNvPr id="14343" name="Прямоугольник 9"/>
          <p:cNvSpPr>
            <a:spLocks noChangeArrowheads="1"/>
          </p:cNvSpPr>
          <p:nvPr/>
        </p:nvSpPr>
        <p:spPr bwMode="auto">
          <a:xfrm>
            <a:off x="2571750" y="3500438"/>
            <a:ext cx="16843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u="sng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  <a:endParaRPr lang="ru-RU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4" name="Прямоугольник 10"/>
          <p:cNvSpPr>
            <a:spLocks noChangeArrowheads="1"/>
          </p:cNvSpPr>
          <p:nvPr/>
        </p:nvSpPr>
        <p:spPr bwMode="auto">
          <a:xfrm>
            <a:off x="2714625" y="3929063"/>
            <a:ext cx="6173788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Именно в дошкольном  возрасте  закладывается фундамент жизненных ориентировок в окружающем, и всё, что ребёнок усвоит в детском саду, прочно останется у него навсегда. Поэтому основная задача - обучить детей дорожной грамоте, привить навыки безопасного поведения на дороге  реализуется через активную деятельность всех   участников проекта.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341438"/>
            <a:ext cx="9144000" cy="388778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-9525" y="180975"/>
            <a:ext cx="9144000" cy="42227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39750" y="212725"/>
            <a:ext cx="8280400" cy="4462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формирование навыков безопасного поведения детей на дорогах.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endParaRPr lang="ru-RU" sz="2400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Расширять представления детей об окружающей дорожной среде и правилах дорожного поведения.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 Развивать способность практически применять полученные знания в дорожно-транспортной среде.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 Формировать культуру поведения в условиях дорожного движения.</a:t>
            </a:r>
            <a:endParaRPr lang="ru-RU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4. Формировать у детей самооценку, самоконтроль и самоорганизацию в сфере дорожного движения.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5. Уточнить и закрепить знания о различных видах транспорта.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6. Развивать творческие способности у детей.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7. Активизировать совместную деятельность родителей и детей.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341438"/>
            <a:ext cx="9144000" cy="388778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-9525" y="304800"/>
            <a:ext cx="9144000" cy="4238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88" name="Прямоугольник 5"/>
          <p:cNvSpPr>
            <a:spLocks noChangeArrowheads="1"/>
          </p:cNvSpPr>
          <p:nvPr/>
        </p:nvSpPr>
        <p:spPr bwMode="auto">
          <a:xfrm>
            <a:off x="357188" y="642938"/>
            <a:ext cx="3455987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Продолжительность проекта:</a:t>
            </a:r>
          </a:p>
          <a:p>
            <a:pPr algn="ctr"/>
            <a:r>
              <a:rPr lang="ru-RU" sz="2000" i="1">
                <a:latin typeface="Times New Roman" pitchFamily="18" charset="0"/>
                <a:cs typeface="Times New Roman" pitchFamily="18" charset="0"/>
              </a:rPr>
              <a:t>краткосрочный</a:t>
            </a:r>
          </a:p>
        </p:txBody>
      </p:sp>
      <p:sp>
        <p:nvSpPr>
          <p:cNvPr id="16389" name="Прямоугольник 3"/>
          <p:cNvSpPr>
            <a:spLocks noChangeArrowheads="1"/>
          </p:cNvSpPr>
          <p:nvPr/>
        </p:nvSpPr>
        <p:spPr bwMode="auto">
          <a:xfrm>
            <a:off x="4786313" y="714375"/>
            <a:ext cx="367188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Вид  проекта:</a:t>
            </a:r>
          </a:p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i="1">
                <a:latin typeface="Times New Roman" pitchFamily="18" charset="0"/>
                <a:cs typeface="Times New Roman" pitchFamily="18" charset="0"/>
              </a:rPr>
              <a:t>познавательно –игровой</a:t>
            </a:r>
            <a:endParaRPr lang="ru-RU" sz="2000" i="1">
              <a:latin typeface="Calibri" pitchFamily="34" charset="0"/>
            </a:endParaRPr>
          </a:p>
        </p:txBody>
      </p:sp>
      <p:sp>
        <p:nvSpPr>
          <p:cNvPr id="16390" name="Прямоугольник 4"/>
          <p:cNvSpPr>
            <a:spLocks noChangeArrowheads="1"/>
          </p:cNvSpPr>
          <p:nvPr/>
        </p:nvSpPr>
        <p:spPr bwMode="auto">
          <a:xfrm>
            <a:off x="1214438" y="2500313"/>
            <a:ext cx="67151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endParaRPr lang="ru-RU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000" i="1">
                <a:latin typeface="Times New Roman" pitchFamily="18" charset="0"/>
                <a:cs typeface="Times New Roman" pitchFamily="18" charset="0"/>
              </a:rPr>
              <a:t>дети подготовительной группы;  родители воспитанников;</a:t>
            </a:r>
          </a:p>
          <a:p>
            <a:pPr algn="ctr"/>
            <a:r>
              <a:rPr lang="ru-RU" sz="2000" i="1">
                <a:latin typeface="Times New Roman" pitchFamily="18" charset="0"/>
                <a:cs typeface="Times New Roman" pitchFamily="18" charset="0"/>
              </a:rPr>
              <a:t>               воспитатели группы </a:t>
            </a:r>
          </a:p>
        </p:txBody>
      </p:sp>
      <p:sp>
        <p:nvSpPr>
          <p:cNvPr id="16391" name="Прямоугольник 5"/>
          <p:cNvSpPr>
            <a:spLocks noChangeArrowheads="1"/>
          </p:cNvSpPr>
          <p:nvPr/>
        </p:nvSpPr>
        <p:spPr bwMode="auto">
          <a:xfrm>
            <a:off x="3071813" y="4000500"/>
            <a:ext cx="2700337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Руководитель   проекта:</a:t>
            </a:r>
          </a:p>
          <a:p>
            <a:pPr algn="ctr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Щендрыгина О.Е.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8" y="1700213"/>
            <a:ext cx="6989763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1803400"/>
            <a:ext cx="6715125" cy="505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-9525" y="304800"/>
            <a:ext cx="9144000" cy="4238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2" name="Прямоугольник 6"/>
          <p:cNvSpPr>
            <a:spLocks noChangeArrowheads="1"/>
          </p:cNvSpPr>
          <p:nvPr/>
        </p:nvSpPr>
        <p:spPr bwMode="auto">
          <a:xfrm>
            <a:off x="1571625" y="785813"/>
            <a:ext cx="6027738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 </a:t>
            </a:r>
            <a:endParaRPr lang="ru-RU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1. Сформируются  у детей  в соответствии с возрастом элементарные знания и представления по теме «Правила Дорожного Движения»: </a:t>
            </a: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2.Разовьются навыки культуры поведения на улице и в общественном транспорте; </a:t>
            </a: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3. Обогатится предметно-развивающая  среда  по ПДД  в группе; </a:t>
            </a: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4. Будет внедрена  проектная  деятельность в практику работы группы; </a:t>
            </a: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5. Повысится  заинтересованность родителей в проблеме обучения детей дорожной грамоте, и безопасному поведению на дороге; </a:t>
            </a: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6. Активизируется  совместной деятельности детского сада и семьи в вопросах безопасности 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4"/>
          <p:cNvSpPr>
            <a:spLocks noChangeArrowheads="1"/>
          </p:cNvSpPr>
          <p:nvPr/>
        </p:nvSpPr>
        <p:spPr bwMode="auto">
          <a:xfrm>
            <a:off x="611188" y="52292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        </a:t>
            </a:r>
          </a:p>
        </p:txBody>
      </p:sp>
      <p:sp>
        <p:nvSpPr>
          <p:cNvPr id="5" name="Выноска со стрелкой вправо 4"/>
          <p:cNvSpPr/>
          <p:nvPr/>
        </p:nvSpPr>
        <p:spPr>
          <a:xfrm>
            <a:off x="285750" y="1285875"/>
            <a:ext cx="2714625" cy="571500"/>
          </a:xfrm>
          <a:prstGeom prst="rightArrowCallou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 темы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1071563" y="1928813"/>
            <a:ext cx="142875" cy="5000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Выноска со стрелкой вправо 6"/>
          <p:cNvSpPr/>
          <p:nvPr/>
        </p:nvSpPr>
        <p:spPr>
          <a:xfrm>
            <a:off x="285750" y="2500313"/>
            <a:ext cx="2714625" cy="571500"/>
          </a:xfrm>
          <a:prstGeom prst="rightArrowCallou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Планирование</a:t>
            </a:r>
          </a:p>
        </p:txBody>
      </p:sp>
      <p:sp>
        <p:nvSpPr>
          <p:cNvPr id="8" name="Выноска со стрелкой вправо 7"/>
          <p:cNvSpPr/>
          <p:nvPr/>
        </p:nvSpPr>
        <p:spPr>
          <a:xfrm>
            <a:off x="285750" y="3786188"/>
            <a:ext cx="2714625" cy="571500"/>
          </a:xfrm>
          <a:prstGeom prst="rightArrowCallou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1071563" y="3214688"/>
            <a:ext cx="142875" cy="500062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85750" y="5000625"/>
            <a:ext cx="1857375" cy="5715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Завершение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1071563" y="4429125"/>
            <a:ext cx="142875" cy="500063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углом вверх 11"/>
          <p:cNvSpPr/>
          <p:nvPr/>
        </p:nvSpPr>
        <p:spPr>
          <a:xfrm>
            <a:off x="2143125" y="4929188"/>
            <a:ext cx="5357813" cy="642937"/>
          </a:xfrm>
          <a:prstGeom prst="bent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14688" y="1071563"/>
            <a:ext cx="4643437" cy="357187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Планирование работы педагога с детьми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14688" y="1714500"/>
            <a:ext cx="4643437" cy="357188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Взаимодействие педагога с родителями</a:t>
            </a:r>
          </a:p>
        </p:txBody>
      </p:sp>
      <p:sp>
        <p:nvSpPr>
          <p:cNvPr id="15" name="Выноска со стрелкой вправо 14"/>
          <p:cNvSpPr/>
          <p:nvPr/>
        </p:nvSpPr>
        <p:spPr>
          <a:xfrm>
            <a:off x="3143250" y="2571750"/>
            <a:ext cx="1571625" cy="357188"/>
          </a:xfrm>
          <a:prstGeom prst="rightArrowCallou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6" name="Выноска со стрелкой вправо 15"/>
          <p:cNvSpPr/>
          <p:nvPr/>
        </p:nvSpPr>
        <p:spPr>
          <a:xfrm>
            <a:off x="4786313" y="2571750"/>
            <a:ext cx="1714500" cy="357188"/>
          </a:xfrm>
          <a:prstGeom prst="rightArrowCallou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Методы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72250" y="2571750"/>
            <a:ext cx="1071563" cy="357188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</a:p>
        </p:txBody>
      </p:sp>
      <p:sp>
        <p:nvSpPr>
          <p:cNvPr id="18" name="Выгнутая вниз стрелка 17"/>
          <p:cNvSpPr/>
          <p:nvPr/>
        </p:nvSpPr>
        <p:spPr>
          <a:xfrm rot="15721811">
            <a:off x="7704931" y="1686719"/>
            <a:ext cx="1363663" cy="733425"/>
          </a:xfrm>
          <a:prstGeom prst="curvedUpArrow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29000" y="3429000"/>
            <a:ext cx="2357438" cy="357188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Действия детей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429000" y="3929063"/>
            <a:ext cx="2357438" cy="357187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Действия педагога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429000" y="4500563"/>
            <a:ext cx="2357438" cy="357187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Действия родителей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357938" y="4143375"/>
            <a:ext cx="2000250" cy="714375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827584" y="260648"/>
            <a:ext cx="710297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Пошаговая схема проектной деятельности</a:t>
            </a: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0" y="6029325"/>
            <a:ext cx="9144000" cy="4238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20857" y="0"/>
            <a:ext cx="3745068" cy="64633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Этапы проекта </a:t>
            </a:r>
            <a:endParaRPr lang="ru-RU" sz="3600" b="1" dirty="0">
              <a:ln w="1143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285750" y="857250"/>
            <a:ext cx="3970338" cy="27146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 Анкетирование родителей на начало реализации проекта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Подготовка и отбор методического и информационного материала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Составление плана работы проекта.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4679950" y="785813"/>
            <a:ext cx="3995738" cy="27146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</a:p>
          <a:p>
            <a:pPr algn="just">
              <a:buFontTx/>
              <a:buChar char="-"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НОД с детьми «В стране « Светофории»» </a:t>
            </a:r>
          </a:p>
          <a:p>
            <a:pPr algn="just">
              <a:buFontTx/>
              <a:buChar char="-"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НОД с детьми </a:t>
            </a:r>
            <a:r>
              <a:rPr lang="ru-RU" sz="1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 Юный пешеход»</a:t>
            </a:r>
            <a:endParaRPr lang="ru-RU" sz="1600">
              <a:solidFill>
                <a:srgbClr val="FFFFFF"/>
              </a:solidFill>
              <a:cs typeface="Arial" charset="0"/>
            </a:endParaRPr>
          </a:p>
          <a:p>
            <a:pPr algn="just"/>
            <a:r>
              <a:rPr lang="ru-RU" sz="1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- Моделирование проблемных ситуаций:</a:t>
            </a:r>
            <a:r>
              <a:rPr lang="ru-RU" sz="1600">
                <a:solidFill>
                  <a:srgbClr val="FFFFFF"/>
                </a:solidFill>
                <a:cs typeface="Times New Roman" pitchFamily="18" charset="0"/>
              </a:rPr>
              <a:t>  </a:t>
            </a:r>
            <a:r>
              <a:rPr lang="ru-RU" sz="1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правила для пешеходов; правила для пассажиров транспорта;  </a:t>
            </a:r>
            <a:endParaRPr lang="ru-RU" sz="1600">
              <a:solidFill>
                <a:srgbClr val="FFFFFF"/>
              </a:solidFill>
              <a:cs typeface="Times New Roman" pitchFamily="18" charset="0"/>
            </a:endParaRPr>
          </a:p>
          <a:p>
            <a:pPr algn="just"/>
            <a:r>
              <a:rPr lang="ru-RU" sz="1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- Беседы: «О ступеньках под землю и полосатой зебре», «Мостовая для машин», «Азы дороги детям!»</a:t>
            </a:r>
            <a:endParaRPr lang="ru-RU" sz="1600">
              <a:solidFill>
                <a:srgbClr val="FFFFFF"/>
              </a:solidFill>
              <a:cs typeface="Times New Roman" pitchFamily="18" charset="0"/>
            </a:endParaRPr>
          </a:p>
          <a:p>
            <a:pPr algn="just"/>
            <a:r>
              <a:rPr lang="ru-RU" sz="1600" u="sng">
                <a:solidFill>
                  <a:srgbClr val="FFFFFF"/>
                </a:solidFill>
                <a:cs typeface="Arial" charset="0"/>
              </a:rPr>
              <a:t> </a:t>
            </a:r>
            <a:endParaRPr lang="ru-RU" sz="16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2786063" y="3714750"/>
            <a:ext cx="3816350" cy="21431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Анкетирование родителей на конец реализации проекта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Коллективная работа с родителями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Стенд по ПДД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Оформление презентации проекта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72338" y="3024188"/>
            <a:ext cx="2030412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099204" y="265309"/>
            <a:ext cx="7188274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Развлечение «В стране « </a:t>
            </a:r>
            <a:r>
              <a:rPr lang="ru-RU" sz="28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Светофории</a:t>
            </a:r>
            <a:r>
              <a:rPr lang="ru-RU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»»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28950"/>
            <a:ext cx="2030413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933450"/>
            <a:ext cx="2663825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1980"/>
            <a:ext cx="853244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Самостоятельная игровая  образовательная деятельность </a:t>
            </a:r>
            <a:endParaRPr lang="ru-RU" sz="2400" dirty="0">
              <a:latin typeface="+mn-lt"/>
              <a:cs typeface="+mn-cs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513" y="5030788"/>
            <a:ext cx="18605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4941888"/>
            <a:ext cx="1865313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" y="1108075"/>
            <a:ext cx="8093075" cy="404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547664" y="231804"/>
            <a:ext cx="6984776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ПДД во всех образовательных  областях</a:t>
            </a:r>
            <a:endParaRPr lang="ru-RU" sz="2400" dirty="0">
              <a:latin typeface="+mn-lt"/>
              <a:cs typeface="+mn-cs"/>
            </a:endParaRPr>
          </a:p>
        </p:txBody>
      </p:sp>
      <p:pic>
        <p:nvPicPr>
          <p:cNvPr id="22530" name="Рисунок 1"/>
          <p:cNvPicPr>
            <a:picLocks noChangeAspect="1"/>
          </p:cNvPicPr>
          <p:nvPr/>
        </p:nvPicPr>
        <p:blipFill>
          <a:blip r:embed="rId2"/>
          <a:srcRect t="13051" b="21690"/>
          <a:stretch>
            <a:fillRect/>
          </a:stretch>
        </p:blipFill>
        <p:spPr bwMode="auto">
          <a:xfrm>
            <a:off x="5040313" y="1773238"/>
            <a:ext cx="30845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Рисунок 2"/>
          <p:cNvPicPr>
            <a:picLocks noChangeAspect="1"/>
          </p:cNvPicPr>
          <p:nvPr/>
        </p:nvPicPr>
        <p:blipFill>
          <a:blip r:embed="rId3"/>
          <a:srcRect t="13251" b="15350"/>
          <a:stretch>
            <a:fillRect/>
          </a:stretch>
        </p:blipFill>
        <p:spPr bwMode="auto">
          <a:xfrm>
            <a:off x="900113" y="1296988"/>
            <a:ext cx="3084512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57188"/>
            <a:ext cx="6732587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3573463"/>
            <a:ext cx="6516687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4578" name="Текст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9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33131" b="33131"/>
          <a:stretch>
            <a:fillRect/>
          </a:stretch>
        </p:blipFill>
        <p:spPr>
          <a:xfrm>
            <a:off x="468313" y="620713"/>
            <a:ext cx="4498975" cy="3375025"/>
          </a:xfrm>
        </p:spPr>
      </p:pic>
      <p:pic>
        <p:nvPicPr>
          <p:cNvPr id="24580" name="Рисунок 6"/>
          <p:cNvPicPr>
            <a:picLocks noChangeAspect="1"/>
          </p:cNvPicPr>
          <p:nvPr/>
        </p:nvPicPr>
        <p:blipFill>
          <a:blip r:embed="rId3"/>
          <a:srcRect t="10526" b="8890"/>
          <a:stretch>
            <a:fillRect/>
          </a:stretch>
        </p:blipFill>
        <p:spPr bwMode="auto">
          <a:xfrm>
            <a:off x="5148263" y="836613"/>
            <a:ext cx="3013075" cy="539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рямоугольник 4"/>
          <p:cNvSpPr>
            <a:spLocks noChangeArrowheads="1"/>
          </p:cNvSpPr>
          <p:nvPr/>
        </p:nvSpPr>
        <p:spPr bwMode="auto">
          <a:xfrm>
            <a:off x="1984375" y="5572125"/>
            <a:ext cx="346075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50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500">
              <a:latin typeface="Calibri" pitchFamily="34" charset="0"/>
            </a:endParaRPr>
          </a:p>
        </p:txBody>
      </p:sp>
      <p:sp>
        <p:nvSpPr>
          <p:cNvPr id="25602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5603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1" algn="ctr"/>
            <a:r>
              <a:rPr lang="ru-RU" sz="2200">
                <a:solidFill>
                  <a:srgbClr val="FFFF00"/>
                </a:solidFill>
              </a:rPr>
              <a:t>Изучаем правила дорожного движения</a:t>
            </a:r>
          </a:p>
        </p:txBody>
      </p:sp>
      <p:pic>
        <p:nvPicPr>
          <p:cNvPr id="25604" name="Рисунок 3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0012" r="20012"/>
          <a:stretch>
            <a:fillRect/>
          </a:stretch>
        </p:blipFill>
        <p:spPr>
          <a:xfrm>
            <a:off x="1792288" y="612775"/>
            <a:ext cx="5867400" cy="44005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4176713"/>
            <a:ext cx="2917825" cy="268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1147763"/>
            <a:ext cx="2195512" cy="572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AutoShape 7" descr="http://otrisovki.ucoz.ua/_pu/1/8083912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6628" name="Rectangle 1"/>
          <p:cNvSpPr>
            <a:spLocks noChangeArrowheads="1"/>
          </p:cNvSpPr>
          <p:nvPr/>
        </p:nvSpPr>
        <p:spPr bwMode="auto">
          <a:xfrm>
            <a:off x="1979613" y="171450"/>
            <a:ext cx="6696075" cy="640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400" b="1" i="1">
                <a:latin typeface="Cambria" pitchFamily="18" charset="0"/>
                <a:ea typeface="Calibri" pitchFamily="34" charset="0"/>
                <a:cs typeface="Times New Roman" pitchFamily="18" charset="0"/>
              </a:rPr>
              <a:t>АНКЕТА    ДЛЯ РОДИТЕЛЕЙ</a:t>
            </a:r>
            <a:endParaRPr lang="ru-RU" sz="8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400" i="1">
                <a:latin typeface="Cambria" pitchFamily="18" charset="0"/>
                <a:ea typeface="Calibri" pitchFamily="34" charset="0"/>
                <a:cs typeface="Times New Roman" pitchFamily="18" charset="0"/>
              </a:rPr>
              <a:t>Изучение отношения родителей </a:t>
            </a:r>
            <a:r>
              <a:rPr lang="ru-RU" sz="1400"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i="1">
                <a:latin typeface="Cambria" pitchFamily="18" charset="0"/>
                <a:ea typeface="Calibri" pitchFamily="34" charset="0"/>
                <a:cs typeface="Times New Roman" pitchFamily="18" charset="0"/>
              </a:rPr>
              <a:t>к необходимости обучения детей правилам дорожного движения</a:t>
            </a:r>
            <a:r>
              <a:rPr lang="ru-RU" sz="1400" i="1"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Обучаете ли Вы своего ребенка правилам дорожного движения и культуре поведения в транспорте: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Да, регулярно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Редко, когда возникает в этом необходимость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Нет, с возрастом поймет все сам.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Как Ваш ребенок ведет себя в городском транспорте?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Мой ребенок спокойно стоит на остановке, садится вместе с взрослым в переднюю или среднюю дверь, не шумит, если есть возможность </a:t>
            </a:r>
            <a:r>
              <a:rPr lang="ru-RU" sz="1400">
                <a:latin typeface="Calibri" pitchFamily="34" charset="0"/>
              </a:rPr>
              <a:t>–</a:t>
            </a:r>
            <a:r>
              <a:rPr lang="ru-RU" sz="1400">
                <a:latin typeface="Cambria" pitchFamily="18" charset="0"/>
              </a:rPr>
              <a:t> садится на свободное сиденье, не высовывается из окна, не сорит в салоне. 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Мой ребенок бегает и прыгает на остановке, садится в любую дверь, не ориентируется на взрослого, пробирается побыстрее к свободному месту, расталкивая других пассажиров, громко разговаривает в салоне транспорта.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Считаете ли Вы необходимым обучать ребенка ПДД?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Да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Со временем он все поймет сам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Нет, не считаю. 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Кто должен взять на себя ответственность по обучению ребенка ПДД?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Только родители 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Педагоги детского сада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Это совместная деятельность педагогов и родителей.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Хотелось бы Вам получить квалифицированную консультацию по воспитанию культуры поведения ребенка в общественных местах и на улице?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Да  </a:t>
            </a:r>
            <a:endParaRPr lang="ru-RU" sz="800"/>
          </a:p>
          <a:p>
            <a:pPr eaLnBrk="0" hangingPunct="0">
              <a:buFontTx/>
              <a:buChar char="•"/>
            </a:pPr>
            <a:r>
              <a:rPr lang="ru-RU" sz="1400">
                <a:latin typeface="Cambria" pitchFamily="18" charset="0"/>
              </a:rPr>
              <a:t>Нет в этом никакой необходимости.</a:t>
            </a:r>
            <a:endParaRPr lang="ru-RU" sz="800"/>
          </a:p>
          <a:p>
            <a:pPr eaLnBrk="0" hangingPunct="0"/>
            <a:r>
              <a:rPr lang="ru-RU" sz="1400">
                <a:latin typeface="Cambria" pitchFamily="18" charset="0"/>
              </a:rPr>
              <a:t>Спасибо за участие.</a:t>
            </a:r>
            <a:endParaRPr lang="ru-RU" sz="800"/>
          </a:p>
          <a:p>
            <a:pPr eaLnBrk="0" hangingPunct="0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1"/>
          <p:cNvSpPr>
            <a:spLocks noChangeArrowheads="1"/>
          </p:cNvSpPr>
          <p:nvPr/>
        </p:nvSpPr>
        <p:spPr bwMode="auto">
          <a:xfrm>
            <a:off x="1684338" y="3109913"/>
            <a:ext cx="64484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Нужно только подрасти, </a:t>
            </a:r>
          </a:p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Чтобы все самим пройти,</a:t>
            </a:r>
          </a:p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Год за годом, знак за знаком</a:t>
            </a:r>
          </a:p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И – счастливого пути!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4949825"/>
            <a:ext cx="27908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539750" y="374650"/>
            <a:ext cx="799306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Таким образом, в результате проведенной работы по ПДД дети подготовительной группы стали грамотными, дисциплинированными пешеходами, участниками дорожного движения. У детей сформировались навыки безопасного поведения на дорогах. Они научатся применять полученные знания на практике и будут вести себя адекватно в любой дорожной ситуации, снизится процент ДТП с участием детей</a:t>
            </a:r>
            <a:r>
              <a:rPr lang="ru-RU" sz="20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831</TotalTime>
  <Words>790</Words>
  <Application>Microsoft Office PowerPoint</Application>
  <PresentationFormat>Экран (4:3)</PresentationFormat>
  <Paragraphs>122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Cambria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 Home</cp:lastModifiedBy>
  <cp:revision>157</cp:revision>
  <dcterms:created xsi:type="dcterms:W3CDTF">2014-07-15T15:51:57Z</dcterms:created>
  <dcterms:modified xsi:type="dcterms:W3CDTF">2024-03-20T17:09:35Z</dcterms:modified>
</cp:coreProperties>
</file>