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handoutMasterIdLst>
    <p:handoutMasterId r:id="rId30"/>
  </p:handoutMasterIdLst>
  <p:sldIdLst>
    <p:sldId id="294" r:id="rId2"/>
    <p:sldId id="276" r:id="rId3"/>
    <p:sldId id="258" r:id="rId4"/>
    <p:sldId id="356" r:id="rId5"/>
    <p:sldId id="346" r:id="rId6"/>
    <p:sldId id="349" r:id="rId7"/>
    <p:sldId id="353" r:id="rId8"/>
    <p:sldId id="350" r:id="rId9"/>
    <p:sldId id="354" r:id="rId10"/>
    <p:sldId id="290" r:id="rId11"/>
    <p:sldId id="362" r:id="rId12"/>
    <p:sldId id="365" r:id="rId13"/>
    <p:sldId id="360" r:id="rId14"/>
    <p:sldId id="352" r:id="rId15"/>
    <p:sldId id="366" r:id="rId16"/>
    <p:sldId id="277" r:id="rId17"/>
    <p:sldId id="358" r:id="rId18"/>
    <p:sldId id="363" r:id="rId19"/>
    <p:sldId id="371" r:id="rId20"/>
    <p:sldId id="372" r:id="rId21"/>
    <p:sldId id="368" r:id="rId22"/>
    <p:sldId id="374" r:id="rId23"/>
    <p:sldId id="367" r:id="rId24"/>
    <p:sldId id="369" r:id="rId25"/>
    <p:sldId id="370" r:id="rId26"/>
    <p:sldId id="373" r:id="rId27"/>
    <p:sldId id="355" r:id="rId28"/>
    <p:sldId id="344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EB1B66A4-F197-404E-8023-10C5C7724E66}">
          <p14:sldIdLst>
            <p14:sldId id="294"/>
            <p14:sldId id="276"/>
            <p14:sldId id="258"/>
            <p14:sldId id="356"/>
            <p14:sldId id="346"/>
            <p14:sldId id="349"/>
            <p14:sldId id="353"/>
            <p14:sldId id="350"/>
            <p14:sldId id="354"/>
            <p14:sldId id="290"/>
            <p14:sldId id="362"/>
            <p14:sldId id="365"/>
            <p14:sldId id="360"/>
            <p14:sldId id="352"/>
            <p14:sldId id="366"/>
            <p14:sldId id="277"/>
            <p14:sldId id="358"/>
            <p14:sldId id="363"/>
            <p14:sldId id="371"/>
            <p14:sldId id="372"/>
            <p14:sldId id="368"/>
            <p14:sldId id="374"/>
            <p14:sldId id="367"/>
            <p14:sldId id="369"/>
            <p14:sldId id="370"/>
            <p14:sldId id="373"/>
            <p14:sldId id="355"/>
            <p14:sldId id="344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104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034" autoAdjust="0"/>
    <p:restoredTop sz="94660"/>
  </p:normalViewPr>
  <p:slideViewPr>
    <p:cSldViewPr>
      <p:cViewPr varScale="1">
        <p:scale>
          <a:sx n="103" d="100"/>
          <a:sy n="103" d="100"/>
        </p:scale>
        <p:origin x="-4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327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1FC86C-5D83-48DF-8DF5-AFEC39C8F53A}" type="datetimeFigureOut">
              <a:rPr lang="ru-RU" smtClean="0"/>
              <a:pPr/>
              <a:t>07.09.2023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E91FC3-F3B9-48A6-AA8B-4DC907331CD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997204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A9DC43-3AE3-4FF7-B70D-545BD70D811A}" type="datetimeFigureOut">
              <a:rPr lang="ru-RU" smtClean="0"/>
              <a:pPr/>
              <a:t>07.09.2023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504582-5A52-4654-BE0B-1BEFAF1A7E2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A9DC43-3AE3-4FF7-B70D-545BD70D811A}" type="datetimeFigureOut">
              <a:rPr lang="ru-RU" smtClean="0"/>
              <a:pPr/>
              <a:t>07.09.2023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504582-5A52-4654-BE0B-1BEFAF1A7E2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A9DC43-3AE3-4FF7-B70D-545BD70D811A}" type="datetimeFigureOut">
              <a:rPr lang="ru-RU" smtClean="0"/>
              <a:pPr/>
              <a:t>07.09.2023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504582-5A52-4654-BE0B-1BEFAF1A7E2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A9DC43-3AE3-4FF7-B70D-545BD70D811A}" type="datetimeFigureOut">
              <a:rPr lang="ru-RU" smtClean="0"/>
              <a:pPr/>
              <a:t>07.09.2023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504582-5A52-4654-BE0B-1BEFAF1A7E2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A9DC43-3AE3-4FF7-B70D-545BD70D811A}" type="datetimeFigureOut">
              <a:rPr lang="ru-RU" smtClean="0"/>
              <a:pPr/>
              <a:t>07.09.2023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504582-5A52-4654-BE0B-1BEFAF1A7E2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A9DC43-3AE3-4FF7-B70D-545BD70D811A}" type="datetimeFigureOut">
              <a:rPr lang="ru-RU" smtClean="0"/>
              <a:pPr/>
              <a:t>07.09.2023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504582-5A52-4654-BE0B-1BEFAF1A7E2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A9DC43-3AE3-4FF7-B70D-545BD70D811A}" type="datetimeFigureOut">
              <a:rPr lang="ru-RU" smtClean="0"/>
              <a:pPr/>
              <a:t>07.09.2023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504582-5A52-4654-BE0B-1BEFAF1A7E2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A9DC43-3AE3-4FF7-B70D-545BD70D811A}" type="datetimeFigureOut">
              <a:rPr lang="ru-RU" smtClean="0"/>
              <a:pPr/>
              <a:t>07.09.2023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504582-5A52-4654-BE0B-1BEFAF1A7E2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A9DC43-3AE3-4FF7-B70D-545BD70D811A}" type="datetimeFigureOut">
              <a:rPr lang="ru-RU" smtClean="0"/>
              <a:pPr/>
              <a:t>07.09.2023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504582-5A52-4654-BE0B-1BEFAF1A7E2E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A9DC43-3AE3-4FF7-B70D-545BD70D811A}" type="datetimeFigureOut">
              <a:rPr lang="ru-RU" smtClean="0"/>
              <a:pPr/>
              <a:t>07.09.2023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504582-5A52-4654-BE0B-1BEFAF1A7E2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A9DC43-3AE3-4FF7-B70D-545BD70D811A}" type="datetimeFigureOut">
              <a:rPr lang="ru-RU" smtClean="0"/>
              <a:pPr/>
              <a:t>07.09.2023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504582-5A52-4654-BE0B-1BEFAF1A7E2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2BA9DC43-3AE3-4FF7-B70D-545BD70D811A}" type="datetimeFigureOut">
              <a:rPr lang="ru-RU" smtClean="0"/>
              <a:pPr/>
              <a:t>07.09.2023</a:t>
            </a:fld>
            <a:endParaRPr lang="ru-RU" dirty="0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ED504582-5A52-4654-BE0B-1BEFAF1A7E2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jpeg"/><Relationship Id="rId5" Type="http://schemas.openxmlformats.org/officeDocument/2006/relationships/image" Target="../media/image3.emf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5.jpeg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4.jpeg"/><Relationship Id="rId9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3.emf"/><Relationship Id="rId5" Type="http://schemas.openxmlformats.org/officeDocument/2006/relationships/oleObject" Target="../embeddings/oleObject3.bin"/><Relationship Id="rId10" Type="http://schemas.openxmlformats.org/officeDocument/2006/relationships/image" Target="../media/image12.jpeg"/><Relationship Id="rId4" Type="http://schemas.openxmlformats.org/officeDocument/2006/relationships/image" Target="../media/image4.jpeg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3.e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5.jpeg"/><Relationship Id="rId7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3.e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5.jpeg"/><Relationship Id="rId7" Type="http://schemas.openxmlformats.org/officeDocument/2006/relationships/image" Target="../media/image16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3.e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4.jpeg"/><Relationship Id="rId9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5.jpeg"/><Relationship Id="rId7" Type="http://schemas.openxmlformats.org/officeDocument/2006/relationships/image" Target="../media/image19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3.emf"/><Relationship Id="rId5" Type="http://schemas.openxmlformats.org/officeDocument/2006/relationships/oleObject" Target="../embeddings/oleObject7.bin"/><Relationship Id="rId10" Type="http://schemas.openxmlformats.org/officeDocument/2006/relationships/image" Target="../media/image22.jpeg"/><Relationship Id="rId4" Type="http://schemas.openxmlformats.org/officeDocument/2006/relationships/image" Target="../media/image4.jpeg"/><Relationship Id="rId9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5.jpeg"/><Relationship Id="rId7" Type="http://schemas.openxmlformats.org/officeDocument/2006/relationships/image" Target="../media/image23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3.e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4.jpeg"/><Relationship Id="rId9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4.jpe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26.jpeg"/><Relationship Id="rId5" Type="http://schemas.openxmlformats.org/officeDocument/2006/relationships/image" Target="../media/image3.emf"/><Relationship Id="rId10" Type="http://schemas.openxmlformats.org/officeDocument/2006/relationships/image" Target="../media/image30.jpeg"/><Relationship Id="rId4" Type="http://schemas.openxmlformats.org/officeDocument/2006/relationships/oleObject" Target="../embeddings/oleObject9.bin"/><Relationship Id="rId9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4.jpeg"/><Relationship Id="rId7" Type="http://schemas.openxmlformats.org/officeDocument/2006/relationships/image" Target="../media/image32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31.jpeg"/><Relationship Id="rId5" Type="http://schemas.openxmlformats.org/officeDocument/2006/relationships/image" Target="../media/image3.emf"/><Relationship Id="rId10" Type="http://schemas.openxmlformats.org/officeDocument/2006/relationships/image" Target="../media/image35.png"/><Relationship Id="rId4" Type="http://schemas.openxmlformats.org/officeDocument/2006/relationships/oleObject" Target="../embeddings/oleObject10.bin"/><Relationship Id="rId9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4.jpeg"/><Relationship Id="rId7" Type="http://schemas.openxmlformats.org/officeDocument/2006/relationships/image" Target="../media/image37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36.jpeg"/><Relationship Id="rId5" Type="http://schemas.openxmlformats.org/officeDocument/2006/relationships/image" Target="../media/image3.emf"/><Relationship Id="rId4" Type="http://schemas.openxmlformats.org/officeDocument/2006/relationships/oleObject" Target="../embeddings/oleObject11.bin"/><Relationship Id="rId9" Type="http://schemas.openxmlformats.org/officeDocument/2006/relationships/image" Target="../media/image39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4.jpeg"/><Relationship Id="rId7" Type="http://schemas.openxmlformats.org/officeDocument/2006/relationships/image" Target="../media/image41.jpeg"/><Relationship Id="rId12" Type="http://schemas.openxmlformats.org/officeDocument/2006/relationships/image" Target="../media/image4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40.jpeg"/><Relationship Id="rId11" Type="http://schemas.openxmlformats.org/officeDocument/2006/relationships/image" Target="../media/image45.png"/><Relationship Id="rId5" Type="http://schemas.openxmlformats.org/officeDocument/2006/relationships/image" Target="../media/image3.emf"/><Relationship Id="rId10" Type="http://schemas.openxmlformats.org/officeDocument/2006/relationships/image" Target="../media/image44.png"/><Relationship Id="rId4" Type="http://schemas.openxmlformats.org/officeDocument/2006/relationships/oleObject" Target="../embeddings/oleObject12.bin"/><Relationship Id="rId9" Type="http://schemas.openxmlformats.org/officeDocument/2006/relationships/image" Target="../media/image4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.jpeg"/><Relationship Id="rId7" Type="http://schemas.openxmlformats.org/officeDocument/2006/relationships/image" Target="../media/image48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47.jpeg"/><Relationship Id="rId5" Type="http://schemas.openxmlformats.org/officeDocument/2006/relationships/image" Target="../media/image3.emf"/><Relationship Id="rId10" Type="http://schemas.openxmlformats.org/officeDocument/2006/relationships/image" Target="../media/image51.jpeg"/><Relationship Id="rId4" Type="http://schemas.openxmlformats.org/officeDocument/2006/relationships/oleObject" Target="../embeddings/oleObject13.bin"/><Relationship Id="rId9" Type="http://schemas.openxmlformats.org/officeDocument/2006/relationships/image" Target="../media/image5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4.jpeg"/><Relationship Id="rId7" Type="http://schemas.openxmlformats.org/officeDocument/2006/relationships/image" Target="../media/image53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52.png"/><Relationship Id="rId5" Type="http://schemas.openxmlformats.org/officeDocument/2006/relationships/image" Target="../media/image3.emf"/><Relationship Id="rId4" Type="http://schemas.openxmlformats.org/officeDocument/2006/relationships/oleObject" Target="../embeddings/oleObject14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3" Type="http://schemas.openxmlformats.org/officeDocument/2006/relationships/image" Target="../media/image5.jpeg"/><Relationship Id="rId7" Type="http://schemas.openxmlformats.org/officeDocument/2006/relationships/image" Target="../media/image55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3.emf"/><Relationship Id="rId5" Type="http://schemas.openxmlformats.org/officeDocument/2006/relationships/oleObject" Target="../embeddings/oleObject15.bin"/><Relationship Id="rId10" Type="http://schemas.openxmlformats.org/officeDocument/2006/relationships/image" Target="../media/image58.jpeg"/><Relationship Id="rId4" Type="http://schemas.openxmlformats.org/officeDocument/2006/relationships/image" Target="../media/image4.jpeg"/><Relationship Id="rId9" Type="http://schemas.openxmlformats.org/officeDocument/2006/relationships/image" Target="../media/image57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eg"/><Relationship Id="rId3" Type="http://schemas.openxmlformats.org/officeDocument/2006/relationships/image" Target="../media/image5.jpeg"/><Relationship Id="rId7" Type="http://schemas.openxmlformats.org/officeDocument/2006/relationships/image" Target="../media/image59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3.emf"/><Relationship Id="rId5" Type="http://schemas.openxmlformats.org/officeDocument/2006/relationships/oleObject" Target="../embeddings/oleObject16.bin"/><Relationship Id="rId10" Type="http://schemas.openxmlformats.org/officeDocument/2006/relationships/image" Target="../media/image62.jpeg"/><Relationship Id="rId4" Type="http://schemas.openxmlformats.org/officeDocument/2006/relationships/image" Target="../media/image4.jpeg"/><Relationship Id="rId9" Type="http://schemas.openxmlformats.org/officeDocument/2006/relationships/image" Target="../media/image61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jpeg"/><Relationship Id="rId3" Type="http://schemas.openxmlformats.org/officeDocument/2006/relationships/image" Target="../media/image5.jpeg"/><Relationship Id="rId7" Type="http://schemas.openxmlformats.org/officeDocument/2006/relationships/image" Target="../media/image63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3.emf"/><Relationship Id="rId5" Type="http://schemas.openxmlformats.org/officeDocument/2006/relationships/oleObject" Target="../embeddings/oleObject17.bin"/><Relationship Id="rId10" Type="http://schemas.openxmlformats.org/officeDocument/2006/relationships/image" Target="../media/image66.jpeg"/><Relationship Id="rId4" Type="http://schemas.openxmlformats.org/officeDocument/2006/relationships/image" Target="../media/image4.jpeg"/><Relationship Id="rId9" Type="http://schemas.openxmlformats.org/officeDocument/2006/relationships/image" Target="../media/image65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jpeg"/><Relationship Id="rId3" Type="http://schemas.openxmlformats.org/officeDocument/2006/relationships/image" Target="../media/image5.jpeg"/><Relationship Id="rId7" Type="http://schemas.openxmlformats.org/officeDocument/2006/relationships/image" Target="../media/image67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3.emf"/><Relationship Id="rId5" Type="http://schemas.openxmlformats.org/officeDocument/2006/relationships/oleObject" Target="../embeddings/oleObject18.bin"/><Relationship Id="rId4" Type="http://schemas.openxmlformats.org/officeDocument/2006/relationships/image" Target="../media/image4.jpeg"/><Relationship Id="rId9" Type="http://schemas.openxmlformats.org/officeDocument/2006/relationships/image" Target="../media/image6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70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3.emf"/><Relationship Id="rId5" Type="http://schemas.openxmlformats.org/officeDocument/2006/relationships/oleObject" Target="../embeddings/oleObject19.bin"/><Relationship Id="rId4" Type="http://schemas.openxmlformats.org/officeDocument/2006/relationships/image" Target="../media/image4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jpeg"/><Relationship Id="rId3" Type="http://schemas.openxmlformats.org/officeDocument/2006/relationships/image" Target="../media/image5.jpeg"/><Relationship Id="rId7" Type="http://schemas.openxmlformats.org/officeDocument/2006/relationships/image" Target="../media/image71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3.emf"/><Relationship Id="rId11" Type="http://schemas.openxmlformats.org/officeDocument/2006/relationships/image" Target="../media/image75.jpeg"/><Relationship Id="rId5" Type="http://schemas.openxmlformats.org/officeDocument/2006/relationships/oleObject" Target="../embeddings/oleObject20.bin"/><Relationship Id="rId10" Type="http://schemas.openxmlformats.org/officeDocument/2006/relationships/image" Target="../media/image74.jpeg"/><Relationship Id="rId4" Type="http://schemas.openxmlformats.org/officeDocument/2006/relationships/image" Target="../media/image4.jpeg"/><Relationship Id="rId9" Type="http://schemas.openxmlformats.org/officeDocument/2006/relationships/image" Target="../media/image73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jpeg"/><Relationship Id="rId3" Type="http://schemas.openxmlformats.org/officeDocument/2006/relationships/image" Target="../media/image5.jpeg"/><Relationship Id="rId7" Type="http://schemas.openxmlformats.org/officeDocument/2006/relationships/image" Target="../media/image76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3.emf"/><Relationship Id="rId5" Type="http://schemas.openxmlformats.org/officeDocument/2006/relationships/oleObject" Target="../embeddings/oleObject21.bin"/><Relationship Id="rId4" Type="http://schemas.openxmlformats.org/officeDocument/2006/relationships/image" Target="../media/image4.jpeg"/><Relationship Id="rId9" Type="http://schemas.openxmlformats.org/officeDocument/2006/relationships/image" Target="../media/image78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image" Target="../media/image5.jpeg"/><Relationship Id="rId7" Type="http://schemas.openxmlformats.org/officeDocument/2006/relationships/image" Target="../media/image79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3.emf"/><Relationship Id="rId5" Type="http://schemas.openxmlformats.org/officeDocument/2006/relationships/oleObject" Target="../embeddings/oleObject22.bin"/><Relationship Id="rId4" Type="http://schemas.openxmlformats.org/officeDocument/2006/relationships/image" Target="../media/image4.jpeg"/><Relationship Id="rId9" Type="http://schemas.openxmlformats.org/officeDocument/2006/relationships/image" Target="../media/image81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3" Type="http://schemas.openxmlformats.org/officeDocument/2006/relationships/image" Target="../media/image5.jpeg"/><Relationship Id="rId7" Type="http://schemas.openxmlformats.org/officeDocument/2006/relationships/image" Target="../media/image8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3.vml"/><Relationship Id="rId6" Type="http://schemas.openxmlformats.org/officeDocument/2006/relationships/image" Target="../media/image3.emf"/><Relationship Id="rId5" Type="http://schemas.openxmlformats.org/officeDocument/2006/relationships/oleObject" Target="../embeddings/oleObject23.bin"/><Relationship Id="rId4" Type="http://schemas.openxmlformats.org/officeDocument/2006/relationships/image" Target="../media/image4.jpeg"/><Relationship Id="rId9" Type="http://schemas.openxmlformats.org/officeDocument/2006/relationships/image" Target="../media/image84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jpeg"/><Relationship Id="rId3" Type="http://schemas.openxmlformats.org/officeDocument/2006/relationships/image" Target="../media/image5.jpeg"/><Relationship Id="rId7" Type="http://schemas.openxmlformats.org/officeDocument/2006/relationships/image" Target="../media/image85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3.emf"/><Relationship Id="rId5" Type="http://schemas.openxmlformats.org/officeDocument/2006/relationships/oleObject" Target="../embeddings/oleObject24.bin"/><Relationship Id="rId4" Type="http://schemas.openxmlformats.org/officeDocument/2006/relationships/image" Target="../media/image4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jpeg"/><Relationship Id="rId3" Type="http://schemas.openxmlformats.org/officeDocument/2006/relationships/image" Target="../media/image5.jpeg"/><Relationship Id="rId7" Type="http://schemas.openxmlformats.org/officeDocument/2006/relationships/image" Target="../media/image87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3.emf"/><Relationship Id="rId5" Type="http://schemas.openxmlformats.org/officeDocument/2006/relationships/oleObject" Target="../embeddings/oleObject25.bin"/><Relationship Id="rId4" Type="http://schemas.openxmlformats.org/officeDocument/2006/relationships/image" Target="../media/image4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jpeg"/><Relationship Id="rId3" Type="http://schemas.openxmlformats.org/officeDocument/2006/relationships/image" Target="../media/image5.jpeg"/><Relationship Id="rId7" Type="http://schemas.openxmlformats.org/officeDocument/2006/relationships/image" Target="../media/image89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6.vml"/><Relationship Id="rId6" Type="http://schemas.openxmlformats.org/officeDocument/2006/relationships/image" Target="../media/image3.emf"/><Relationship Id="rId5" Type="http://schemas.openxmlformats.org/officeDocument/2006/relationships/oleObject" Target="../embeddings/oleObject26.bin"/><Relationship Id="rId4" Type="http://schemas.openxmlformats.org/officeDocument/2006/relationships/image" Target="../media/image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7.vml"/><Relationship Id="rId5" Type="http://schemas.openxmlformats.org/officeDocument/2006/relationships/image" Target="../media/image3.emf"/><Relationship Id="rId4" Type="http://schemas.openxmlformats.org/officeDocument/2006/relationships/oleObject" Target="../embeddings/oleObject27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КК\Desktop\рис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571480"/>
            <a:ext cx="8424936" cy="114300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ГБПОУ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РС(Я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) «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Якутское художественное училище (колледж) 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им.П.П.Романова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chemeClr val="accent2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1268760"/>
            <a:ext cx="8424936" cy="5328592"/>
          </a:xfrm>
        </p:spPr>
        <p:txBody>
          <a:bodyPr>
            <a:normAutofit fontScale="70000" lnSpcReduction="20000"/>
          </a:bodyPr>
          <a:lstStyle/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endParaRPr lang="ru-RU" sz="2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200" b="1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altLang="ru-RU" sz="3000" b="1" dirty="0" smtClean="0">
              <a:solidFill>
                <a:schemeClr val="tx1"/>
              </a:solidFill>
              <a:latin typeface="Bodoni MT Black" panose="02070A03080606020203" pitchFamily="18" charset="0"/>
            </a:endParaRPr>
          </a:p>
          <a:p>
            <a:pPr algn="ctr"/>
            <a:r>
              <a:rPr lang="ru-RU" altLang="ru-RU" sz="4600" b="1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Композиция в </a:t>
            </a:r>
            <a:r>
              <a:rPr lang="ru-RU" altLang="ru-RU" sz="4600" b="1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пейзаже</a:t>
            </a:r>
          </a:p>
          <a:p>
            <a:pPr algn="ctr"/>
            <a:r>
              <a:rPr lang="ru-RU" altLang="ru-RU" sz="2900" b="1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(Многослойная картина)</a:t>
            </a:r>
            <a:endParaRPr lang="ru-RU" altLang="ru-RU" sz="2900" b="1" dirty="0" smtClean="0">
              <a:solidFill>
                <a:schemeClr val="accent3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altLang="ru-RU" sz="30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Мастер класс для преподавателей ДШИ</a:t>
            </a:r>
          </a:p>
          <a:p>
            <a:pPr algn="ctr"/>
            <a:r>
              <a:rPr lang="ru-RU" altLang="ru-RU" sz="30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Преподавателя </a:t>
            </a:r>
            <a:r>
              <a:rPr lang="ru-RU" altLang="ru-RU" sz="3000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спецдисциплин</a:t>
            </a:r>
            <a:r>
              <a:rPr lang="ru-RU" altLang="ru-RU" sz="30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, члена Союза Художников РС(Я)</a:t>
            </a:r>
          </a:p>
          <a:p>
            <a:pPr algn="ctr"/>
            <a:r>
              <a:rPr lang="ru-RU" altLang="ru-RU" sz="30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Отличника профобразования</a:t>
            </a:r>
          </a:p>
          <a:p>
            <a:pPr algn="ctr"/>
            <a:r>
              <a:rPr lang="ru-RU" altLang="ru-RU" sz="3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altLang="ru-RU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endParaRPr lang="ru-RU" sz="22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altLang="ru-RU" sz="30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altLang="ru-RU" sz="30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Захарова Станислава Петровича </a:t>
            </a:r>
          </a:p>
          <a:p>
            <a:pPr algn="ctr"/>
            <a:r>
              <a:rPr lang="ru-RU" altLang="ru-RU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altLang="ru-RU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endParaRPr lang="ru-RU" sz="22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sz="2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1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Якутск, 2022 г.</a:t>
            </a:r>
            <a:endParaRPr lang="ru-RU" sz="21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0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14" y="-12812"/>
            <a:ext cx="9148114" cy="6859829"/>
          </a:xfrm>
          <a:prstGeom prst="rect">
            <a:avLst/>
          </a:prstGeom>
        </p:spPr>
      </p:pic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98928998"/>
              </p:ext>
            </p:extLst>
          </p:nvPr>
        </p:nvGraphicFramePr>
        <p:xfrm>
          <a:off x="0" y="6408738"/>
          <a:ext cx="9144000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2" name="CorelDRAW" r:id="rId4" imgW="5232240" imgH="357480" progId="">
                  <p:embed/>
                </p:oleObj>
              </mc:Choice>
              <mc:Fallback>
                <p:oleObj name="CorelDRAW" r:id="rId4" imgW="5232240" imgH="357480" progId="">
                  <p:embed/>
                  <p:pic>
                    <p:nvPicPr>
                      <p:cNvPr id="0" name="Picture 6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6408738"/>
                        <a:ext cx="9144000" cy="404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555776" y="326326"/>
            <a:ext cx="60841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>
              <a:solidFill>
                <a:srgbClr val="0B1041"/>
              </a:solidFill>
            </a:endParaRPr>
          </a:p>
        </p:txBody>
      </p:sp>
      <p:pic>
        <p:nvPicPr>
          <p:cNvPr id="5" name="Picture 2" descr="C:\Users\КК\Desktop\рис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Содержимое 7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r>
              <a:rPr lang="ru-RU" dirty="0" smtClean="0"/>
              <a:t>содержание:</a:t>
            </a:r>
          </a:p>
          <a:p>
            <a:r>
              <a:rPr lang="ru-RU" sz="2400" dirty="0" smtClean="0"/>
              <a:t>1  Введение </a:t>
            </a:r>
          </a:p>
          <a:p>
            <a:r>
              <a:rPr lang="ru-RU" sz="2400" dirty="0" smtClean="0"/>
              <a:t>2  Золотое сечение</a:t>
            </a:r>
          </a:p>
          <a:p>
            <a:r>
              <a:rPr lang="ru-RU" sz="2400" dirty="0" smtClean="0"/>
              <a:t>3  Правило третей</a:t>
            </a:r>
          </a:p>
          <a:p>
            <a:r>
              <a:rPr lang="ru-RU" sz="2400" dirty="0" smtClean="0"/>
              <a:t>4  Плановость</a:t>
            </a:r>
          </a:p>
          <a:p>
            <a:r>
              <a:rPr lang="ru-RU" sz="2400" dirty="0" smtClean="0"/>
              <a:t>5  Свет и тень</a:t>
            </a:r>
          </a:p>
          <a:p>
            <a:r>
              <a:rPr lang="ru-RU" sz="2400" dirty="0" smtClean="0"/>
              <a:t>6  Активные и пассивные планы</a:t>
            </a:r>
          </a:p>
          <a:p>
            <a:r>
              <a:rPr lang="ru-RU" sz="2400" dirty="0" smtClean="0"/>
              <a:t>7  Ритм</a:t>
            </a:r>
          </a:p>
          <a:p>
            <a:r>
              <a:rPr lang="ru-RU" sz="2400" dirty="0" smtClean="0"/>
              <a:t>8  Динамика и статика</a:t>
            </a:r>
          </a:p>
          <a:p>
            <a:r>
              <a:rPr lang="ru-RU" sz="2400" dirty="0" smtClean="0"/>
              <a:t>9  Три композиционные ошибки </a:t>
            </a:r>
          </a:p>
          <a:p>
            <a:r>
              <a:rPr lang="ru-RU" sz="2400" dirty="0" smtClean="0"/>
              <a:t>10 Многослойный пейзаж</a:t>
            </a:r>
          </a:p>
          <a:p>
            <a:r>
              <a:rPr lang="ru-RU" sz="2400" dirty="0" smtClean="0"/>
              <a:t>11 Заключение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791072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999" y="1310449"/>
            <a:ext cx="1844040" cy="2627376"/>
          </a:xfr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29"/>
            <a:ext cx="9148114" cy="6859829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79512" y="142852"/>
            <a:ext cx="8964488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3">
                    <a:lumMod val="75000"/>
                  </a:schemeClr>
                </a:solidFill>
              </a:rPr>
              <a:t>Введение</a:t>
            </a:r>
          </a:p>
          <a:p>
            <a:pPr algn="ctr"/>
            <a:endParaRPr lang="ru-RU" sz="28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ctr"/>
            <a:endParaRPr lang="ru-RU" sz="2800" dirty="0">
              <a:solidFill>
                <a:schemeClr val="accent3">
                  <a:lumMod val="75000"/>
                </a:schemeClr>
              </a:solidFill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5928424"/>
              </p:ext>
            </p:extLst>
          </p:nvPr>
        </p:nvGraphicFramePr>
        <p:xfrm>
          <a:off x="0" y="6408738"/>
          <a:ext cx="9144000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28" name="CorelDRAW" r:id="rId5" imgW="5232240" imgH="357480" progId="">
                  <p:embed/>
                </p:oleObj>
              </mc:Choice>
              <mc:Fallback>
                <p:oleObj name="CorelDRAW" r:id="rId5" imgW="5232240" imgH="357480" progId="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6408738"/>
                        <a:ext cx="9144000" cy="404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79512" y="332656"/>
            <a:ext cx="8568952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r>
              <a:rPr lang="ru-RU" dirty="0" smtClean="0">
                <a:latin typeface="CentSchbkCyrill BT" panose="02040603050705020303" pitchFamily="18" charset="-52"/>
              </a:rPr>
              <a:t>Природа –наш величайший </a:t>
            </a:r>
            <a:r>
              <a:rPr lang="ru-RU" dirty="0" smtClean="0">
                <a:latin typeface="CentSchbkCyrill BT" panose="02040603050705020303" pitchFamily="18" charset="-52"/>
              </a:rPr>
              <a:t>источник вдохновения</a:t>
            </a:r>
            <a:r>
              <a:rPr lang="ru-RU" dirty="0" smtClean="0">
                <a:latin typeface="CentSchbkCyrill BT" panose="02040603050705020303" pitchFamily="18" charset="-52"/>
              </a:rPr>
              <a:t>. </a:t>
            </a:r>
            <a:r>
              <a:rPr lang="ru-RU" dirty="0" smtClean="0">
                <a:latin typeface="CentSchbkCyrill BT" panose="02040603050705020303" pitchFamily="18" charset="-52"/>
              </a:rPr>
              <a:t>Неисчерпаемая гармония форм </a:t>
            </a:r>
            <a:r>
              <a:rPr lang="ru-RU" dirty="0" smtClean="0">
                <a:latin typeface="CentSchbkCyrill BT" panose="02040603050705020303" pitchFamily="18" charset="-52"/>
              </a:rPr>
              <a:t>и </a:t>
            </a:r>
            <a:r>
              <a:rPr lang="ru-RU" dirty="0" smtClean="0">
                <a:latin typeface="CentSchbkCyrill BT" panose="02040603050705020303" pitchFamily="18" charset="-52"/>
              </a:rPr>
              <a:t>красок. Самые </a:t>
            </a:r>
            <a:r>
              <a:rPr lang="ru-RU" dirty="0" smtClean="0">
                <a:latin typeface="CentSchbkCyrill BT" panose="02040603050705020303" pitchFamily="18" charset="-52"/>
              </a:rPr>
              <a:t>первые </a:t>
            </a:r>
            <a:r>
              <a:rPr lang="ru-RU" dirty="0" smtClean="0">
                <a:latin typeface="CentSchbkCyrill BT" panose="02040603050705020303" pitchFamily="18" charset="-52"/>
              </a:rPr>
              <a:t>рисунки детей </a:t>
            </a:r>
            <a:r>
              <a:rPr lang="ru-RU" dirty="0" smtClean="0">
                <a:latin typeface="CentSchbkCyrill BT" panose="02040603050705020303" pitchFamily="18" charset="-52"/>
              </a:rPr>
              <a:t>–пейзажи.</a:t>
            </a:r>
          </a:p>
          <a:p>
            <a:endParaRPr lang="ru-RU" dirty="0" smtClean="0">
              <a:latin typeface="CentSchbkCyrill BT" panose="02040603050705020303" pitchFamily="18" charset="-52"/>
            </a:endParaRP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dirty="0" smtClean="0">
                <a:latin typeface="CentSchbkCyrill BT" panose="02040603050705020303" pitchFamily="18" charset="-52"/>
              </a:rPr>
              <a:t>Грамотно </a:t>
            </a:r>
            <a:r>
              <a:rPr lang="ru-RU" dirty="0" smtClean="0">
                <a:latin typeface="CentSchbkCyrill BT" panose="02040603050705020303" pitchFamily="18" charset="-52"/>
              </a:rPr>
              <a:t>написанный пейзаж можно сравнить с окном в мир </a:t>
            </a:r>
            <a:r>
              <a:rPr lang="ru-RU" dirty="0" smtClean="0">
                <a:latin typeface="CentSchbkCyrill BT" panose="02040603050705020303" pitchFamily="18" charset="-52"/>
              </a:rPr>
              <a:t>природы</a:t>
            </a:r>
            <a:r>
              <a:rPr lang="ru-RU" dirty="0" smtClean="0">
                <a:latin typeface="CentSchbkCyrill BT" panose="02040603050705020303" pitchFamily="18" charset="-52"/>
              </a:rPr>
              <a:t>.</a:t>
            </a:r>
          </a:p>
          <a:p>
            <a:r>
              <a:rPr lang="ru-RU" dirty="0" smtClean="0">
                <a:latin typeface="CentSchbkCyrill BT" panose="02040603050705020303" pitchFamily="18" charset="-52"/>
              </a:rPr>
              <a:t>Правила хорошей композиции необходимо понимать , чтобы заинтересовать зрителя, направлять его взгляд по элементам изображения и выразить идею, историю или суть картины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  <p:pic>
        <p:nvPicPr>
          <p:cNvPr id="2124" name="Picture 76" descr="C:\Users\Захаров\Pictures\Зимние чудеса\10-13лет\Данилова Лилия 11лет ТабагДШИ СивцеваСМ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952117"/>
            <a:ext cx="2867811" cy="2150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26" name="Picture 78" descr="C:\Users\Захаров\Pictures\Зимние чудеса\10-13лет\Работа  Петрова  Эдуарда 11лет  Красота зимней природы  МБОУ Амгинский лицей им Л.В.Киренского  Рук Михайлова А.Ф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1280" y="2170216"/>
            <a:ext cx="2745415" cy="178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27" name="Picture 79" descr="C:\Users\Захаров\Pictures\Зимние чудеса\10-13лет\Чирикова Лолита 12 лет Рассвет АмгДШИ рук Жиркова КН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525" y="2030460"/>
            <a:ext cx="2776331" cy="2023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3601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999" y="1310449"/>
            <a:ext cx="1844040" cy="2627376"/>
          </a:xfr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05" y="0"/>
            <a:ext cx="9148114" cy="6859829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79512" y="323364"/>
            <a:ext cx="896448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</a:rPr>
              <a:t>Золотое сечение</a:t>
            </a:r>
          </a:p>
          <a:p>
            <a:pPr algn="ctr"/>
            <a:r>
              <a:rPr lang="ru-RU" sz="1200" b="1" dirty="0" smtClean="0">
                <a:solidFill>
                  <a:srgbClr val="0B1041"/>
                </a:solidFill>
              </a:rPr>
              <a:t>(40*60 ) </a:t>
            </a:r>
            <a:r>
              <a:rPr lang="ru-RU" sz="1200" b="1" dirty="0" err="1" smtClean="0">
                <a:solidFill>
                  <a:srgbClr val="0B1041"/>
                </a:solidFill>
              </a:rPr>
              <a:t>х</a:t>
            </a:r>
            <a:r>
              <a:rPr lang="ru-RU" sz="1200" b="1" dirty="0" smtClean="0">
                <a:solidFill>
                  <a:srgbClr val="0B1041"/>
                </a:solidFill>
              </a:rPr>
              <a:t> 0,618 :1, 618 = 62% * 38%</a:t>
            </a:r>
          </a:p>
          <a:p>
            <a:pPr algn="ctr"/>
            <a:endParaRPr lang="ru-RU" sz="1200" b="1" dirty="0" smtClean="0">
              <a:solidFill>
                <a:srgbClr val="0B1041"/>
              </a:solidFill>
            </a:endParaRPr>
          </a:p>
          <a:p>
            <a:pPr algn="ctr"/>
            <a:endParaRPr lang="ru-RU" sz="1200" b="1" dirty="0" smtClean="0">
              <a:solidFill>
                <a:srgbClr val="0B1041"/>
              </a:solidFill>
            </a:endParaRPr>
          </a:p>
          <a:p>
            <a:pPr algn="ctr"/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</a:rPr>
              <a:t>Гармоническое деление –отношение частей и целого, при котором отношение частей между собой и каждой части к целому равны.</a:t>
            </a:r>
            <a:endParaRPr lang="ru-RU" sz="1600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5928424"/>
              </p:ext>
            </p:extLst>
          </p:nvPr>
        </p:nvGraphicFramePr>
        <p:xfrm>
          <a:off x="0" y="6408738"/>
          <a:ext cx="9144000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693" name="CorelDRAW" r:id="rId5" imgW="5232240" imgH="357480" progId="">
                  <p:embed/>
                </p:oleObj>
              </mc:Choice>
              <mc:Fallback>
                <p:oleObj name="CorelDRAW" r:id="rId5" imgW="5232240" imgH="357480" progId="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6408738"/>
                        <a:ext cx="9144000" cy="404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1689" name="Picture 9" descr="C:\Users\Артур\Pictures\Новая папка (3)\9dc1d702-93dc-4eca-8184-c91ad8a12d6a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429256" y="1918836"/>
            <a:ext cx="2643206" cy="4302892"/>
          </a:xfrm>
          <a:prstGeom prst="rect">
            <a:avLst/>
          </a:prstGeom>
          <a:noFill/>
        </p:spPr>
      </p:pic>
      <p:pic>
        <p:nvPicPr>
          <p:cNvPr id="71690" name="Picture 10" descr="C:\Users\Артур\Pictures\Новая папка (3)\df4470059dae45e96727ed6043d60349.jp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000100" y="3643314"/>
            <a:ext cx="4429156" cy="2573699"/>
          </a:xfrm>
          <a:prstGeom prst="rect">
            <a:avLst/>
          </a:prstGeom>
          <a:noFill/>
        </p:spPr>
      </p:pic>
      <p:pic>
        <p:nvPicPr>
          <p:cNvPr id="71691" name="Picture 11" descr="C:\Users\Артур\Pictures\Новая папка (3)\1581953817_1112222222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14678" y="1785926"/>
            <a:ext cx="2071702" cy="1874533"/>
          </a:xfrm>
          <a:prstGeom prst="rect">
            <a:avLst/>
          </a:prstGeom>
          <a:noFill/>
        </p:spPr>
      </p:pic>
      <p:pic>
        <p:nvPicPr>
          <p:cNvPr id="71692" name="Picture 12" descr="C:\Users\Артур\Pictures\Новая папка (3)\4edbbd3b97b3cf88377b7dfae546bd0bdabdc2d4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000100" y="1857364"/>
            <a:ext cx="2000264" cy="1742166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4071934" y="928670"/>
            <a:ext cx="92044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1х2</a:t>
            </a:r>
            <a:r>
              <a:rPr lang="en-US" sz="1400" b="1" dirty="0" smtClean="0"/>
              <a:t>/3</a:t>
            </a:r>
            <a:endParaRPr lang="ru-RU" sz="1400" b="1" dirty="0"/>
          </a:p>
        </p:txBody>
      </p:sp>
    </p:spTree>
    <p:extLst>
      <p:ext uri="{BB962C8B-B14F-4D97-AF65-F5344CB8AC3E}">
        <p14:creationId xmlns:p14="http://schemas.microsoft.com/office/powerpoint/2010/main" val="4199480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999" y="1310449"/>
            <a:ext cx="1844040" cy="2627376"/>
          </a:xfr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05" y="0"/>
            <a:ext cx="9148114" cy="6859829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79512" y="323364"/>
            <a:ext cx="8964488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</a:rPr>
              <a:t>Правило третей</a:t>
            </a:r>
          </a:p>
          <a:p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</a:rPr>
              <a:t>Правило третей – принцип построения композиции, основанный на упрощенном правиле золотого сечения.</a:t>
            </a:r>
          </a:p>
          <a:p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</a:rPr>
              <a:t>1, 2, 3, 4 – точки, расположенные на пересечении третей и диагоналей . Последовательность считывания изображений зрителем, связанная с навыком чтения, психологией восприятия зрителя.</a:t>
            </a:r>
            <a:endParaRPr lang="ru-RU" sz="1600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5928424"/>
              </p:ext>
            </p:extLst>
          </p:nvPr>
        </p:nvGraphicFramePr>
        <p:xfrm>
          <a:off x="0" y="6408738"/>
          <a:ext cx="9144000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56" name="CorelDRAW" r:id="rId5" imgW="5232240" imgH="357480" progId="">
                  <p:embed/>
                </p:oleObj>
              </mc:Choice>
              <mc:Fallback>
                <p:oleObj name="CorelDRAW" r:id="rId5" imgW="5232240" imgH="357480" progId="">
                  <p:embed/>
                  <p:pic>
                    <p:nvPicPr>
                      <p:cNvPr id="0" name="Picture 3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6408738"/>
                        <a:ext cx="9144000" cy="404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63" descr="C:\Users\Артур\Pictures\кк4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00166" y="2000240"/>
            <a:ext cx="6143668" cy="425951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78318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0608" y="5159388"/>
            <a:ext cx="8183880" cy="1051560"/>
          </a:xfrm>
        </p:spPr>
        <p:txBody>
          <a:bodyPr/>
          <a:lstStyle/>
          <a:p>
            <a:endParaRPr lang="ru-RU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6905" y="1310449"/>
            <a:ext cx="1844040" cy="2627376"/>
          </a:xfr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03" y="-46279"/>
            <a:ext cx="9148114" cy="6859829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79512" y="323364"/>
            <a:ext cx="8964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B1041"/>
                </a:solidFill>
              </a:rPr>
              <a:t>Саврасов А.К. Грачи прилетели</a:t>
            </a:r>
            <a:endParaRPr lang="ru-RU" dirty="0">
              <a:solidFill>
                <a:srgbClr val="0B1041"/>
              </a:solidFill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5928424"/>
              </p:ext>
            </p:extLst>
          </p:nvPr>
        </p:nvGraphicFramePr>
        <p:xfrm>
          <a:off x="0" y="6408738"/>
          <a:ext cx="9144000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23" name="CorelDRAW" r:id="rId5" imgW="5232240" imgH="357480" progId="">
                  <p:embed/>
                </p:oleObj>
              </mc:Choice>
              <mc:Fallback>
                <p:oleObj name="CorelDRAW" r:id="rId5" imgW="5232240" imgH="357480" progId="">
                  <p:embed/>
                  <p:pic>
                    <p:nvPicPr>
                      <p:cNvPr id="0" name="Picture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6408738"/>
                        <a:ext cx="9144000" cy="404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7619" name="Picture 35" descr="C:\Users\Артур\Pictures\мастер класс\grach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8596" y="785794"/>
            <a:ext cx="4064000" cy="5216842"/>
          </a:xfrm>
          <a:prstGeom prst="rect">
            <a:avLst/>
          </a:prstGeom>
          <a:noFill/>
        </p:spPr>
      </p:pic>
      <p:pic>
        <p:nvPicPr>
          <p:cNvPr id="67621" name="Picture 37" descr="C:\Users\Артур\Pictures\мастер класс\grach1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786314" y="785794"/>
            <a:ext cx="4064000" cy="52882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15773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0608" y="5159388"/>
            <a:ext cx="8183880" cy="1051560"/>
          </a:xfrm>
        </p:spPr>
        <p:txBody>
          <a:bodyPr/>
          <a:lstStyle/>
          <a:p>
            <a:endParaRPr lang="ru-RU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6905" y="1310449"/>
            <a:ext cx="1844040" cy="2627376"/>
          </a:xfr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03" y="-46279"/>
            <a:ext cx="9148114" cy="6859829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285720" y="142853"/>
            <a:ext cx="81439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</a:rPr>
              <a:t>Левитан И.И. Большая вода               Рылов А.А. Над </a:t>
            </a:r>
            <a:r>
              <a:rPr lang="ru-RU" sz="1600" b="1" dirty="0" err="1" smtClean="0">
                <a:solidFill>
                  <a:schemeClr val="accent2">
                    <a:lumMod val="50000"/>
                  </a:schemeClr>
                </a:solidFill>
              </a:rPr>
              <a:t>голубым</a:t>
            </a: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</a:rPr>
              <a:t>                                 .                                                                                 простором  </a:t>
            </a:r>
            <a:endParaRPr lang="ru-RU" sz="1600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5928424"/>
              </p:ext>
            </p:extLst>
          </p:nvPr>
        </p:nvGraphicFramePr>
        <p:xfrm>
          <a:off x="0" y="6408738"/>
          <a:ext cx="9144000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17" name="CorelDRAW" r:id="rId5" imgW="5232240" imgH="357480" progId="">
                  <p:embed/>
                </p:oleObj>
              </mc:Choice>
              <mc:Fallback>
                <p:oleObj name="CorelDRAW" r:id="rId5" imgW="5232240" imgH="357480" progId="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6408738"/>
                        <a:ext cx="9144000" cy="404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2715" name="Picture 11" descr="C:\Users\Артур\Pictures\мастер класс\IMG_20220804_16250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7158" y="571480"/>
            <a:ext cx="3354705" cy="3901440"/>
          </a:xfrm>
          <a:prstGeom prst="rect">
            <a:avLst/>
          </a:prstGeom>
          <a:noFill/>
        </p:spPr>
      </p:pic>
      <p:pic>
        <p:nvPicPr>
          <p:cNvPr id="72716" name="Picture 12" descr="C:\Users\Артур\Pictures\мастер класс\IMG_20220804_130207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500562" y="714356"/>
            <a:ext cx="3857652" cy="2857520"/>
          </a:xfrm>
          <a:prstGeom prst="rect">
            <a:avLst/>
          </a:prstGeom>
          <a:noFill/>
        </p:spPr>
      </p:pic>
      <p:pic>
        <p:nvPicPr>
          <p:cNvPr id="72717" name="Picture 13" descr="C:\Users\Артур\Pictures\мастер класс\IMG_20220804_064254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214810" y="3714752"/>
            <a:ext cx="4305310" cy="2817222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756530" y="5572140"/>
            <a:ext cx="34582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B1041"/>
                </a:solidFill>
              </a:rPr>
              <a:t>Осипов А.Н. Зимний пейзаж</a:t>
            </a:r>
            <a:endParaRPr lang="ru-RU" dirty="0">
              <a:solidFill>
                <a:srgbClr val="0B10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2328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6905" y="1310449"/>
            <a:ext cx="1844040" cy="2627376"/>
          </a:xfr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14" y="0"/>
            <a:ext cx="9148114" cy="6859829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79512" y="214290"/>
            <a:ext cx="8964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Плановость в пейзаже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5928424"/>
              </p:ext>
            </p:extLst>
          </p:nvPr>
        </p:nvGraphicFramePr>
        <p:xfrm>
          <a:off x="0" y="6408738"/>
          <a:ext cx="9144000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47" name="CorelDRAW" r:id="rId5" imgW="5232240" imgH="357480" progId="">
                  <p:embed/>
                </p:oleObj>
              </mc:Choice>
              <mc:Fallback>
                <p:oleObj name="CorelDRAW" r:id="rId5" imgW="5232240" imgH="357480" progId="">
                  <p:embed/>
                  <p:pic>
                    <p:nvPicPr>
                      <p:cNvPr id="0" name="Picture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6408738"/>
                        <a:ext cx="9144000" cy="404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8644" name="Picture 36" descr="C:\Users\Артур\Pictures\Новая папка (3)\V-_cfrlHL6k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43636" y="4429132"/>
            <a:ext cx="2714644" cy="1970236"/>
          </a:xfrm>
          <a:prstGeom prst="rect">
            <a:avLst/>
          </a:prstGeom>
          <a:noFill/>
        </p:spPr>
      </p:pic>
      <p:pic>
        <p:nvPicPr>
          <p:cNvPr id="5" name="Picture 35" descr="C:\Users\Артур\Pictures\Новая папка (3)\Screenshot_20220812-04381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5720" y="1857364"/>
            <a:ext cx="3111396" cy="2436689"/>
          </a:xfrm>
          <a:prstGeom prst="rect">
            <a:avLst/>
          </a:prstGeom>
          <a:noFill/>
        </p:spPr>
      </p:pic>
      <p:pic>
        <p:nvPicPr>
          <p:cNvPr id="12" name="Picture 2" descr="E:\Маст класс\500_F_89826890_EPSfd8ZiFkYqBXKPCieQcH7MdWVj4Ye9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58" y="4429132"/>
            <a:ext cx="2643206" cy="1961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1785918" y="3929066"/>
            <a:ext cx="15716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</a:rPr>
              <a:t>Ближний план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714480" y="3429000"/>
            <a:ext cx="150019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95000"/>
                  </a:schemeClr>
                </a:solidFill>
              </a:rPr>
              <a:t>Средний план</a:t>
            </a:r>
            <a:endParaRPr lang="ru-RU" sz="12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857356" y="2214554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solidFill>
                  <a:schemeClr val="bg1"/>
                </a:solidFill>
              </a:rPr>
              <a:t>Дальний план</a:t>
            </a:r>
            <a:endParaRPr lang="ru-RU" sz="1000" dirty="0">
              <a:solidFill>
                <a:schemeClr val="bg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85720" y="642918"/>
            <a:ext cx="80724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Главной </a:t>
            </a:r>
            <a:r>
              <a:rPr lang="ru-RU" dirty="0" err="1" smtClean="0"/>
              <a:t>ззадачей</a:t>
            </a:r>
            <a:r>
              <a:rPr lang="ru-RU" dirty="0" smtClean="0"/>
              <a:t> в пейзаже является передача предметов в</a:t>
            </a:r>
          </a:p>
          <a:p>
            <a:r>
              <a:rPr lang="ru-RU" dirty="0" smtClean="0"/>
              <a:t> пространстве и показ уходящих в глубину элементов. </a:t>
            </a:r>
          </a:p>
          <a:p>
            <a:r>
              <a:rPr lang="ru-RU" dirty="0" smtClean="0"/>
              <a:t>По законам перспективы предметы на 1 плане крупнее и детальнее, крупные фрагментарны.  На 2 плане – основное                   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3500430" y="1714488"/>
            <a:ext cx="531183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изображение: крупные предметы</a:t>
            </a:r>
          </a:p>
          <a:p>
            <a:r>
              <a:rPr lang="ru-RU" dirty="0" smtClean="0"/>
              <a:t> даются целиком и четко. На 3 плане все предметы меньше и менее детальны.</a:t>
            </a:r>
          </a:p>
          <a:p>
            <a:r>
              <a:rPr lang="ru-RU" dirty="0" smtClean="0"/>
              <a:t>В цвете ближний план теплее среднего, дальний холоднее.</a:t>
            </a:r>
          </a:p>
          <a:p>
            <a:r>
              <a:rPr lang="ru-RU" dirty="0" smtClean="0"/>
              <a:t>По тону удаляясь – темное светлеет, а светлое темнеет. </a:t>
            </a:r>
            <a:endParaRPr lang="ru-RU" dirty="0"/>
          </a:p>
        </p:txBody>
      </p:sp>
      <p:pic>
        <p:nvPicPr>
          <p:cNvPr id="16" name="Picture 36" descr="C:\Users\Артур\Pictures\Новая папка (3)\cf49bcf1586e19b8bf41397dc89a44c4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14678" y="4500570"/>
            <a:ext cx="2643206" cy="18806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50746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6905" y="1310449"/>
            <a:ext cx="1844040" cy="2627376"/>
          </a:xfr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14" y="0"/>
            <a:ext cx="9148114" cy="6859829"/>
          </a:xfrm>
          <a:prstGeom prst="rect">
            <a:avLst/>
          </a:prstGeom>
        </p:spPr>
      </p:pic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5928424"/>
              </p:ext>
            </p:extLst>
          </p:nvPr>
        </p:nvGraphicFramePr>
        <p:xfrm>
          <a:off x="0" y="6408738"/>
          <a:ext cx="9144000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41" name="CorelDRAW" r:id="rId5" imgW="5232240" imgH="357480" progId="">
                  <p:embed/>
                </p:oleObj>
              </mc:Choice>
              <mc:Fallback>
                <p:oleObj name="CorelDRAW" r:id="rId5" imgW="5232240" imgH="357480" progId="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6408738"/>
                        <a:ext cx="9144000" cy="404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3744" name="Picture 16" descr="C:\Users\Артур\Pictures\Новая папка (3)\tmb_82715_2450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643438" y="3571876"/>
            <a:ext cx="4011205" cy="2571768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3214678" y="142852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игра света и тени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73737" name="Picture 9" descr="C:\Users\Артур\Pictures\Berezovaja_rozha_1879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57158" y="3214686"/>
            <a:ext cx="3976715" cy="2982537"/>
          </a:xfrm>
          <a:prstGeom prst="rect">
            <a:avLst/>
          </a:prstGeom>
          <a:noFill/>
        </p:spPr>
      </p:pic>
      <p:pic>
        <p:nvPicPr>
          <p:cNvPr id="73739" name="Picture 11" descr="C:\Users\Артур\Pictures\Новая папка (3)\7QFO5vTWdmM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286380" y="928670"/>
            <a:ext cx="3331819" cy="2473877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571473" y="785794"/>
            <a:ext cx="435771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Свет и тень – очень сильное </a:t>
            </a:r>
          </a:p>
          <a:p>
            <a:r>
              <a:rPr lang="ru-RU" dirty="0" smtClean="0"/>
              <a:t>выразительное средство  Создает атмосферу, подчеркивает главное, </a:t>
            </a:r>
            <a:r>
              <a:rPr lang="ru-RU" dirty="0" err="1" smtClean="0"/>
              <a:t>обьединяет</a:t>
            </a:r>
            <a:r>
              <a:rPr lang="ru-RU" dirty="0" smtClean="0"/>
              <a:t> и разделяет предметы и планы.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1747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29"/>
            <a:ext cx="9148114" cy="6859829"/>
          </a:xfrm>
          <a:prstGeom prst="rect">
            <a:avLst/>
          </a:prstGeom>
        </p:spPr>
      </p:pic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1670441"/>
              </p:ext>
            </p:extLst>
          </p:nvPr>
        </p:nvGraphicFramePr>
        <p:xfrm>
          <a:off x="0" y="6408738"/>
          <a:ext cx="9144000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9" name="CorelDRAW" r:id="rId4" imgW="5232240" imgH="357480" progId="">
                  <p:embed/>
                </p:oleObj>
              </mc:Choice>
              <mc:Fallback>
                <p:oleObj name="CorelDRAW" r:id="rId4" imgW="5232240" imgH="357480" progId="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6408738"/>
                        <a:ext cx="9144000" cy="404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428860" y="142852"/>
            <a:ext cx="48577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Активные и пассивные планы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3135" name="Picture 63" descr="C:\Users\Артур\Pictures\мастер класс\Статья-5-3-Михаил-Клодт.-Картина-Вид-в-имении-Загезаль-близ-Риги-1858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00100" y="2143116"/>
            <a:ext cx="5325378" cy="3661197"/>
          </a:xfrm>
          <a:prstGeom prst="rect">
            <a:avLst/>
          </a:prstGeom>
          <a:noFill/>
        </p:spPr>
      </p:pic>
      <p:pic>
        <p:nvPicPr>
          <p:cNvPr id="3136" name="Picture 64" descr="C:\Users\Артур\Pictures\мастер класс\2022_08_17_123134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15140" y="3500438"/>
            <a:ext cx="2156130" cy="1482339"/>
          </a:xfrm>
          <a:prstGeom prst="rect">
            <a:avLst/>
          </a:prstGeom>
          <a:noFill/>
        </p:spPr>
      </p:pic>
      <p:pic>
        <p:nvPicPr>
          <p:cNvPr id="8" name="Picture 68" descr="C:\Users\Артур\Pictures\мастер класс\IMG_20220817_010918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702318" y="4929198"/>
            <a:ext cx="2227400" cy="1357322"/>
          </a:xfrm>
          <a:prstGeom prst="rect">
            <a:avLst/>
          </a:prstGeom>
          <a:noFill/>
        </p:spPr>
      </p:pic>
      <p:pic>
        <p:nvPicPr>
          <p:cNvPr id="9" name="Picture 69" descr="C:\Users\Артур\Pictures\мастер класс\Polish_20220817_01062920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786578" y="571480"/>
            <a:ext cx="2108968" cy="1449915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928662" y="714356"/>
            <a:ext cx="48013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Сочетание активных планов с</a:t>
            </a:r>
          </a:p>
          <a:p>
            <a:r>
              <a:rPr lang="ru-RU" dirty="0" smtClean="0"/>
              <a:t> пассивными, иногда с пропускными</a:t>
            </a:r>
          </a:p>
          <a:p>
            <a:r>
              <a:rPr lang="ru-RU" dirty="0" smtClean="0"/>
              <a:t> усиливает и подчеркивает главное в </a:t>
            </a:r>
          </a:p>
          <a:p>
            <a:r>
              <a:rPr lang="ru-RU" dirty="0" smtClean="0"/>
              <a:t>композиции</a:t>
            </a:r>
            <a:endParaRPr lang="ru-RU" dirty="0"/>
          </a:p>
        </p:txBody>
      </p:sp>
      <p:pic>
        <p:nvPicPr>
          <p:cNvPr id="3" name="Picture 63" descr="C:\Users\Артур\Pictures\мастер класс\Polish_20220817_010331885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15140" y="2000240"/>
            <a:ext cx="2182107" cy="150019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00100" y="5929330"/>
            <a:ext cx="61566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err="1" smtClean="0"/>
              <a:t>М.Клодт</a:t>
            </a:r>
            <a:r>
              <a:rPr lang="ru-RU" sz="1600" dirty="0" smtClean="0"/>
              <a:t> «Вид в имении </a:t>
            </a:r>
            <a:r>
              <a:rPr lang="ru-RU" sz="1600" dirty="0" err="1" smtClean="0"/>
              <a:t>Загезаль</a:t>
            </a:r>
            <a:r>
              <a:rPr lang="ru-RU" sz="1600" dirty="0" smtClean="0"/>
              <a:t> близ Риги»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063006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29"/>
            <a:ext cx="9148114" cy="6859829"/>
          </a:xfrm>
          <a:prstGeom prst="rect">
            <a:avLst/>
          </a:prstGeom>
        </p:spPr>
      </p:pic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1670441"/>
              </p:ext>
            </p:extLst>
          </p:nvPr>
        </p:nvGraphicFramePr>
        <p:xfrm>
          <a:off x="0" y="6408738"/>
          <a:ext cx="9144000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071" name="CorelDRAW" r:id="rId4" imgW="5232240" imgH="357480" progId="">
                  <p:embed/>
                </p:oleObj>
              </mc:Choice>
              <mc:Fallback>
                <p:oleObj name="CorelDRAW" r:id="rId4" imgW="5232240" imgH="357480" progId="">
                  <p:embed/>
                  <p:pic>
                    <p:nvPicPr>
                      <p:cNvPr id="0" name="Object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6408738"/>
                        <a:ext cx="9144000" cy="404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428860" y="214290"/>
            <a:ext cx="48577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Активные и пассивные планы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3" name="Picture 63" descr="C:\Users\Артур\Pictures\Новая папка (3)\726578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73978" y="857232"/>
            <a:ext cx="3612270" cy="5034887"/>
          </a:xfrm>
          <a:prstGeom prst="rect">
            <a:avLst/>
          </a:prstGeom>
          <a:noFill/>
        </p:spPr>
      </p:pic>
      <p:pic>
        <p:nvPicPr>
          <p:cNvPr id="3138" name="Picture 66" descr="C:\Users\Артур\Pictures\Новая папка (3)\Polish_20220815_00243462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72066" y="857232"/>
            <a:ext cx="3357586" cy="1653424"/>
          </a:xfrm>
          <a:prstGeom prst="rect">
            <a:avLst/>
          </a:prstGeom>
          <a:noFill/>
        </p:spPr>
      </p:pic>
      <p:pic>
        <p:nvPicPr>
          <p:cNvPr id="3139" name="Picture 67" descr="C:\Users\Артур\Pictures\Новая папка (3)\Polish_20220815_002434622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72066" y="2643182"/>
            <a:ext cx="3386718" cy="1674751"/>
          </a:xfrm>
          <a:prstGeom prst="rect">
            <a:avLst/>
          </a:prstGeom>
          <a:noFill/>
        </p:spPr>
      </p:pic>
      <p:pic>
        <p:nvPicPr>
          <p:cNvPr id="3140" name="Picture 68" descr="C:\Users\Артур\Pictures\Новая папка (3)\IMG_20220815_114510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643701" y="4429132"/>
            <a:ext cx="1946203" cy="2000264"/>
          </a:xfrm>
          <a:prstGeom prst="rect">
            <a:avLst/>
          </a:prstGeom>
          <a:noFill/>
        </p:spPr>
      </p:pic>
      <p:pic>
        <p:nvPicPr>
          <p:cNvPr id="3141" name="Picture 69" descr="C:\Users\Артур\Pictures\Новая папка (3)\Polish_20220815_004034135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143504" y="4429132"/>
            <a:ext cx="1408578" cy="1963176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785787" y="5857892"/>
            <a:ext cx="40719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Н.Маковский «Вид на Волге близ</a:t>
            </a:r>
          </a:p>
          <a:p>
            <a:r>
              <a:rPr lang="ru-RU" sz="1600" dirty="0" smtClean="0"/>
              <a:t> Нижнего Новгорода»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063006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29"/>
            <a:ext cx="9148114" cy="6859829"/>
          </a:xfrm>
          <a:prstGeom prst="rect">
            <a:avLst/>
          </a:prstGeom>
        </p:spPr>
      </p:pic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1670441"/>
              </p:ext>
            </p:extLst>
          </p:nvPr>
        </p:nvGraphicFramePr>
        <p:xfrm>
          <a:off x="0" y="6408738"/>
          <a:ext cx="9144000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143" name="CorelDRAW" r:id="rId4" imgW="5232240" imgH="357480" progId="">
                  <p:embed/>
                </p:oleObj>
              </mc:Choice>
              <mc:Fallback>
                <p:oleObj name="CorelDRAW" r:id="rId4" imgW="5232240" imgH="357480" progId="">
                  <p:embed/>
                  <p:pic>
                    <p:nvPicPr>
                      <p:cNvPr id="0" name="Object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6408738"/>
                        <a:ext cx="9144000" cy="404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4286248" y="214290"/>
            <a:ext cx="829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ритм</a:t>
            </a:r>
            <a:endParaRPr lang="ru-RU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500034" y="642918"/>
            <a:ext cx="81439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Ритм – повтор элементов, происходящих с определенной последовательностью.</a:t>
            </a:r>
            <a:endParaRPr lang="ru-RU" dirty="0"/>
          </a:p>
        </p:txBody>
      </p:sp>
      <p:pic>
        <p:nvPicPr>
          <p:cNvPr id="91139" name="Picture 3" descr="C:\Users\Артур\Pictures\мастер класс\268750.97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596" y="1500174"/>
            <a:ext cx="2643087" cy="1643074"/>
          </a:xfrm>
          <a:prstGeom prst="rect">
            <a:avLst/>
          </a:prstGeom>
          <a:noFill/>
        </p:spPr>
      </p:pic>
      <p:pic>
        <p:nvPicPr>
          <p:cNvPr id="91140" name="Picture 4" descr="C:\Users\Артур\Pictures\мастер класс\126885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43636" y="1285860"/>
            <a:ext cx="2571768" cy="1834528"/>
          </a:xfrm>
          <a:prstGeom prst="rect">
            <a:avLst/>
          </a:prstGeom>
          <a:noFill/>
        </p:spPr>
      </p:pic>
      <p:pic>
        <p:nvPicPr>
          <p:cNvPr id="91141" name="Picture 5" descr="C:\Users\Артур\Pictures\мастер класс\il_794xN.212387505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143240" y="1357298"/>
            <a:ext cx="2643206" cy="2380218"/>
          </a:xfrm>
          <a:prstGeom prst="rect">
            <a:avLst/>
          </a:prstGeom>
          <a:noFill/>
        </p:spPr>
      </p:pic>
      <p:sp>
        <p:nvSpPr>
          <p:cNvPr id="19" name="TextBox 18"/>
          <p:cNvSpPr txBox="1"/>
          <p:nvPr/>
        </p:nvSpPr>
        <p:spPr>
          <a:xfrm>
            <a:off x="714348" y="3143248"/>
            <a:ext cx="16498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монотонный</a:t>
            </a:r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2285984" y="3786190"/>
            <a:ext cx="4643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Разная ширина, расстояние, глубина</a:t>
            </a:r>
            <a:endParaRPr lang="ru-RU" dirty="0"/>
          </a:p>
        </p:txBody>
      </p:sp>
      <p:sp>
        <p:nvSpPr>
          <p:cNvPr id="22" name="TextBox 21"/>
          <p:cNvSpPr txBox="1"/>
          <p:nvPr/>
        </p:nvSpPr>
        <p:spPr>
          <a:xfrm>
            <a:off x="6286513" y="3214686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перегруженный</a:t>
            </a:r>
            <a:endParaRPr lang="ru-RU" dirty="0"/>
          </a:p>
        </p:txBody>
      </p:sp>
      <p:pic>
        <p:nvPicPr>
          <p:cNvPr id="3" name="Picture 3" descr="C:\Users\Артур\Pictures\мастер класс\wall-murals-forest-samples-2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000100" y="4214818"/>
            <a:ext cx="7072361" cy="21550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63006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05" y="0"/>
            <a:ext cx="9148114" cy="6859829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112616" y="404664"/>
            <a:ext cx="8964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B1041"/>
                </a:solidFill>
                <a:latin typeface="+mj-lt"/>
                <a:cs typeface="Times New Roman" panose="02020603050405020304" pitchFamily="18" charset="0"/>
              </a:rPr>
              <a:t> </a:t>
            </a:r>
            <a:endParaRPr lang="ru-RU" b="1" dirty="0">
              <a:solidFill>
                <a:srgbClr val="0B1041"/>
              </a:solidFill>
              <a:latin typeface="+mj-lt"/>
              <a:cs typeface="Times New Roman" panose="02020603050405020304" pitchFamily="18" charset="0"/>
            </a:endParaRPr>
          </a:p>
        </p:txBody>
      </p:sp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5928424"/>
              </p:ext>
            </p:extLst>
          </p:nvPr>
        </p:nvGraphicFramePr>
        <p:xfrm>
          <a:off x="0" y="6408738"/>
          <a:ext cx="9144000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999" name="CorelDRAW" r:id="rId4" imgW="5232240" imgH="357480" progId="">
                  <p:embed/>
                </p:oleObj>
              </mc:Choice>
              <mc:Fallback>
                <p:oleObj name="CorelDRAW" r:id="rId4" imgW="5232240" imgH="357480" progId="">
                  <p:embed/>
                  <p:pic>
                    <p:nvPicPr>
                      <p:cNvPr id="0" name="Object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6408738"/>
                        <a:ext cx="9144000" cy="404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928927" y="214290"/>
            <a:ext cx="3500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Динамика и статика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84995" name="Picture 3" descr="C:\Users\Артур\Pictures\мастер класс\1494528_original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14876" y="3357562"/>
            <a:ext cx="3984800" cy="2714644"/>
          </a:xfrm>
          <a:prstGeom prst="rect">
            <a:avLst/>
          </a:prstGeom>
          <a:noFill/>
        </p:spPr>
      </p:pic>
      <p:pic>
        <p:nvPicPr>
          <p:cNvPr id="84996" name="Picture 4" descr="C:\Users\Артур\Pictures\мастер класс\dd73dc87-c8f0-5884-bbc4-fa662be65885.jpe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5719" y="3357562"/>
            <a:ext cx="3793519" cy="3000396"/>
          </a:xfrm>
          <a:prstGeom prst="rect">
            <a:avLst/>
          </a:prstGeom>
          <a:noFill/>
        </p:spPr>
      </p:pic>
      <p:sp>
        <p:nvSpPr>
          <p:cNvPr id="26" name="TextBox 25"/>
          <p:cNvSpPr txBox="1"/>
          <p:nvPr/>
        </p:nvSpPr>
        <p:spPr>
          <a:xfrm>
            <a:off x="5572132" y="2000240"/>
            <a:ext cx="1000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B050"/>
                </a:solidFill>
              </a:rPr>
              <a:t>форма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 flipH="1">
            <a:off x="642910" y="2071678"/>
            <a:ext cx="1214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форма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500826" y="2000240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B050"/>
                </a:solidFill>
              </a:rPr>
              <a:t>тон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571604" y="2071678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тон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143768" y="2000240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B050"/>
                </a:solidFill>
              </a:rPr>
              <a:t>цвет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285984" y="2071678"/>
            <a:ext cx="1143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цвет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 flipH="1">
            <a:off x="1285852" y="1785926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динамика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286512" y="1714487"/>
            <a:ext cx="1143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B050"/>
                </a:solidFill>
              </a:rPr>
              <a:t>статика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500298" y="928670"/>
            <a:ext cx="1571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/>
              <a:t>Контрастные</a:t>
            </a:r>
          </a:p>
          <a:p>
            <a:pPr algn="ctr"/>
            <a:r>
              <a:rPr lang="ru-RU" sz="1600" dirty="0" smtClean="0"/>
              <a:t> цвета</a:t>
            </a:r>
            <a:endParaRPr lang="ru-RU" sz="1600" dirty="0"/>
          </a:p>
        </p:txBody>
      </p:sp>
      <p:sp>
        <p:nvSpPr>
          <p:cNvPr id="21" name="TextBox 20"/>
          <p:cNvSpPr txBox="1"/>
          <p:nvPr/>
        </p:nvSpPr>
        <p:spPr>
          <a:xfrm>
            <a:off x="4500562" y="928670"/>
            <a:ext cx="17859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/>
              <a:t>Сближенные </a:t>
            </a:r>
          </a:p>
          <a:p>
            <a:pPr algn="ctr"/>
            <a:r>
              <a:rPr lang="ru-RU" sz="1600" dirty="0" smtClean="0"/>
              <a:t>цвета</a:t>
            </a:r>
            <a:endParaRPr lang="ru-RU" sz="1600" dirty="0"/>
          </a:p>
        </p:txBody>
      </p:sp>
      <p:pic>
        <p:nvPicPr>
          <p:cNvPr id="3" name="Picture 3" descr="C:\Users\Артур\Pictures\мастер класс\2022_08_20_073156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5786" y="2428868"/>
            <a:ext cx="2141051" cy="826795"/>
          </a:xfrm>
          <a:prstGeom prst="rect">
            <a:avLst/>
          </a:prstGeom>
          <a:noFill/>
        </p:spPr>
      </p:pic>
      <p:pic>
        <p:nvPicPr>
          <p:cNvPr id="5" name="Picture 4" descr="C:\Users\Артур\Pictures\мастер класс\IMG_20220820_191808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15008" y="2357430"/>
            <a:ext cx="2183563" cy="841068"/>
          </a:xfrm>
          <a:prstGeom prst="rect">
            <a:avLst/>
          </a:prstGeom>
          <a:noFill/>
        </p:spPr>
      </p:pic>
      <p:pic>
        <p:nvPicPr>
          <p:cNvPr id="6" name="Picture 3" descr="C:\Users\Артур\Pictures\мастер класс\2022_08_20_105148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357290" y="714356"/>
            <a:ext cx="928694" cy="928694"/>
          </a:xfrm>
          <a:prstGeom prst="rect">
            <a:avLst/>
          </a:prstGeom>
          <a:noFill/>
        </p:spPr>
      </p:pic>
      <p:pic>
        <p:nvPicPr>
          <p:cNvPr id="7" name="Picture 4" descr="C:\Users\Артур\Pictures\мастер класс\2022_08_20_105541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357950" y="642918"/>
            <a:ext cx="928694" cy="928694"/>
          </a:xfrm>
          <a:prstGeom prst="rect">
            <a:avLst/>
          </a:prstGeom>
          <a:noFill/>
        </p:spPr>
      </p:pic>
      <p:pic>
        <p:nvPicPr>
          <p:cNvPr id="23" name="Picture 35" descr="C:\Users\Артур\Pictures\мастер класс\IMG_20220824_113522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071802" y="2357430"/>
            <a:ext cx="2428892" cy="8733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68626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14" y="-1829"/>
            <a:ext cx="9148114" cy="6859829"/>
          </a:xfrm>
          <a:prstGeom prst="rect">
            <a:avLst/>
          </a:prstGeom>
        </p:spPr>
      </p:pic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5928424"/>
              </p:ext>
            </p:extLst>
          </p:nvPr>
        </p:nvGraphicFramePr>
        <p:xfrm>
          <a:off x="0" y="6408738"/>
          <a:ext cx="9144000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73" name="CorelDRAW" r:id="rId4" imgW="5232240" imgH="357480" progId="">
                  <p:embed/>
                </p:oleObj>
              </mc:Choice>
              <mc:Fallback>
                <p:oleObj name="CorelDRAW" r:id="rId4" imgW="5232240" imgH="357480" progId="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6408738"/>
                        <a:ext cx="9144000" cy="404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2928927" y="0"/>
            <a:ext cx="35004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композиционный центр</a:t>
            </a:r>
            <a:endParaRPr lang="ru-RU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00100" y="4357694"/>
            <a:ext cx="48577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Что сравниваем?</a:t>
            </a:r>
          </a:p>
          <a:p>
            <a:pPr marL="342900" indent="-342900">
              <a:buAutoNum type="arabicPeriod"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форму элементов</a:t>
            </a:r>
          </a:p>
          <a:p>
            <a:pPr marL="342900" indent="-342900">
              <a:buAutoNum type="arabicPeriod"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 расположение</a:t>
            </a:r>
          </a:p>
          <a:p>
            <a:pPr marL="342900" indent="-342900">
              <a:buAutoNum type="arabicPeriod"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 их размер</a:t>
            </a:r>
          </a:p>
          <a:p>
            <a:pPr marL="342900" indent="-342900">
              <a:buAutoNum type="arabicPeriod"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цвет</a:t>
            </a:r>
            <a:r>
              <a:rPr lang="ru-RU" dirty="0" smtClean="0"/>
              <a:t> </a:t>
            </a:r>
            <a:r>
              <a:rPr lang="ru-RU" sz="1200" dirty="0" smtClean="0"/>
              <a:t>хроматические/</a:t>
            </a:r>
            <a:r>
              <a:rPr lang="ru-RU" sz="1200" dirty="0" err="1" smtClean="0"/>
              <a:t>хроматические</a:t>
            </a:r>
            <a:r>
              <a:rPr lang="ru-RU" sz="1200" dirty="0" smtClean="0"/>
              <a:t> </a:t>
            </a:r>
          </a:p>
          <a:p>
            <a:pPr marL="342900" indent="-342900"/>
            <a:r>
              <a:rPr lang="ru-RU" sz="1200" dirty="0" smtClean="0"/>
              <a:t>теплые/холодные насыщенные /приглушенные)</a:t>
            </a:r>
          </a:p>
          <a:p>
            <a:pPr marL="342900" indent="-342900"/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6643702" y="4929198"/>
            <a:ext cx="1785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равновесие</a:t>
            </a:r>
            <a:endParaRPr lang="ru-RU" dirty="0"/>
          </a:p>
        </p:txBody>
      </p:sp>
      <p:pic>
        <p:nvPicPr>
          <p:cNvPr id="3" name="Picture 13" descr="C:\Users\Артур\Pictures\мастер класс\IMG_20220820_02540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86512" y="642918"/>
            <a:ext cx="2201060" cy="428628"/>
          </a:xfrm>
          <a:prstGeom prst="rect">
            <a:avLst/>
          </a:prstGeom>
          <a:noFill/>
        </p:spPr>
      </p:pic>
      <p:pic>
        <p:nvPicPr>
          <p:cNvPr id="70670" name="Picture 14" descr="C:\Users\Артур\Pictures\мастер класс\IMG_20220820_184839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72264" y="2786058"/>
            <a:ext cx="1762348" cy="950266"/>
          </a:xfrm>
          <a:prstGeom prst="rect">
            <a:avLst/>
          </a:prstGeom>
          <a:noFill/>
        </p:spPr>
      </p:pic>
      <p:pic>
        <p:nvPicPr>
          <p:cNvPr id="70671" name="Picture 15" descr="C:\Users\Артур\Pictures\мастер класс\2022_08_20_064429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72264" y="1500174"/>
            <a:ext cx="1745283" cy="924880"/>
          </a:xfrm>
          <a:prstGeom prst="rect">
            <a:avLst/>
          </a:prstGeom>
          <a:noFill/>
        </p:spPr>
      </p:pic>
      <p:pic>
        <p:nvPicPr>
          <p:cNvPr id="70672" name="Picture 16" descr="C:\Users\Артур\Pictures\мастер класс\2022_08_20_065459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643702" y="4071942"/>
            <a:ext cx="1662910" cy="881228"/>
          </a:xfrm>
          <a:prstGeom prst="rect">
            <a:avLst/>
          </a:prstGeom>
          <a:noFill/>
        </p:spPr>
      </p:pic>
      <p:sp>
        <p:nvSpPr>
          <p:cNvPr id="23" name="TextBox 22"/>
          <p:cNvSpPr txBox="1"/>
          <p:nvPr/>
        </p:nvSpPr>
        <p:spPr>
          <a:xfrm>
            <a:off x="7143768" y="1071546"/>
            <a:ext cx="6568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тон</a:t>
            </a:r>
            <a:endParaRPr lang="ru-RU" dirty="0"/>
          </a:p>
        </p:txBody>
      </p:sp>
      <p:sp>
        <p:nvSpPr>
          <p:cNvPr id="25" name="TextBox 24"/>
          <p:cNvSpPr txBox="1"/>
          <p:nvPr/>
        </p:nvSpPr>
        <p:spPr>
          <a:xfrm>
            <a:off x="6215074" y="2428868"/>
            <a:ext cx="27860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разница силуэтов</a:t>
            </a:r>
            <a:endParaRPr lang="ru-RU" dirty="0"/>
          </a:p>
        </p:txBody>
      </p:sp>
      <p:sp>
        <p:nvSpPr>
          <p:cNvPr id="26" name="TextBox 25"/>
          <p:cNvSpPr txBox="1"/>
          <p:nvPr/>
        </p:nvSpPr>
        <p:spPr>
          <a:xfrm>
            <a:off x="6858016" y="3714752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масштаб</a:t>
            </a:r>
            <a:endParaRPr lang="ru-RU" dirty="0"/>
          </a:p>
        </p:txBody>
      </p:sp>
      <p:pic>
        <p:nvPicPr>
          <p:cNvPr id="70673" name="Picture 17" descr="C:\Users\Артур\Pictures\мастер класс\art-risunok-artsaus-late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14348" y="928670"/>
            <a:ext cx="5257837" cy="32861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28339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14" y="-1829"/>
            <a:ext cx="9148114" cy="6859829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112616" y="285728"/>
            <a:ext cx="8964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anose="02020603050405020304" pitchFamily="18" charset="0"/>
              </a:rPr>
              <a:t>Три композиционные ошибки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</p:txBody>
      </p:sp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5928424"/>
              </p:ext>
            </p:extLst>
          </p:nvPr>
        </p:nvGraphicFramePr>
        <p:xfrm>
          <a:off x="0" y="6408738"/>
          <a:ext cx="9144000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67" name="CorelDRAW" r:id="rId4" imgW="5232240" imgH="357480" progId="">
                  <p:embed/>
                </p:oleObj>
              </mc:Choice>
              <mc:Fallback>
                <p:oleObj name="CorelDRAW" r:id="rId4" imgW="5232240" imgH="357480" progId="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6408738"/>
                        <a:ext cx="9144000" cy="404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42845" y="1000108"/>
            <a:ext cx="4500593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lain"/>
            </a:pPr>
            <a:r>
              <a:rPr lang="ru-RU" dirty="0" smtClean="0">
                <a:solidFill>
                  <a:srgbClr val="002060"/>
                </a:solidFill>
              </a:rPr>
              <a:t>Случайные соприкосновения элементов</a:t>
            </a:r>
          </a:p>
          <a:p>
            <a:pPr marL="342900" indent="-342900">
              <a:buAutoNum type="arabicPlain"/>
            </a:pPr>
            <a:endParaRPr lang="ru-RU" dirty="0" smtClean="0">
              <a:solidFill>
                <a:srgbClr val="002060"/>
              </a:solidFill>
            </a:endParaRPr>
          </a:p>
          <a:p>
            <a:pPr marL="342900" indent="-342900">
              <a:buAutoNum type="arabicPlain"/>
            </a:pPr>
            <a:endParaRPr lang="ru-RU" dirty="0" smtClean="0">
              <a:solidFill>
                <a:srgbClr val="002060"/>
              </a:solidFill>
            </a:endParaRPr>
          </a:p>
          <a:p>
            <a:pPr marL="342900" indent="-342900">
              <a:buAutoNum type="arabicPlain"/>
            </a:pPr>
            <a:endParaRPr lang="ru-RU" dirty="0" smtClean="0">
              <a:solidFill>
                <a:srgbClr val="002060"/>
              </a:solidFill>
            </a:endParaRPr>
          </a:p>
          <a:p>
            <a:pPr marL="342900" indent="-342900">
              <a:buAutoNum type="arabicPlain"/>
            </a:pPr>
            <a:endParaRPr lang="ru-RU" dirty="0" smtClean="0">
              <a:solidFill>
                <a:srgbClr val="002060"/>
              </a:solidFill>
            </a:endParaRPr>
          </a:p>
          <a:p>
            <a:pPr marL="342900" indent="-342900">
              <a:buAutoNum type="arabicPlain" startAt="2"/>
            </a:pPr>
            <a:r>
              <a:rPr lang="ru-RU" dirty="0" smtClean="0">
                <a:solidFill>
                  <a:srgbClr val="002060"/>
                </a:solidFill>
              </a:rPr>
              <a:t>Равноудаленные </a:t>
            </a:r>
            <a:r>
              <a:rPr lang="ru-RU" dirty="0" err="1" smtClean="0">
                <a:solidFill>
                  <a:srgbClr val="002060"/>
                </a:solidFill>
              </a:rPr>
              <a:t>обьекты</a:t>
            </a:r>
            <a:r>
              <a:rPr lang="ru-RU" dirty="0" smtClean="0">
                <a:solidFill>
                  <a:srgbClr val="002060"/>
                </a:solidFill>
              </a:rPr>
              <a:t> или </a:t>
            </a:r>
            <a:r>
              <a:rPr lang="ru-RU" dirty="0" err="1" smtClean="0">
                <a:solidFill>
                  <a:srgbClr val="002060"/>
                </a:solidFill>
              </a:rPr>
              <a:t>обьекты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</a:p>
          <a:p>
            <a:pPr marL="342900" indent="-342900"/>
            <a:r>
              <a:rPr lang="ru-RU" dirty="0" smtClean="0">
                <a:solidFill>
                  <a:srgbClr val="002060"/>
                </a:solidFill>
              </a:rPr>
              <a:t>     одинаковых размеров</a:t>
            </a:r>
          </a:p>
          <a:p>
            <a:pPr marL="342900" indent="-342900"/>
            <a:endParaRPr lang="ru-RU" dirty="0" smtClean="0">
              <a:solidFill>
                <a:srgbClr val="002060"/>
              </a:solidFill>
            </a:endParaRPr>
          </a:p>
          <a:p>
            <a:pPr marL="342900" indent="-342900"/>
            <a:endParaRPr lang="ru-RU" dirty="0" smtClean="0">
              <a:solidFill>
                <a:srgbClr val="002060"/>
              </a:solidFill>
            </a:endParaRPr>
          </a:p>
          <a:p>
            <a:pPr marL="342900" indent="-342900"/>
            <a:endParaRPr lang="ru-RU" dirty="0" smtClean="0">
              <a:solidFill>
                <a:srgbClr val="002060"/>
              </a:solidFill>
            </a:endParaRPr>
          </a:p>
          <a:p>
            <a:pPr marL="342900" indent="-342900"/>
            <a:endParaRPr lang="ru-RU" dirty="0" smtClean="0">
              <a:solidFill>
                <a:srgbClr val="002060"/>
              </a:solidFill>
            </a:endParaRPr>
          </a:p>
          <a:p>
            <a:pPr marL="342900" indent="-342900"/>
            <a:endParaRPr lang="ru-RU" dirty="0" smtClean="0">
              <a:solidFill>
                <a:srgbClr val="002060"/>
              </a:solidFill>
            </a:endParaRPr>
          </a:p>
          <a:p>
            <a:pPr marL="342900" indent="-342900">
              <a:buAutoNum type="arabicPlain" startAt="3"/>
            </a:pPr>
            <a:r>
              <a:rPr lang="ru-RU" dirty="0" smtClean="0">
                <a:solidFill>
                  <a:srgbClr val="002060"/>
                </a:solidFill>
              </a:rPr>
              <a:t>Одинаковые количества </a:t>
            </a:r>
            <a:r>
              <a:rPr lang="ru-RU" dirty="0" err="1" smtClean="0">
                <a:solidFill>
                  <a:srgbClr val="002060"/>
                </a:solidFill>
              </a:rPr>
              <a:t>обьектов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</a:p>
          <a:p>
            <a:pPr marL="342900" indent="-342900"/>
            <a:r>
              <a:rPr lang="ru-RU" dirty="0" smtClean="0">
                <a:solidFill>
                  <a:srgbClr val="002060"/>
                </a:solidFill>
              </a:rPr>
              <a:t>    на  разных планах </a:t>
            </a:r>
          </a:p>
          <a:p>
            <a:endParaRPr lang="ru-RU" sz="2000" dirty="0">
              <a:solidFill>
                <a:srgbClr val="002060"/>
              </a:solidFill>
            </a:endParaRPr>
          </a:p>
        </p:txBody>
      </p:sp>
      <p:pic>
        <p:nvPicPr>
          <p:cNvPr id="92163" name="Picture 3" descr="C:\Users\Артур\Pictures\мастер класс\2022_08_19_031100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29190" y="1000108"/>
            <a:ext cx="3397800" cy="1643075"/>
          </a:xfrm>
          <a:prstGeom prst="rect">
            <a:avLst/>
          </a:prstGeom>
          <a:noFill/>
        </p:spPr>
      </p:pic>
      <p:pic>
        <p:nvPicPr>
          <p:cNvPr id="92164" name="Picture 4" descr="C:\Users\Артур\Pictures\мастер класс\2022_08_19_032527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29190" y="2786058"/>
            <a:ext cx="3357587" cy="1678683"/>
          </a:xfrm>
          <a:prstGeom prst="rect">
            <a:avLst/>
          </a:prstGeom>
          <a:noFill/>
        </p:spPr>
      </p:pic>
      <p:pic>
        <p:nvPicPr>
          <p:cNvPr id="92165" name="Picture 5" descr="C:\Users\Артур\Pictures\мастер класс\2022_08_19_031349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929190" y="4572008"/>
            <a:ext cx="3429024" cy="171240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28339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999" y="1310449"/>
            <a:ext cx="1844040" cy="2627376"/>
          </a:xfr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05" y="0"/>
            <a:ext cx="9148114" cy="6859829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53740" y="333068"/>
            <a:ext cx="89644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B1041"/>
                </a:solidFill>
              </a:rPr>
              <a:t>Многослойный пейзаж</a:t>
            </a:r>
          </a:p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Примеры работ 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5928424"/>
              </p:ext>
            </p:extLst>
          </p:nvPr>
        </p:nvGraphicFramePr>
        <p:xfrm>
          <a:off x="0" y="6408738"/>
          <a:ext cx="9144000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41" name="CorelDRAW" r:id="rId5" imgW="5232240" imgH="357480" progId="">
                  <p:embed/>
                </p:oleObj>
              </mc:Choice>
              <mc:Fallback>
                <p:oleObj name="CorelDRAW" r:id="rId5" imgW="5232240" imgH="357480" progId="">
                  <p:embed/>
                  <p:pic>
                    <p:nvPicPr>
                      <p:cNvPr id="0" name="Picture 6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6408738"/>
                        <a:ext cx="9144000" cy="404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2" name="Picture 8" descr="C:\Users\Артур\Pictures\Новая папка (3)\kartinki-applikacii-dlya-detej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2910" y="3786190"/>
            <a:ext cx="3429024" cy="2447107"/>
          </a:xfrm>
          <a:prstGeom prst="rect">
            <a:avLst/>
          </a:prstGeom>
          <a:noFill/>
        </p:spPr>
      </p:pic>
      <p:pic>
        <p:nvPicPr>
          <p:cNvPr id="13" name="Picture 13" descr="C:\Users\Артур\Pictures\мастер класс\700-nw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071538" y="1000108"/>
            <a:ext cx="2714644" cy="2714644"/>
          </a:xfrm>
          <a:prstGeom prst="rect">
            <a:avLst/>
          </a:prstGeom>
          <a:noFill/>
        </p:spPr>
      </p:pic>
      <p:pic>
        <p:nvPicPr>
          <p:cNvPr id="15" name="Picture 4" descr="C:\Users\Артур\Pictures\Новая папка (3)\bd41c66778035e560e53b44abd1c21e5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500562" y="3714752"/>
            <a:ext cx="3753108" cy="2714644"/>
          </a:xfrm>
          <a:prstGeom prst="rect">
            <a:avLst/>
          </a:prstGeom>
          <a:noFill/>
        </p:spPr>
      </p:pic>
      <p:pic>
        <p:nvPicPr>
          <p:cNvPr id="16" name="Picture 5" descr="E:\мастер_класс_силуэты\winter-landscape-1418218692uJE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143372" y="1000108"/>
            <a:ext cx="4143404" cy="25896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35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999" y="1310449"/>
            <a:ext cx="1844040" cy="2627376"/>
          </a:xfr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05" y="0"/>
            <a:ext cx="9148114" cy="6859829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53740" y="333068"/>
            <a:ext cx="8964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B1041"/>
                </a:solidFill>
              </a:rPr>
              <a:t>Многослойный пейзаж</a:t>
            </a:r>
            <a:endParaRPr lang="ru-RU" dirty="0">
              <a:solidFill>
                <a:srgbClr val="0B1041"/>
              </a:solidFill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5928424"/>
              </p:ext>
            </p:extLst>
          </p:nvPr>
        </p:nvGraphicFramePr>
        <p:xfrm>
          <a:off x="0" y="6408738"/>
          <a:ext cx="9144000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879" name="CorelDRAW" r:id="rId5" imgW="5232240" imgH="357480" progId="">
                  <p:embed/>
                </p:oleObj>
              </mc:Choice>
              <mc:Fallback>
                <p:oleObj name="CorelDRAW" r:id="rId5" imgW="5232240" imgH="357480" progId="">
                  <p:embed/>
                  <p:pic>
                    <p:nvPicPr>
                      <p:cNvPr id="0" name="Object 6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6408738"/>
                        <a:ext cx="9144000" cy="404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" name="Picture 5" descr="C:\Users\Артур\Pictures\Новая папка (3)\2874609476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71472" y="785794"/>
            <a:ext cx="3857652" cy="2537737"/>
          </a:xfrm>
          <a:prstGeom prst="rect">
            <a:avLst/>
          </a:prstGeom>
          <a:noFill/>
        </p:spPr>
      </p:pic>
      <p:pic>
        <p:nvPicPr>
          <p:cNvPr id="16" name="Picture 3" descr="C:\Users\Артур\Pictures\мастер класс\1679864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000628" y="642918"/>
            <a:ext cx="3643338" cy="2863536"/>
          </a:xfrm>
          <a:prstGeom prst="rect">
            <a:avLst/>
          </a:prstGeom>
          <a:noFill/>
        </p:spPr>
      </p:pic>
      <p:pic>
        <p:nvPicPr>
          <p:cNvPr id="17" name="Picture 10" descr="C:\Users\Артур\Pictures\мастер класс\Screenshot_20220805-115237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72132" y="3571876"/>
            <a:ext cx="2786082" cy="2832560"/>
          </a:xfrm>
          <a:prstGeom prst="rect">
            <a:avLst/>
          </a:prstGeom>
          <a:noFill/>
        </p:spPr>
      </p:pic>
      <p:pic>
        <p:nvPicPr>
          <p:cNvPr id="79875" name="Picture 3" descr="C:\Users\Артур\Pictures\Новая папка (3)\applikacii-derevo-dlya-detej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14348" y="3571876"/>
            <a:ext cx="2275110" cy="269238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35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999" y="1310449"/>
            <a:ext cx="1844040" cy="2627376"/>
          </a:xfr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05" y="0"/>
            <a:ext cx="9148114" cy="6859829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53740" y="333068"/>
            <a:ext cx="8964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B1041"/>
                </a:solidFill>
              </a:rPr>
              <a:t>Многослойный пейзаж</a:t>
            </a:r>
            <a:endParaRPr lang="ru-RU" dirty="0">
              <a:solidFill>
                <a:srgbClr val="0B1041"/>
              </a:solidFill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5928424"/>
              </p:ext>
            </p:extLst>
          </p:nvPr>
        </p:nvGraphicFramePr>
        <p:xfrm>
          <a:off x="0" y="6408738"/>
          <a:ext cx="9144000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095" name="CorelDRAW" r:id="rId5" imgW="5232240" imgH="357480" progId="">
                  <p:embed/>
                </p:oleObj>
              </mc:Choice>
              <mc:Fallback>
                <p:oleObj name="CorelDRAW" r:id="rId5" imgW="5232240" imgH="357480" progId="">
                  <p:embed/>
                  <p:pic>
                    <p:nvPicPr>
                      <p:cNvPr id="0" name="Object 6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6408738"/>
                        <a:ext cx="9144000" cy="404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9095" name="Picture 7" descr="C:\Users\Артур\Pictures\мастер класс\auction_3c203107-a3e6-486a-8ac0-06aa8b85007e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643570" y="785794"/>
            <a:ext cx="2656363" cy="2718962"/>
          </a:xfrm>
          <a:prstGeom prst="rect">
            <a:avLst/>
          </a:prstGeom>
          <a:noFill/>
        </p:spPr>
      </p:pic>
      <p:pic>
        <p:nvPicPr>
          <p:cNvPr id="89093" name="Picture 5" descr="C:\Users\Артур\Pictures\Новая папка (3)\applikacii-dlya-detej-foto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14348" y="785794"/>
            <a:ext cx="4000528" cy="3293380"/>
          </a:xfrm>
          <a:prstGeom prst="rect">
            <a:avLst/>
          </a:prstGeom>
          <a:noFill/>
        </p:spPr>
      </p:pic>
      <p:pic>
        <p:nvPicPr>
          <p:cNvPr id="15" name="Picture 3" descr="C:\Users\Артур\Pictures\мастер класс\2cd5f2ec766c7d7724551693fdc4dce6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42910" y="4214818"/>
            <a:ext cx="4402375" cy="2301638"/>
          </a:xfrm>
          <a:prstGeom prst="rect">
            <a:avLst/>
          </a:prstGeom>
          <a:noFill/>
        </p:spPr>
      </p:pic>
      <p:pic>
        <p:nvPicPr>
          <p:cNvPr id="89094" name="Picture 6" descr="C:\Users\Артур\Pictures\Новая папка (3)\a89038ec-658e-4679-a161-6149f7abdaf6.jpe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429256" y="3857628"/>
            <a:ext cx="3213623" cy="264320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35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999" y="1310449"/>
            <a:ext cx="1844040" cy="2627376"/>
          </a:xfr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05" y="0"/>
            <a:ext cx="9148114" cy="6859829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53740" y="333068"/>
            <a:ext cx="8964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B1041"/>
                </a:solidFill>
              </a:rPr>
              <a:t>Многослойный пейзаж</a:t>
            </a:r>
            <a:endParaRPr lang="ru-RU" dirty="0">
              <a:solidFill>
                <a:srgbClr val="0B1041"/>
              </a:solidFill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5928424"/>
              </p:ext>
            </p:extLst>
          </p:nvPr>
        </p:nvGraphicFramePr>
        <p:xfrm>
          <a:off x="0" y="6408738"/>
          <a:ext cx="9144000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07" name="CorelDRAW" r:id="rId5" imgW="5232240" imgH="357480" progId="">
                  <p:embed/>
                </p:oleObj>
              </mc:Choice>
              <mc:Fallback>
                <p:oleObj name="CorelDRAW" r:id="rId5" imgW="5232240" imgH="357480" progId="">
                  <p:embed/>
                  <p:pic>
                    <p:nvPicPr>
                      <p:cNvPr id="0" name="Object 6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6408738"/>
                        <a:ext cx="9144000" cy="404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" name="Picture 6" descr="C:\Users\Артур\Pictures\мастер класс\original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143504" y="1142984"/>
            <a:ext cx="3759895" cy="5000660"/>
          </a:xfrm>
          <a:prstGeom prst="rect">
            <a:avLst/>
          </a:prstGeom>
          <a:noFill/>
        </p:spPr>
      </p:pic>
      <p:pic>
        <p:nvPicPr>
          <p:cNvPr id="14" name="Picture 3" descr="C:\Users\Артур\Pictures\Новая папка (3)\7399.jpg_wh860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42844" y="1000108"/>
            <a:ext cx="4786346" cy="2510049"/>
          </a:xfrm>
          <a:prstGeom prst="rect">
            <a:avLst/>
          </a:prstGeom>
          <a:noFill/>
        </p:spPr>
      </p:pic>
      <p:pic>
        <p:nvPicPr>
          <p:cNvPr id="17" name="Picture 4" descr="C:\Users\Артур\Pictures\мастер класс\33D2DC8D-BCD3-4C44-901C-491CD8BF2145.jpe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57158" y="3786190"/>
            <a:ext cx="4513413" cy="22562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35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999" y="1310449"/>
            <a:ext cx="1844040" cy="2627376"/>
          </a:xfr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05" y="0"/>
            <a:ext cx="9148114" cy="6859829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53740" y="333068"/>
            <a:ext cx="8964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B1041"/>
                </a:solidFill>
              </a:rPr>
              <a:t>Многослойный пейзаж</a:t>
            </a:r>
            <a:endParaRPr lang="ru-RU" dirty="0">
              <a:solidFill>
                <a:srgbClr val="0B1041"/>
              </a:solidFill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5928424"/>
              </p:ext>
            </p:extLst>
          </p:nvPr>
        </p:nvGraphicFramePr>
        <p:xfrm>
          <a:off x="0" y="6408738"/>
          <a:ext cx="9144000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31" name="CorelDRAW" r:id="rId5" imgW="5232240" imgH="357480" progId="">
                  <p:embed/>
                </p:oleObj>
              </mc:Choice>
              <mc:Fallback>
                <p:oleObj name="CorelDRAW" r:id="rId5" imgW="5232240" imgH="357480" progId="">
                  <p:embed/>
                  <p:pic>
                    <p:nvPicPr>
                      <p:cNvPr id="0" name="Object 6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6408738"/>
                        <a:ext cx="9144000" cy="404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404" name="Picture 4" descr="C:\Users\Артур\Pictures\мастер класс\6c454a0a77750e21f52bae35678ab1f0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00166" y="857232"/>
            <a:ext cx="6215106" cy="530355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35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999" y="1310449"/>
            <a:ext cx="1844040" cy="2627376"/>
          </a:xfr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05" y="0"/>
            <a:ext cx="9148114" cy="6859829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785786" y="333068"/>
            <a:ext cx="70723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B1041"/>
                </a:solidFill>
              </a:rPr>
              <a:t>Многослойный пейзаж</a:t>
            </a:r>
            <a:endParaRPr lang="ru-RU" dirty="0">
              <a:solidFill>
                <a:srgbClr val="0B1041"/>
              </a:solidFill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5928424"/>
              </p:ext>
            </p:extLst>
          </p:nvPr>
        </p:nvGraphicFramePr>
        <p:xfrm>
          <a:off x="0" y="6408738"/>
          <a:ext cx="9144000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287" name="CorelDRAW" r:id="rId5" imgW="5232240" imgH="357480" progId="">
                  <p:embed/>
                </p:oleObj>
              </mc:Choice>
              <mc:Fallback>
                <p:oleObj name="CorelDRAW" r:id="rId5" imgW="5232240" imgH="357480" progId="">
                  <p:embed/>
                  <p:pic>
                    <p:nvPicPr>
                      <p:cNvPr id="0" name="Object 6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6408738"/>
                        <a:ext cx="9144000" cy="404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2643175" y="642918"/>
            <a:ext cx="3429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Цветочная полянка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85786" y="1000108"/>
            <a:ext cx="80906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1. </a:t>
            </a:r>
            <a:r>
              <a:rPr lang="ru-RU" sz="1600" dirty="0" smtClean="0"/>
              <a:t>Примеры силуэтов деревьев, кустов, цветов, травы. Стилизации . </a:t>
            </a:r>
            <a:endParaRPr lang="ru-RU" dirty="0"/>
          </a:p>
        </p:txBody>
      </p:sp>
      <p:pic>
        <p:nvPicPr>
          <p:cNvPr id="97284" name="Picture 4" descr="C:\Users\Артур\Pictures\мастер класс\189396ce1f883044082b20f716bf7369--tree-illustration-art-illustrations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7158" y="1643050"/>
            <a:ext cx="2500330" cy="2500330"/>
          </a:xfrm>
          <a:prstGeom prst="rect">
            <a:avLst/>
          </a:prstGeom>
          <a:noFill/>
        </p:spPr>
      </p:pic>
      <p:pic>
        <p:nvPicPr>
          <p:cNvPr id="97286" name="Picture 6" descr="C:\Users\Артур\Pictures\мастер класс\89a48148cb8f1523b23f373f8631358d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7224" y="4357694"/>
            <a:ext cx="2714644" cy="2071702"/>
          </a:xfrm>
          <a:prstGeom prst="rect">
            <a:avLst/>
          </a:prstGeom>
          <a:noFill/>
        </p:spPr>
      </p:pic>
      <p:pic>
        <p:nvPicPr>
          <p:cNvPr id="97287" name="Picture 7" descr="C:\Users\Артур\Pictures\мастер класс\8004fa971a4f6b518b10dfb581adf9cf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143372" y="4500570"/>
            <a:ext cx="4071966" cy="1773050"/>
          </a:xfrm>
          <a:prstGeom prst="rect">
            <a:avLst/>
          </a:prstGeom>
          <a:noFill/>
        </p:spPr>
      </p:pic>
      <p:pic>
        <p:nvPicPr>
          <p:cNvPr id="97291" name="Picture 11" descr="C:\Users\Артур\Pictures\мастер класс\4bfac1f1da5782108aadcbcae4bc01c5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500826" y="1571612"/>
            <a:ext cx="2263858" cy="2643206"/>
          </a:xfrm>
          <a:prstGeom prst="rect">
            <a:avLst/>
          </a:prstGeom>
          <a:noFill/>
        </p:spPr>
      </p:pic>
      <p:pic>
        <p:nvPicPr>
          <p:cNvPr id="97283" name="Picture 3" descr="C:\Users\Артур\Pictures\мастер класс\65767567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928926" y="1643050"/>
            <a:ext cx="3429024" cy="25031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35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999" y="1310449"/>
            <a:ext cx="1844040" cy="2627376"/>
          </a:xfr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05" y="0"/>
            <a:ext cx="9148114" cy="6859829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785786" y="0"/>
            <a:ext cx="70723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B1041"/>
                </a:solidFill>
              </a:rPr>
              <a:t>Многослойный пейзаж</a:t>
            </a:r>
            <a:endParaRPr lang="ru-RU" dirty="0">
              <a:solidFill>
                <a:srgbClr val="0B1041"/>
              </a:solidFill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5928424"/>
              </p:ext>
            </p:extLst>
          </p:nvPr>
        </p:nvGraphicFramePr>
        <p:xfrm>
          <a:off x="0" y="6408738"/>
          <a:ext cx="9144000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527" name="CorelDRAW" r:id="rId5" imgW="5232240" imgH="357480" progId="">
                  <p:embed/>
                </p:oleObj>
              </mc:Choice>
              <mc:Fallback>
                <p:oleObj name="CorelDRAW" r:id="rId5" imgW="5232240" imgH="357480" progId="">
                  <p:embed/>
                  <p:pic>
                    <p:nvPicPr>
                      <p:cNvPr id="0" name="Object 6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6408738"/>
                        <a:ext cx="9144000" cy="404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Picture 2" descr="E:\Маст класс\4a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785794"/>
            <a:ext cx="3963472" cy="2091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E:\Маст класс\11_4_77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58" y="785794"/>
            <a:ext cx="4009092" cy="2132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E:\Маст класс\0_259515_7939eca6_XXXL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794" y="2928934"/>
            <a:ext cx="5219106" cy="357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3571868" y="357166"/>
            <a:ext cx="14287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(силуэты)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val="3635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999" y="1310449"/>
            <a:ext cx="1844040" cy="2627376"/>
          </a:xfr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05" y="0"/>
            <a:ext cx="9148114" cy="6859829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53740" y="142852"/>
            <a:ext cx="8964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B1041"/>
                </a:solidFill>
              </a:rPr>
              <a:t>Многослойный пейзаж</a:t>
            </a:r>
            <a:endParaRPr lang="ru-RU" dirty="0">
              <a:solidFill>
                <a:srgbClr val="0B1041"/>
              </a:solidFill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5928424"/>
              </p:ext>
            </p:extLst>
          </p:nvPr>
        </p:nvGraphicFramePr>
        <p:xfrm>
          <a:off x="0" y="6408738"/>
          <a:ext cx="9144000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239" name="CorelDRAW" r:id="rId5" imgW="5232240" imgH="357480" progId="">
                  <p:embed/>
                </p:oleObj>
              </mc:Choice>
              <mc:Fallback>
                <p:oleObj name="CorelDRAW" r:id="rId5" imgW="5232240" imgH="357480" progId="">
                  <p:embed/>
                  <p:pic>
                    <p:nvPicPr>
                      <p:cNvPr id="0" name="Object 6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6408738"/>
                        <a:ext cx="9144000" cy="404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5235" name="Picture 3" descr="C:\Users\Артур\Pictures\мастер класс\2022_08_18_100741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00694" y="928670"/>
            <a:ext cx="3235345" cy="1714512"/>
          </a:xfrm>
          <a:prstGeom prst="rect">
            <a:avLst/>
          </a:prstGeom>
          <a:noFill/>
        </p:spPr>
      </p:pic>
      <p:pic>
        <p:nvPicPr>
          <p:cNvPr id="95236" name="Picture 4" descr="C:\Users\Артур\Pictures\мастер класс\2022_08_18_095038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00694" y="2786058"/>
            <a:ext cx="3243420" cy="1718788"/>
          </a:xfrm>
          <a:prstGeom prst="rect">
            <a:avLst/>
          </a:prstGeom>
          <a:noFill/>
        </p:spPr>
      </p:pic>
      <p:pic>
        <p:nvPicPr>
          <p:cNvPr id="95237" name="Picture 5" descr="C:\Users\Артур\Pictures\мастер класс\2022_08_18_095434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00694" y="4572008"/>
            <a:ext cx="3235347" cy="1714512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2643175" y="500042"/>
            <a:ext cx="3429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Цветочная полянка 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71472" y="1071546"/>
            <a:ext cx="468812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dirty="0" smtClean="0"/>
              <a:t>Образ. </a:t>
            </a:r>
          </a:p>
          <a:p>
            <a:pPr marL="342900" indent="-342900">
              <a:buAutoNum type="arabicPeriod"/>
            </a:pPr>
            <a:r>
              <a:rPr lang="ru-RU" dirty="0" smtClean="0"/>
              <a:t>Выбор формата (вертикальный,</a:t>
            </a:r>
          </a:p>
          <a:p>
            <a:pPr marL="342900" indent="-342900"/>
            <a:r>
              <a:rPr lang="ru-RU" dirty="0" smtClean="0"/>
              <a:t>     горизонтальный)</a:t>
            </a:r>
          </a:p>
          <a:p>
            <a:pPr marL="342900" indent="-342900">
              <a:buAutoNum type="arabicPeriod" startAt="3"/>
            </a:pPr>
            <a:r>
              <a:rPr lang="ru-RU" dirty="0" smtClean="0"/>
              <a:t>Разметка листа на трети</a:t>
            </a:r>
          </a:p>
          <a:p>
            <a:pPr marL="342900" indent="-342900">
              <a:buAutoNum type="arabicPeriod" startAt="3"/>
            </a:pPr>
            <a:r>
              <a:rPr lang="ru-RU" dirty="0" smtClean="0"/>
              <a:t>Разметка количества неба и земли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571473" y="2786058"/>
            <a:ext cx="485778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5</a:t>
            </a:r>
            <a:r>
              <a:rPr lang="ru-RU" sz="2000" dirty="0" smtClean="0"/>
              <a:t>. </a:t>
            </a:r>
            <a:r>
              <a:rPr lang="ru-RU" dirty="0" smtClean="0"/>
              <a:t>Разметка земли или неба на </a:t>
            </a:r>
          </a:p>
          <a:p>
            <a:r>
              <a:rPr lang="ru-RU" dirty="0" smtClean="0"/>
              <a:t>    ближний, средний и дальний планы </a:t>
            </a:r>
            <a:endParaRPr lang="ru-RU" sz="2000" dirty="0"/>
          </a:p>
        </p:txBody>
      </p:sp>
      <p:sp>
        <p:nvSpPr>
          <p:cNvPr id="16" name="TextBox 15"/>
          <p:cNvSpPr txBox="1"/>
          <p:nvPr/>
        </p:nvSpPr>
        <p:spPr>
          <a:xfrm>
            <a:off x="571472" y="4572008"/>
            <a:ext cx="5208824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6</a:t>
            </a:r>
            <a:r>
              <a:rPr lang="ru-RU" sz="2000" dirty="0" smtClean="0"/>
              <a:t>. О</a:t>
            </a:r>
            <a:r>
              <a:rPr lang="ru-RU" dirty="0" smtClean="0"/>
              <a:t>бработка первого плана </a:t>
            </a:r>
          </a:p>
          <a:p>
            <a:r>
              <a:rPr lang="ru-RU" dirty="0" smtClean="0"/>
              <a:t>7. Разметка второго плана </a:t>
            </a:r>
          </a:p>
          <a:p>
            <a:r>
              <a:rPr lang="ru-RU" dirty="0" smtClean="0"/>
              <a:t>8. Дальний план самый обобщенный,</a:t>
            </a:r>
          </a:p>
          <a:p>
            <a:r>
              <a:rPr lang="ru-RU" dirty="0" smtClean="0"/>
              <a:t>    плоский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35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999" y="1310449"/>
            <a:ext cx="1844040" cy="2627376"/>
          </a:xfr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05" y="0"/>
            <a:ext cx="9148114" cy="6859829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53740" y="333068"/>
            <a:ext cx="8964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B1041"/>
                </a:solidFill>
              </a:rPr>
              <a:t>Многослойный пейзаж</a:t>
            </a:r>
            <a:endParaRPr lang="ru-RU" dirty="0">
              <a:solidFill>
                <a:srgbClr val="0B1041"/>
              </a:solidFill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5928424"/>
              </p:ext>
            </p:extLst>
          </p:nvPr>
        </p:nvGraphicFramePr>
        <p:xfrm>
          <a:off x="0" y="6408738"/>
          <a:ext cx="9144000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8311" name="CorelDRAW" r:id="rId5" imgW="5232240" imgH="357480" progId="">
                  <p:embed/>
                </p:oleObj>
              </mc:Choice>
              <mc:Fallback>
                <p:oleObj name="CorelDRAW" r:id="rId5" imgW="5232240" imgH="357480" progId="">
                  <p:embed/>
                  <p:pic>
                    <p:nvPicPr>
                      <p:cNvPr id="0" name="Object 6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6408738"/>
                        <a:ext cx="9144000" cy="404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500034" y="4572008"/>
            <a:ext cx="428628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11. </a:t>
            </a:r>
            <a:r>
              <a:rPr lang="ru-RU" sz="1600" dirty="0" smtClean="0"/>
              <a:t>Детализация второго плана более</a:t>
            </a:r>
          </a:p>
          <a:p>
            <a:r>
              <a:rPr lang="ru-RU" sz="1600" dirty="0" smtClean="0">
                <a:solidFill>
                  <a:srgbClr val="FFC000"/>
                </a:solidFill>
              </a:rPr>
              <a:t>.    </a:t>
            </a:r>
            <a:r>
              <a:rPr lang="ru-RU" sz="1600" dirty="0" smtClean="0"/>
              <a:t> мелкими  деталями,</a:t>
            </a:r>
            <a:r>
              <a:rPr lang="ru-RU" sz="1600" dirty="0" smtClean="0">
                <a:solidFill>
                  <a:srgbClr val="FFC000"/>
                </a:solidFill>
              </a:rPr>
              <a:t> </a:t>
            </a:r>
            <a:r>
              <a:rPr lang="ru-RU" sz="1600" dirty="0" smtClean="0"/>
              <a:t>расставляя</a:t>
            </a:r>
          </a:p>
          <a:p>
            <a:r>
              <a:rPr lang="ru-RU" sz="1600" dirty="0" smtClean="0"/>
              <a:t> </a:t>
            </a:r>
            <a:r>
              <a:rPr lang="ru-RU" sz="1600" dirty="0" smtClean="0">
                <a:solidFill>
                  <a:srgbClr val="FFC000"/>
                </a:solidFill>
              </a:rPr>
              <a:t>.    </a:t>
            </a:r>
            <a:r>
              <a:rPr lang="ru-RU" sz="1600" dirty="0" smtClean="0"/>
              <a:t>акценты, применяя все знания</a:t>
            </a:r>
          </a:p>
          <a:p>
            <a:endParaRPr lang="ru-RU" dirty="0"/>
          </a:p>
        </p:txBody>
      </p:sp>
      <p:pic>
        <p:nvPicPr>
          <p:cNvPr id="16" name="Picture 9" descr="C:\Users\Артур\Pictures\мастер класс\2022_08_19_124921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14942" y="2714620"/>
            <a:ext cx="3214710" cy="1703575"/>
          </a:xfrm>
          <a:prstGeom prst="rect">
            <a:avLst/>
          </a:prstGeom>
          <a:noFill/>
        </p:spPr>
      </p:pic>
      <p:pic>
        <p:nvPicPr>
          <p:cNvPr id="17" name="Picture 7" descr="C:\Users\Артур\Pictures\мастер класс\2022_08_19_054005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14942" y="4532258"/>
            <a:ext cx="3214710" cy="1703575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571472" y="3000372"/>
            <a:ext cx="442915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10. </a:t>
            </a:r>
            <a:r>
              <a:rPr lang="ru-RU" sz="1600" dirty="0" smtClean="0"/>
              <a:t>Детализация первого плана</a:t>
            </a:r>
          </a:p>
          <a:p>
            <a:r>
              <a:rPr lang="ru-RU" sz="1600" dirty="0" smtClean="0"/>
              <a:t>      крупными элементами, применяя               </a:t>
            </a:r>
            <a:r>
              <a:rPr lang="ru-RU" sz="1600" dirty="0" smtClean="0">
                <a:solidFill>
                  <a:srgbClr val="FFC000"/>
                </a:solidFill>
              </a:rPr>
              <a:t>.     </a:t>
            </a:r>
            <a:r>
              <a:rPr lang="ru-RU" sz="1600" dirty="0" smtClean="0"/>
              <a:t>знания о перспективе и  </a:t>
            </a:r>
          </a:p>
          <a:p>
            <a:r>
              <a:rPr lang="ru-RU" sz="1600" dirty="0" smtClean="0"/>
              <a:t>      группируя </a:t>
            </a:r>
            <a:r>
              <a:rPr lang="ru-RU" sz="1600" dirty="0" smtClean="0">
                <a:solidFill>
                  <a:srgbClr val="FFC000"/>
                </a:solidFill>
              </a:rPr>
              <a:t> </a:t>
            </a:r>
            <a:r>
              <a:rPr lang="ru-RU" sz="1600" dirty="0" smtClean="0"/>
              <a:t>их ритмично   </a:t>
            </a:r>
            <a:endParaRPr lang="ru-RU" sz="1600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3357565" y="642918"/>
            <a:ext cx="242887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Лесная полянка 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98307" name="Picture 3" descr="C:\Users\Артур\Pictures\мастер класс\Polish_20220820_051820191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14942" y="1000108"/>
            <a:ext cx="3071834" cy="1584935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714348" y="1500174"/>
            <a:ext cx="442915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9</a:t>
            </a:r>
            <a:r>
              <a:rPr lang="ru-RU" sz="1600" dirty="0" smtClean="0"/>
              <a:t>. Решение композиционного центра </a:t>
            </a:r>
          </a:p>
          <a:p>
            <a:r>
              <a:rPr lang="ru-RU" sz="1600" dirty="0" smtClean="0">
                <a:solidFill>
                  <a:srgbClr val="FFC000"/>
                </a:solidFill>
              </a:rPr>
              <a:t>.   </a:t>
            </a:r>
            <a:r>
              <a:rPr lang="ru-RU" sz="1600" dirty="0" smtClean="0"/>
              <a:t>на</a:t>
            </a:r>
            <a:r>
              <a:rPr lang="ru-RU" sz="1600" dirty="0" smtClean="0">
                <a:solidFill>
                  <a:srgbClr val="FFC000"/>
                </a:solidFill>
              </a:rPr>
              <a:t>  </a:t>
            </a:r>
            <a:r>
              <a:rPr lang="ru-RU" sz="1600" dirty="0" smtClean="0"/>
              <a:t>втором плане, применяя знания</a:t>
            </a:r>
          </a:p>
          <a:p>
            <a:r>
              <a:rPr lang="ru-RU" sz="1600" dirty="0" smtClean="0"/>
              <a:t>    о выделении центра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35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999" y="1310449"/>
            <a:ext cx="1844040" cy="2627376"/>
          </a:xfr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05" y="0"/>
            <a:ext cx="9148114" cy="6859829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53740" y="333068"/>
            <a:ext cx="8964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B1041"/>
                </a:solidFill>
              </a:rPr>
              <a:t>Многослойный пейзаж</a:t>
            </a:r>
            <a:endParaRPr lang="ru-RU" dirty="0">
              <a:solidFill>
                <a:srgbClr val="0B1041"/>
              </a:solidFill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5928424"/>
              </p:ext>
            </p:extLst>
          </p:nvPr>
        </p:nvGraphicFramePr>
        <p:xfrm>
          <a:off x="0" y="6408738"/>
          <a:ext cx="9144000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0359" name="CorelDRAW" r:id="rId5" imgW="5232240" imgH="357480" progId="">
                  <p:embed/>
                </p:oleObj>
              </mc:Choice>
              <mc:Fallback>
                <p:oleObj name="CorelDRAW" r:id="rId5" imgW="5232240" imgH="357480" progId="">
                  <p:embed/>
                  <p:pic>
                    <p:nvPicPr>
                      <p:cNvPr id="0" name="Object 6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6408738"/>
                        <a:ext cx="9144000" cy="404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Прямоугольник 19"/>
          <p:cNvSpPr/>
          <p:nvPr/>
        </p:nvSpPr>
        <p:spPr>
          <a:xfrm>
            <a:off x="3214678" y="642918"/>
            <a:ext cx="30003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Цветочная полянка 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5" descr="E:\bp.jpe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143504" y="1785926"/>
            <a:ext cx="3877669" cy="3214710"/>
          </a:xfrm>
          <a:prstGeom prst="rect">
            <a:avLst/>
          </a:prstGeom>
          <a:noFill/>
        </p:spPr>
      </p:pic>
      <p:pic>
        <p:nvPicPr>
          <p:cNvPr id="21" name="Picture 11" descr="E:\54638_65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42844" y="1714488"/>
            <a:ext cx="4697295" cy="34290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35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999" y="1310449"/>
            <a:ext cx="1844040" cy="2627376"/>
          </a:xfr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29"/>
            <a:ext cx="9148114" cy="6859829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53740" y="333068"/>
            <a:ext cx="8964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B1041"/>
                </a:solidFill>
              </a:rPr>
              <a:t>Многослойный пейзаж</a:t>
            </a:r>
            <a:endParaRPr lang="ru-RU" dirty="0">
              <a:solidFill>
                <a:srgbClr val="0B1041"/>
              </a:solidFill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5928424"/>
              </p:ext>
            </p:extLst>
          </p:nvPr>
        </p:nvGraphicFramePr>
        <p:xfrm>
          <a:off x="0" y="6408738"/>
          <a:ext cx="9144000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79" name="CorelDRAW" r:id="rId5" imgW="5232240" imgH="357480" progId="">
                  <p:embed/>
                </p:oleObj>
              </mc:Choice>
              <mc:Fallback>
                <p:oleObj name="CorelDRAW" r:id="rId5" imgW="5232240" imgH="357480" progId="">
                  <p:embed/>
                  <p:pic>
                    <p:nvPicPr>
                      <p:cNvPr id="0" name="Object 6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6408738"/>
                        <a:ext cx="9144000" cy="404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Прямоугольник 19"/>
          <p:cNvSpPr/>
          <p:nvPr/>
        </p:nvSpPr>
        <p:spPr>
          <a:xfrm>
            <a:off x="3214678" y="642918"/>
            <a:ext cx="30003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Цветочная полянка 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0355" name="Picture 3" descr="E:\133090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596" y="1428736"/>
            <a:ext cx="3397590" cy="4143404"/>
          </a:xfrm>
          <a:prstGeom prst="rect">
            <a:avLst/>
          </a:prstGeom>
          <a:noFill/>
        </p:spPr>
      </p:pic>
      <p:pic>
        <p:nvPicPr>
          <p:cNvPr id="17" name="Picture 10" descr="E:\5395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6248" y="2000240"/>
            <a:ext cx="4357956" cy="34290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35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999" y="1310449"/>
            <a:ext cx="1844040" cy="2627376"/>
          </a:xfr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14" y="-1829"/>
            <a:ext cx="9148114" cy="6859829"/>
          </a:xfrm>
          <a:prstGeom prst="rect">
            <a:avLst/>
          </a:prstGeom>
        </p:spPr>
      </p:pic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5928424"/>
              </p:ext>
            </p:extLst>
          </p:nvPr>
        </p:nvGraphicFramePr>
        <p:xfrm>
          <a:off x="0" y="6408738"/>
          <a:ext cx="9144000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65" name="CorelDRAW" r:id="rId5" imgW="5232240" imgH="357480" progId="">
                  <p:embed/>
                </p:oleObj>
              </mc:Choice>
              <mc:Fallback>
                <p:oleObj name="CorelDRAW" r:id="rId5" imgW="5232240" imgH="357480" progId="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6408738"/>
                        <a:ext cx="9144000" cy="404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00034" y="2285992"/>
            <a:ext cx="821537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</a:t>
            </a:r>
            <a:r>
              <a:rPr lang="ru-RU" dirty="0" smtClean="0">
                <a:latin typeface="CentSchbkCyrill BT" panose="02040603050705020303" pitchFamily="18" charset="-52"/>
              </a:rPr>
              <a:t>Для успешности человеку необходимо быть творческой, оригинально мыслящей личностью и </a:t>
            </a:r>
            <a:r>
              <a:rPr lang="ru-RU" dirty="0" smtClean="0">
                <a:latin typeface="CentSchbkCyrill BT" panose="02040603050705020303" pitchFamily="18" charset="-52"/>
              </a:rPr>
              <a:t>уметь </a:t>
            </a:r>
            <a:r>
              <a:rPr lang="ru-RU" dirty="0" smtClean="0">
                <a:latin typeface="CentSchbkCyrill BT" panose="02040603050705020303" pitchFamily="18" charset="-52"/>
              </a:rPr>
              <a:t>работать в команде.</a:t>
            </a:r>
          </a:p>
          <a:p>
            <a:r>
              <a:rPr lang="ru-RU" dirty="0" smtClean="0">
                <a:latin typeface="CentSchbkCyrill BT" panose="02040603050705020303" pitchFamily="18" charset="-52"/>
              </a:rPr>
              <a:t>Эффективно взаимодействовать с окружающими людьми. Этот метод позволяет хорошо реализовать и совместное творчество. Создавая одну большую работу или делая серии работ «Времена года», «12 месяцев» и т.д.</a:t>
            </a:r>
          </a:p>
          <a:p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571472" y="857232"/>
            <a:ext cx="82153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CentSchbkCyrill BT" panose="02040603050705020303" pitchFamily="18" charset="-52"/>
              </a:rPr>
              <a:t>    Техника многослойной работы, позволяет преподавателю контролировать и незаметно поправлять и направлять учеников, в игровой форме </a:t>
            </a:r>
            <a:r>
              <a:rPr lang="ru-RU" dirty="0" smtClean="0">
                <a:latin typeface="CentSchbkCyrill BT" panose="02040603050705020303" pitchFamily="18" charset="-52"/>
              </a:rPr>
              <a:t>объяснять </a:t>
            </a:r>
            <a:r>
              <a:rPr lang="ru-RU" dirty="0" smtClean="0">
                <a:latin typeface="CentSchbkCyrill BT" panose="02040603050705020303" pitchFamily="18" charset="-52"/>
              </a:rPr>
              <a:t>сложные понятия </a:t>
            </a:r>
            <a:r>
              <a:rPr lang="ru-RU" dirty="0" smtClean="0">
                <a:latin typeface="CentSchbkCyrill BT" panose="02040603050705020303" pitchFamily="18" charset="-52"/>
              </a:rPr>
              <a:t>композиции, </a:t>
            </a:r>
            <a:r>
              <a:rPr lang="ru-RU" dirty="0" smtClean="0">
                <a:latin typeface="CentSchbkCyrill BT" panose="02040603050705020303" pitchFamily="18" charset="-52"/>
              </a:rPr>
              <a:t>а </a:t>
            </a:r>
            <a:r>
              <a:rPr lang="ru-RU" dirty="0" smtClean="0">
                <a:latin typeface="CentSchbkCyrill BT" panose="02040603050705020303" pitchFamily="18" charset="-52"/>
              </a:rPr>
              <a:t>учеников </a:t>
            </a:r>
            <a:r>
              <a:rPr lang="ru-RU" dirty="0" smtClean="0">
                <a:latin typeface="CentSchbkCyrill BT" panose="02040603050705020303" pitchFamily="18" charset="-52"/>
              </a:rPr>
              <a:t>заставляет думать, решать творческие задачи. </a:t>
            </a:r>
            <a:endParaRPr lang="ru-RU" dirty="0">
              <a:latin typeface="CentSchbkCyrill BT" panose="02040603050705020303" pitchFamily="18" charset="-5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286117" y="500042"/>
            <a:ext cx="2071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Заключение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74762" name="Picture 10" descr="C:\Users\Артур\Pictures\мастер класс\resize.jpe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86248" y="3857628"/>
            <a:ext cx="3643330" cy="2592837"/>
          </a:xfrm>
          <a:prstGeom prst="rect">
            <a:avLst/>
          </a:prstGeom>
          <a:noFill/>
        </p:spPr>
      </p:pic>
      <p:pic>
        <p:nvPicPr>
          <p:cNvPr id="74763" name="Picture 11" descr="C:\Users\Артур\Pictures\мастер класс\detsad-280353-1566228606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57224" y="4071942"/>
            <a:ext cx="3019612" cy="226694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31553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05" y="0"/>
            <a:ext cx="9148114" cy="685982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0" y="2619594"/>
            <a:ext cx="89644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Спасибо за внимание!</a:t>
            </a:r>
            <a:endParaRPr lang="ru-RU" sz="3200" dirty="0">
              <a:solidFill>
                <a:srgbClr val="C00000"/>
              </a:solidFill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/>
          </p:nvPr>
        </p:nvGraphicFramePr>
        <p:xfrm>
          <a:off x="0" y="6408738"/>
          <a:ext cx="9144000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14" name="CorelDRAW" r:id="rId4" imgW="5232240" imgH="357480" progId="">
                  <p:embed/>
                </p:oleObj>
              </mc:Choice>
              <mc:Fallback>
                <p:oleObj name="CorelDRAW" r:id="rId4" imgW="5232240" imgH="357480" progId="">
                  <p:embed/>
                  <p:pic>
                    <p:nvPicPr>
                      <p:cNvPr id="0" name="Picture 4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6408738"/>
                        <a:ext cx="9144000" cy="404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04648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2186</TotalTime>
  <Words>704</Words>
  <Application>Microsoft Office PowerPoint</Application>
  <PresentationFormat>Экран (4:3)</PresentationFormat>
  <Paragraphs>179</Paragraphs>
  <Slides>28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0" baseType="lpstr">
      <vt:lpstr>Аспект</vt:lpstr>
      <vt:lpstr>CorelDRAW</vt:lpstr>
      <vt:lpstr>  ГБПОУ РС(Я) «Якутское художественное училище (колледж) им.П.П.Романова»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» Министерство профессионального образования, подготовки и расстановки кадров Республики Саха (Якутия) ГБОУ РС (Я) «Якутский колледж технологии и дизайна  традиционных промыслов народов Якутии</dc:title>
  <dc:creator>КК</dc:creator>
  <cp:lastModifiedBy>Захаров</cp:lastModifiedBy>
  <cp:revision>253</cp:revision>
  <dcterms:created xsi:type="dcterms:W3CDTF">2015-12-04T08:21:34Z</dcterms:created>
  <dcterms:modified xsi:type="dcterms:W3CDTF">2023-09-07T05:14:02Z</dcterms:modified>
</cp:coreProperties>
</file>