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2" r:id="rId3"/>
    <p:sldId id="259" r:id="rId4"/>
    <p:sldId id="266" r:id="rId5"/>
    <p:sldId id="264" r:id="rId6"/>
    <p:sldId id="263" r:id="rId7"/>
    <p:sldId id="262" r:id="rId8"/>
    <p:sldId id="261" r:id="rId9"/>
    <p:sldId id="265" r:id="rId10"/>
    <p:sldId id="271" r:id="rId11"/>
    <p:sldId id="269" r:id="rId12"/>
    <p:sldId id="270" r:id="rId13"/>
    <p:sldId id="273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3C06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9" d="100"/>
          <a:sy n="99" d="100"/>
        </p:scale>
        <p:origin x="-1890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&#1043;&#1072;&#1075;&#1072;&#1088;&#1080;&#1085;,_&#1070;&#1088;&#1080;&#1081;_&#1040;&#1083;&#1077;&#1082;&#1089;&#1077;&#1077;&#1074;&#1080;&#1095;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ru.depositphotos.com/stock-photos/&#1087;&#1083;&#1072;&#1085;&#1077;&#1090;&#1099;-&#1082;&#1086;&#1089;&#1084;&#1086;&#1089;.html" TargetMode="External"/><Relationship Id="rId4" Type="http://schemas.openxmlformats.org/officeDocument/2006/relationships/hyperlink" Target="https://asteropa.ru/istoriya-pokoreniya-kosmosa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mirpps.ru/assets/media/fon-dlja-prezentacii/2018/astronomy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359837" y="1926704"/>
            <a:ext cx="6280309" cy="113877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</a:rPr>
              <a:t>Библиотечный урок для 4-5 классов</a:t>
            </a:r>
          </a:p>
          <a:p>
            <a:pPr algn="ctr"/>
            <a:r>
              <a:rPr lang="ru-RU" sz="5400" b="1" dirty="0" smtClean="0">
                <a:solidFill>
                  <a:srgbClr val="0000FF"/>
                </a:solidFill>
              </a:rPr>
              <a:t>«</a:t>
            </a:r>
            <a:r>
              <a:rPr lang="ru-RU" sz="5400" b="1" dirty="0">
                <a:solidFill>
                  <a:srgbClr val="0000FF"/>
                </a:solidFill>
              </a:rPr>
              <a:t>Человек и </a:t>
            </a:r>
            <a:r>
              <a:rPr lang="ru-RU" sz="5400" b="1" dirty="0" smtClean="0">
                <a:solidFill>
                  <a:srgbClr val="0000FF"/>
                </a:solidFill>
              </a:rPr>
              <a:t>космос»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00FF"/>
              </a:solidFill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95736" y="818018"/>
            <a:ext cx="46085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общеобразовательное учреждение «КОВЕРНИНСКАЯ СРЕДНЯЯ ШКОЛА №2»</a:t>
            </a:r>
          </a:p>
          <a:p>
            <a:pPr algn="ctr"/>
            <a:r>
              <a:rPr lang="ru-RU" sz="1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Нижегородская область</a:t>
            </a:r>
            <a:endParaRPr lang="ru-RU" sz="14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4" descr="https://yt3.ggpht.com/a/AATXAJwx7ScVem8Oa7PXRX4SrVdQ6sQoTsgayfG4C7HCJw=s900-c-k-c0xffffffff-no-rj-m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5076" y="3373254"/>
            <a:ext cx="2101364" cy="2101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167844" y="3065477"/>
            <a:ext cx="26642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FF0000"/>
                </a:solidFill>
              </a:rPr>
              <a:t>Познавательная игра-викторина</a:t>
            </a:r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516440" y="4417367"/>
            <a:ext cx="236368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Презентацию подготовила библиотекарь  </a:t>
            </a:r>
          </a:p>
          <a:p>
            <a:r>
              <a:rPr lang="ru-RU" sz="1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Игошина Алла Юрьевна </a:t>
            </a:r>
            <a:endParaRPr lang="ru-RU" sz="14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9147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mirpps.ru/assets/media/fon-dlja-prezentacii/2018/astronomy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247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51620" y="764704"/>
            <a:ext cx="684076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</a:t>
            </a:r>
            <a:r>
              <a:rPr lang="ru-RU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 </a:t>
            </a:r>
            <a:r>
              <a:rPr lang="ru-RU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задачи мероприятия</a:t>
            </a:r>
            <a:r>
              <a:rPr lang="ru-RU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ru-RU" sz="14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 систематизировать и расширять представления детей о том , что такое космос, формировать у учащихся знания о становлении космонавтики, о первых полётах в космос, познакомить с первым космонавтом ,рассказать о роли животных в исследовании космоса ,показать значимость космоса в жизни и деятельности человека</a:t>
            </a:r>
            <a:r>
              <a:rPr lang="ru-RU" sz="1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endParaRPr lang="ru-RU" sz="14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развивать </a:t>
            </a:r>
            <a:r>
              <a:rPr lang="ru-RU" sz="1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познавательную активность, поддерживать и развивать интерес учащихся к космосу, формировать патриотические чувства, способствующие гражданскому воспитанию личности, прививать чувства гордости и уважения к российской космонавтике, развивать память, внимание , стремление узнавать новое </a:t>
            </a:r>
            <a:r>
              <a:rPr lang="ru-RU" sz="1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85750" indent="-285750">
              <a:buFontTx/>
              <a:buChar char="-"/>
            </a:pPr>
            <a:endParaRPr lang="ru-RU" sz="14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воспитывать </a:t>
            </a:r>
            <a:r>
              <a:rPr lang="ru-RU" sz="1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чувство гордости за свою страну , любовь и уважение к своему городу, уважение к людям, гордость за свою страну; пробудить интерес к изучению литературы на тему «Космос»; расширять словарный запас детей. Воспитывать коммуникативные качества учащихся</a:t>
            </a:r>
            <a:r>
              <a:rPr lang="ru-RU" sz="1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Tx/>
              <a:buChar char="-"/>
            </a:pPr>
            <a:endParaRPr lang="ru-RU" sz="14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</a:t>
            </a:r>
            <a:r>
              <a:rPr lang="ru-RU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Оборудование</a:t>
            </a:r>
            <a:r>
              <a:rPr lang="ru-RU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компьютер, экран, </a:t>
            </a:r>
            <a:r>
              <a:rPr lang="ru-RU" sz="1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книги </a:t>
            </a:r>
            <a:r>
              <a:rPr lang="ru-RU" sz="1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</a:t>
            </a:r>
            <a:r>
              <a:rPr lang="ru-RU" sz="1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космосе.</a:t>
            </a:r>
            <a:endParaRPr lang="ru-RU" sz="14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3213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mirpps.ru/assets/media/fon-dlja-prezentacii/2018/astronomy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1" y="-458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21465" y="908720"/>
            <a:ext cx="671551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ОНИ БЫЛИ ПЕРВЫМИ.</a:t>
            </a:r>
          </a:p>
          <a:p>
            <a:pPr algn="ctr"/>
            <a:endParaRPr lang="ru-RU" b="1" dirty="0" smtClean="0">
              <a:solidFill>
                <a:srgbClr val="0000FF"/>
              </a:solidFill>
            </a:endParaRPr>
          </a:p>
          <a:p>
            <a:pPr algn="ctr"/>
            <a:r>
              <a:rPr lang="ru-RU" b="1" dirty="0" smtClean="0">
                <a:solidFill>
                  <a:srgbClr val="0000FF"/>
                </a:solidFill>
              </a:rPr>
              <a:t>12 </a:t>
            </a:r>
            <a:r>
              <a:rPr lang="ru-RU" b="1" dirty="0">
                <a:solidFill>
                  <a:srgbClr val="0000FF"/>
                </a:solidFill>
              </a:rPr>
              <a:t>апреля  2021 года исполняется 60-лет со дня </a:t>
            </a:r>
            <a:r>
              <a:rPr lang="ru-RU" b="1" dirty="0" smtClean="0">
                <a:solidFill>
                  <a:srgbClr val="0000FF"/>
                </a:solidFill>
              </a:rPr>
              <a:t>полёта </a:t>
            </a:r>
          </a:p>
          <a:p>
            <a:pPr algn="ctr"/>
            <a:r>
              <a:rPr lang="ru-RU" b="1" dirty="0" smtClean="0">
                <a:solidFill>
                  <a:srgbClr val="0000FF"/>
                </a:solidFill>
              </a:rPr>
              <a:t>в </a:t>
            </a:r>
            <a:r>
              <a:rPr lang="ru-RU" b="1" dirty="0">
                <a:solidFill>
                  <a:srgbClr val="0000FF"/>
                </a:solidFill>
              </a:rPr>
              <a:t>космос Юрия Алексеевича </a:t>
            </a:r>
            <a:r>
              <a:rPr lang="ru-RU" b="1" dirty="0" smtClean="0">
                <a:solidFill>
                  <a:srgbClr val="0000FF"/>
                </a:solidFill>
              </a:rPr>
              <a:t>Гагарина.</a:t>
            </a:r>
          </a:p>
          <a:p>
            <a:pPr algn="ctr"/>
            <a:endParaRPr lang="ru-RU" b="1" dirty="0">
              <a:solidFill>
                <a:srgbClr val="0000FF"/>
              </a:solidFill>
            </a:endParaRPr>
          </a:p>
          <a:p>
            <a:pPr algn="ctr"/>
            <a:r>
              <a:rPr lang="ru-RU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Никогда </a:t>
            </a:r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забудет человечество прекрасный апрельский день 1961 года, когда русский парень Юрий Гагарин первым в мире открыл дорогу в космос. Мы гордимся, </a:t>
            </a:r>
            <a:endParaRPr lang="ru-RU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</a:t>
            </a:r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первым в космос отправился наш соотечественник – русский человек. </a:t>
            </a:r>
            <a:r>
              <a:rPr lang="ru-RU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</a:t>
            </a:r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сказал: “Поехали!”. </a:t>
            </a:r>
            <a:endParaRPr lang="ru-RU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действительно, сейчас спутники и ракеты бороздят космос, множество космической техники побывало </a:t>
            </a:r>
            <a:endParaRPr lang="ru-RU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Луне и на Марсе. </a:t>
            </a:r>
            <a:endParaRPr lang="ru-RU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этот день, 12 апреля, традиционно отмечают как </a:t>
            </a:r>
            <a:endParaRPr lang="ru-RU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День </a:t>
            </a:r>
            <a:r>
              <a:rPr lang="ru-RU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космонавтики.</a:t>
            </a:r>
          </a:p>
        </p:txBody>
      </p:sp>
    </p:spTree>
    <p:extLst>
      <p:ext uri="{BB962C8B-B14F-4D97-AF65-F5344CB8AC3E}">
        <p14:creationId xmlns:p14="http://schemas.microsoft.com/office/powerpoint/2010/main" val="1376689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mirpps.ru/assets/media/fon-dlja-prezentacii/2018/astronomy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75656" y="836711"/>
            <a:ext cx="64807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ОНИ БЫЛИ ПЕРВЫМИ.</a:t>
            </a:r>
          </a:p>
          <a:p>
            <a:pPr algn="ctr"/>
            <a:endParaRPr lang="ru-RU" b="1" dirty="0" smtClean="0">
              <a:solidFill>
                <a:srgbClr val="0000FF"/>
              </a:solidFill>
            </a:endParaRPr>
          </a:p>
          <a:p>
            <a:pPr algn="ctr"/>
            <a:r>
              <a:rPr lang="ru-RU" b="1" dirty="0" smtClean="0">
                <a:solidFill>
                  <a:srgbClr val="0000FF"/>
                </a:solidFill>
              </a:rPr>
              <a:t>4 октября 1957 года  на околоземную орбиту был выведен советский искусственный  спутник. Это был первый в мире космический аппарат, сумевший преодолеть силу земного притяжения.  </a:t>
            </a:r>
          </a:p>
          <a:p>
            <a:pPr algn="ctr"/>
            <a:r>
              <a:rPr lang="ru-RU" b="1" dirty="0" smtClean="0">
                <a:solidFill>
                  <a:srgbClr val="0000FF"/>
                </a:solidFill>
              </a:rPr>
              <a:t>Первый космический аппарат совершил оборот вокруг нашей планеты за 1 час 35 минут. Он собрал много ценной  информации об атмосфере  Земли.</a:t>
            </a:r>
          </a:p>
          <a:p>
            <a:pPr algn="ctr"/>
            <a:endParaRPr lang="ru-RU" b="1" dirty="0" smtClean="0">
              <a:solidFill>
                <a:srgbClr val="0000FF"/>
              </a:solidFill>
            </a:endParaRPr>
          </a:p>
          <a:p>
            <a:pPr algn="ctr"/>
            <a:r>
              <a:rPr lang="ru-RU" b="1" dirty="0" smtClean="0">
                <a:solidFill>
                  <a:srgbClr val="0000FF"/>
                </a:solidFill>
              </a:rPr>
              <a:t>3 ноября 1957 года на околоземную орбиту  был выведен второй искусственный  спутник. На его  борту находилась собака  по кличке Лайка. Её отправили в полёт для того, чтобы изучить поведение живого организма в условиях космоса.</a:t>
            </a:r>
            <a:endParaRPr lang="ru-RU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4842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mirpps.ru/assets/media/fon-dlja-prezentacii/2018/astronomy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87624" y="1628800"/>
            <a:ext cx="676875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КОСМОС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называем космосом пространство, которое окружает со всех сторон нашу планету Земля и является вечным 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бесконечным.  Космос  возник из пустоты (или вакуума), 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породил множество вещей, таких как  планеты  и звезды. Космос и все, что в нем находится, называется –ВСЕЛЕННАЯ.</a:t>
            </a:r>
          </a:p>
          <a:p>
            <a:pPr algn="ctr"/>
            <a:endParaRPr lang="ru-RU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Космос полон удивительных вещей. Одни можно увидеть невооруженным глазом, в бинокль или  телескоп, другие – только с помощью сложных приборов.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87724" y="1089027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00FF"/>
                </a:solidFill>
              </a:rPr>
              <a:t>Ребята, кто может сказать что такое космос?</a:t>
            </a:r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339752" y="4797152"/>
            <a:ext cx="47165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00FF"/>
                </a:solidFill>
              </a:rPr>
              <a:t>А сейчас мы с вами проведем викторину  «Что мы знаем о Космосе?»</a:t>
            </a:r>
            <a:endParaRPr lang="ru-RU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886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mirpps.ru/assets/media/fon-dlja-prezentacii/2018/astronomy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16925" y="656529"/>
            <a:ext cx="42754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Викторина «Что мы знаем о Космосе?»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19476" y="4233472"/>
            <a:ext cx="35573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Как </a:t>
            </a:r>
            <a:r>
              <a:rPr lang="ru-RU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называется спутник Земли?</a:t>
            </a:r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287288" y="4233472"/>
            <a:ext cx="7920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</a:rPr>
              <a:t>Луна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91728" y="1023119"/>
            <a:ext cx="35305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00FF"/>
                </a:solidFill>
              </a:rPr>
              <a:t>1. </a:t>
            </a:r>
            <a:r>
              <a:rPr lang="ru-RU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Самая большая звезда в нашем космическом </a:t>
            </a:r>
            <a:r>
              <a:rPr lang="ru-RU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доме</a:t>
            </a:r>
            <a:r>
              <a:rPr lang="ru-RU" dirty="0">
                <a:solidFill>
                  <a:srgbClr val="0000FF"/>
                </a:solidFill>
              </a:rPr>
              <a:t>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18565" y="1170714"/>
            <a:ext cx="836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</a:rPr>
              <a:t>Солнце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25336" y="1669450"/>
            <a:ext cx="69030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FF0000"/>
                </a:solidFill>
              </a:rPr>
              <a:t>Солнце-это звезда, гигантский шар из раскаленных газов.  Солнце - центр Солнечной системы, частью которой является и  Земля. Оно образовалось  5 млрд. лет назад.  </a:t>
            </a:r>
          </a:p>
          <a:p>
            <a:r>
              <a:rPr lang="ru-RU" sz="1400" b="1" dirty="0" smtClean="0">
                <a:solidFill>
                  <a:srgbClr val="FF0000"/>
                </a:solidFill>
              </a:rPr>
              <a:t>От Земли находится на расстоянии 150 млн. км. Чтобы представить себе размеры Солнца, вообрази, что оно способно вместить в себя 1,5 млн. таких планет как Земля.</a:t>
            </a:r>
            <a:endParaRPr lang="ru-RU" sz="14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152556" y="2823153"/>
            <a:ext cx="230425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</a:rPr>
              <a:t>Меркурий, Венера, Земля, Марс , </a:t>
            </a:r>
            <a:r>
              <a:rPr lang="ru-RU" sz="1400" b="1" dirty="0">
                <a:solidFill>
                  <a:srgbClr val="0000FF"/>
                </a:solidFill>
              </a:rPr>
              <a:t>Юпитер, </a:t>
            </a:r>
            <a:r>
              <a:rPr lang="ru-RU" sz="1400" b="1" dirty="0" smtClean="0">
                <a:solidFill>
                  <a:srgbClr val="0000FF"/>
                </a:solidFill>
              </a:rPr>
              <a:t>Сатурн, Уран, Нептун, Плутон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11996" y="2645343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00FF"/>
                </a:solidFill>
              </a:rPr>
              <a:t>2. Какие планеты Солнечной системы вы знаете?</a:t>
            </a:r>
            <a:endParaRPr lang="ru-RU" dirty="0">
              <a:solidFill>
                <a:srgbClr val="0000FF"/>
              </a:solidFill>
            </a:endParaRPr>
          </a:p>
        </p:txBody>
      </p:sp>
      <p:pic>
        <p:nvPicPr>
          <p:cNvPr id="1026" name="Picture 2" descr="https://ds03.infourok.ru/uploads/ex/0fa4/00021efb-4f3f8ea0/1/img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014676"/>
            <a:ext cx="2016224" cy="1228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907704" y="4571255"/>
            <a:ext cx="583264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FF0000"/>
                </a:solidFill>
              </a:rPr>
              <a:t>Луна является спутником Земли, она обращается вокруг  нашей планеты, также как обращается Земля вокруг Солнца. На Луне нет ни воздуха, ни воды, ни жизни. Луна обращена к нам всегда одной стороной, обратная сторона остается для нас невидимой.  На Луне побывали шесть экспедиций, в последний раз это было в 1972 году.</a:t>
            </a:r>
            <a:endParaRPr lang="ru-RU" sz="1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2121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8" grpId="0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mirpps.ru/assets/media/fon-dlja-prezentacii/2018/astronomy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55576" y="1096214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0000FF"/>
                </a:solidFill>
              </a:rPr>
              <a:t>8</a:t>
            </a:r>
            <a:r>
              <a:rPr lang="ru-RU" dirty="0" smtClean="0">
                <a:solidFill>
                  <a:srgbClr val="0000FF"/>
                </a:solidFill>
              </a:rPr>
              <a:t>. Назовите клички собак, кроме Лайки, побывавших </a:t>
            </a:r>
          </a:p>
          <a:p>
            <a:r>
              <a:rPr lang="ru-RU" dirty="0" smtClean="0">
                <a:solidFill>
                  <a:srgbClr val="0000FF"/>
                </a:solidFill>
              </a:rPr>
              <a:t>в космосе?</a:t>
            </a:r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541998" y="1102019"/>
            <a:ext cx="14528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</a:rPr>
              <a:t>Белка и Стрелка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5576" y="1715903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0000FF"/>
                </a:solidFill>
              </a:rPr>
              <a:t>9</a:t>
            </a:r>
            <a:r>
              <a:rPr lang="ru-RU" dirty="0" smtClean="0">
                <a:solidFill>
                  <a:srgbClr val="0000FF"/>
                </a:solidFill>
              </a:rPr>
              <a:t>. Кто была первая женщина – космонавт? </a:t>
            </a:r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516215" y="1640683"/>
            <a:ext cx="18785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</a:rPr>
              <a:t>Валентина </a:t>
            </a:r>
            <a:r>
              <a:rPr lang="ru-RU" sz="1400" b="1" dirty="0">
                <a:solidFill>
                  <a:srgbClr val="0000FF"/>
                </a:solidFill>
              </a:rPr>
              <a:t>Терешкова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24840" y="2052674"/>
            <a:ext cx="598300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FF0000"/>
                </a:solidFill>
              </a:rPr>
              <a:t>Валентина Терешкова из СССР стала первой женщиной-космонавтом. </a:t>
            </a:r>
          </a:p>
          <a:p>
            <a:r>
              <a:rPr lang="ru-RU" sz="1400" b="1" dirty="0" smtClean="0">
                <a:solidFill>
                  <a:srgbClr val="FF0000"/>
                </a:solidFill>
              </a:rPr>
              <a:t>В 1963 году  она совершила полёт на космическом корабле «Восток-6» и за двое суток облетела вокруг Земли 48 раз.</a:t>
            </a:r>
            <a:endParaRPr lang="ru-RU" sz="14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55575" y="2791338"/>
            <a:ext cx="61926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00FF"/>
                </a:solidFill>
              </a:rPr>
              <a:t>10. Кто из космонавтов совершил выход в открытый космос? </a:t>
            </a:r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098623" y="2825308"/>
            <a:ext cx="14401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</a:rPr>
              <a:t>Алексей Леонов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03648" y="3164613"/>
            <a:ext cx="648072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FF0000"/>
                </a:solidFill>
              </a:rPr>
              <a:t>В 1965 году Алексей Леонов впервые в истории человечества вышел </a:t>
            </a:r>
          </a:p>
          <a:p>
            <a:r>
              <a:rPr lang="ru-RU" sz="1400" b="1" dirty="0" smtClean="0">
                <a:solidFill>
                  <a:srgbClr val="FF0000"/>
                </a:solidFill>
              </a:rPr>
              <a:t>в открытый космос  во время полета, на двухместном космическом корабле  «Восход-2».</a:t>
            </a:r>
          </a:p>
          <a:p>
            <a:r>
              <a:rPr lang="ru-RU" sz="1400" b="1" dirty="0" smtClean="0">
                <a:solidFill>
                  <a:srgbClr val="FF0000"/>
                </a:solidFill>
              </a:rPr>
              <a:t>Космос не пригоден для жизни. Там нет воздуха, и, чтобы не задохнуться, космонавты, покидая корабль, надевают специальный костюм. Это что-то вроде автономного космического аппарата – у него есть своя система водоснабжения и система подачи воздуха.</a:t>
            </a:r>
            <a:endParaRPr lang="ru-RU" sz="1400" b="1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368298" y="718020"/>
            <a:ext cx="42754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Викторина «Что мы знаем о Космосе?»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07704" y="4765051"/>
            <a:ext cx="43204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00FF"/>
                </a:solidFill>
              </a:rPr>
              <a:t>11. Как называют  специальный костюм для выхода в космическое пространство?</a:t>
            </a:r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59649" y="5133016"/>
            <a:ext cx="9682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</a:rPr>
              <a:t>Скафандр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325166" y="5424975"/>
            <a:ext cx="44611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FF0000"/>
                </a:solidFill>
              </a:rPr>
              <a:t>Скафандр космонавта весит около 50 кг., шлем – 4 кг.</a:t>
            </a:r>
            <a:endParaRPr lang="ru-RU" sz="1400" b="1" dirty="0">
              <a:solidFill>
                <a:srgbClr val="FF0000"/>
              </a:solidFill>
            </a:endParaRPr>
          </a:p>
        </p:txBody>
      </p:sp>
      <p:pic>
        <p:nvPicPr>
          <p:cNvPr id="15" name="Picture 16" descr="https://st.depositphotos.com/1967477/2798/v/950/depositphotos_27986291-stock-illustration-astronaut-cartoo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036" y="4588273"/>
            <a:ext cx="2034110" cy="22459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4274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mirpps.ru/assets/media/fon-dlja-prezentacii/2018/astronomy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424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34267" y="652046"/>
            <a:ext cx="42754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Викторина «Что мы знаем о Космосе?»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86449" y="1021378"/>
            <a:ext cx="44187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00FF"/>
                </a:solidFill>
                <a:cs typeface="Times New Roman" panose="02020603050405020304" pitchFamily="18" charset="0"/>
              </a:rPr>
              <a:t>4</a:t>
            </a:r>
            <a:r>
              <a:rPr lang="ru-RU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. Имя </a:t>
            </a:r>
            <a:r>
              <a:rPr lang="ru-RU" dirty="0">
                <a:solidFill>
                  <a:srgbClr val="0000FF"/>
                </a:solidFill>
                <a:cs typeface="Times New Roman" panose="02020603050405020304" pitchFamily="18" charset="0"/>
              </a:rPr>
              <a:t>первого космонавта нашей страны?</a:t>
            </a:r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20513" y="1236821"/>
            <a:ext cx="22603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</a:rPr>
              <a:t>Юрий Алексеевич Гагарин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44458" y="2365383"/>
            <a:ext cx="4104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00FF"/>
                </a:solidFill>
              </a:rPr>
              <a:t>5. Когда был совершен первый полет человека в космос?</a:t>
            </a:r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93404" y="2470045"/>
            <a:ext cx="21920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</a:rPr>
              <a:t>12 апреля 1961 года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05163" y="3669166"/>
            <a:ext cx="46922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0000FF"/>
                </a:solidFill>
              </a:rPr>
              <a:t>6</a:t>
            </a:r>
            <a:r>
              <a:rPr lang="ru-RU" dirty="0" smtClean="0">
                <a:solidFill>
                  <a:srgbClr val="0000FF"/>
                </a:solidFill>
              </a:rPr>
              <a:t>. Как назывался  этот космический корабль?</a:t>
            </a:r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88224" y="3704965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</a:rPr>
              <a:t>Восток -1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81094" y="4996578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0000FF"/>
                </a:solidFill>
              </a:rPr>
              <a:t>7</a:t>
            </a:r>
            <a:r>
              <a:rPr lang="ru-RU" dirty="0" smtClean="0">
                <a:solidFill>
                  <a:srgbClr val="0000FF"/>
                </a:solidFill>
              </a:rPr>
              <a:t>. Сколько раз облетел Гагарин вокруг Земли?</a:t>
            </a:r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728896" y="5088637"/>
            <a:ext cx="78434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</a:rPr>
              <a:t>1 раз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68980" y="5365910"/>
            <a:ext cx="59993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FF0000"/>
                </a:solidFill>
              </a:rPr>
              <a:t>Полет длился 1 час 29 минут, а летел корабль со скоростью примерно </a:t>
            </a:r>
          </a:p>
          <a:p>
            <a:r>
              <a:rPr lang="ru-RU" sz="1400" b="1" dirty="0" smtClean="0">
                <a:solidFill>
                  <a:srgbClr val="FF0000"/>
                </a:solidFill>
              </a:rPr>
              <a:t>28 тыс. км/сек. </a:t>
            </a:r>
            <a:endParaRPr lang="ru-RU" sz="1400" b="1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882547" y="4018255"/>
            <a:ext cx="694448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FF0000"/>
                </a:solidFill>
              </a:rPr>
              <a:t>«Восток-1»  </a:t>
            </a:r>
            <a:r>
              <a:rPr lang="ru-RU" sz="1400" b="1" dirty="0" smtClean="0">
                <a:solidFill>
                  <a:srgbClr val="FF0000"/>
                </a:solidFill>
              </a:rPr>
              <a:t>—первый </a:t>
            </a:r>
            <a:r>
              <a:rPr lang="ru-RU" sz="1400" b="1" dirty="0">
                <a:solidFill>
                  <a:srgbClr val="FF0000"/>
                </a:solidFill>
              </a:rPr>
              <a:t>космический аппарат, поднявший человека на околоземную орбиту.</a:t>
            </a:r>
          </a:p>
          <a:p>
            <a:r>
              <a:rPr lang="ru-RU" sz="1400" b="1" dirty="0">
                <a:solidFill>
                  <a:srgbClr val="FF0000"/>
                </a:solidFill>
              </a:rPr>
              <a:t>На корабле «Восток» 12 апреля 1961 года лётчик-космонавт СССР Юрий Алексеевич Гагарин совершил первый в мире полёт в космическое пространство.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126867" y="2959712"/>
            <a:ext cx="682287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FF0000"/>
                </a:solidFill>
              </a:rPr>
              <a:t>Старт корабля </a:t>
            </a:r>
            <a:r>
              <a:rPr lang="ru-RU" sz="1400" b="1" dirty="0" smtClean="0">
                <a:solidFill>
                  <a:srgbClr val="FF0000"/>
                </a:solidFill>
              </a:rPr>
              <a:t>состоялся  с </a:t>
            </a:r>
            <a:r>
              <a:rPr lang="ru-RU" sz="1400" b="1" dirty="0">
                <a:solidFill>
                  <a:srgbClr val="FF0000"/>
                </a:solidFill>
              </a:rPr>
              <a:t>космодрома Байконур в 9 часов 7 минут московского времени. Корабль выполнил один оборот вокруг Земли и совершил посадку в 10 часов 55 минут (07:55:00 UTC) в районе деревни </a:t>
            </a:r>
            <a:r>
              <a:rPr lang="ru-RU" sz="1400" b="1" dirty="0" err="1" smtClean="0">
                <a:solidFill>
                  <a:srgbClr val="FF0000"/>
                </a:solidFill>
              </a:rPr>
              <a:t>Смеловка</a:t>
            </a:r>
            <a:r>
              <a:rPr lang="ru-RU" sz="1400" b="1" dirty="0">
                <a:solidFill>
                  <a:srgbClr val="FF0000"/>
                </a:solidFill>
              </a:rPr>
              <a:t> Саратовской области.</a:t>
            </a:r>
          </a:p>
        </p:txBody>
      </p:sp>
      <p:pic>
        <p:nvPicPr>
          <p:cNvPr id="14" name="Picture 2" descr="Gagarin in Swede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8057" y="509260"/>
            <a:ext cx="1211993" cy="1762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848881" y="1497845"/>
            <a:ext cx="545131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FF0000"/>
                </a:solidFill>
              </a:rPr>
              <a:t>«Поехали!» — фраза, произнесённая первым космонавтом Юрием Гагариным во время старта первого пилотируемого космического </a:t>
            </a:r>
            <a:endParaRPr lang="ru-RU" sz="1400" b="1" dirty="0" smtClean="0">
              <a:solidFill>
                <a:srgbClr val="FF0000"/>
              </a:solidFill>
            </a:endParaRPr>
          </a:p>
          <a:p>
            <a:r>
              <a:rPr lang="ru-RU" sz="1400" b="1" dirty="0" smtClean="0">
                <a:solidFill>
                  <a:srgbClr val="FF0000"/>
                </a:solidFill>
              </a:rPr>
              <a:t>корабля стала </a:t>
            </a:r>
            <a:r>
              <a:rPr lang="ru-RU" sz="1400" b="1" dirty="0">
                <a:solidFill>
                  <a:srgbClr val="FF0000"/>
                </a:solidFill>
              </a:rPr>
              <a:t>своеобразным символом новой, космической эры развития человечества.</a:t>
            </a:r>
          </a:p>
        </p:txBody>
      </p:sp>
    </p:spTree>
    <p:extLst>
      <p:ext uri="{BB962C8B-B14F-4D97-AF65-F5344CB8AC3E}">
        <p14:creationId xmlns:p14="http://schemas.microsoft.com/office/powerpoint/2010/main" val="4040356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mirpps.ru/assets/media/fon-dlja-prezentacii/2018/astronomy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424" y="23472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406264" y="692373"/>
            <a:ext cx="23314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Викторина в стихах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117474" y="1062028"/>
            <a:ext cx="32403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FF"/>
                </a:solidFill>
              </a:rPr>
              <a:t>1.В космосе сквозь толщу лет</a:t>
            </a:r>
            <a:br>
              <a:rPr lang="ru-RU" dirty="0">
                <a:solidFill>
                  <a:srgbClr val="0000FF"/>
                </a:solidFill>
              </a:rPr>
            </a:br>
            <a:r>
              <a:rPr lang="ru-RU" dirty="0">
                <a:solidFill>
                  <a:srgbClr val="0000FF"/>
                </a:solidFill>
              </a:rPr>
              <a:t>Ледяной летит объект.</a:t>
            </a:r>
            <a:br>
              <a:rPr lang="ru-RU" dirty="0">
                <a:solidFill>
                  <a:srgbClr val="0000FF"/>
                </a:solidFill>
              </a:rPr>
            </a:br>
            <a:r>
              <a:rPr lang="ru-RU" dirty="0">
                <a:solidFill>
                  <a:srgbClr val="0000FF"/>
                </a:solidFill>
              </a:rPr>
              <a:t>Хвост его — полоска света,</a:t>
            </a:r>
            <a:br>
              <a:rPr lang="ru-RU" dirty="0">
                <a:solidFill>
                  <a:srgbClr val="0000FF"/>
                </a:solidFill>
              </a:rPr>
            </a:br>
            <a:r>
              <a:rPr lang="ru-RU" dirty="0">
                <a:solidFill>
                  <a:srgbClr val="0000FF"/>
                </a:solidFill>
              </a:rPr>
              <a:t>А зовут объект…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041576" y="1953901"/>
            <a:ext cx="10081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</a:rPr>
              <a:t>Комета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17474" y="2280616"/>
            <a:ext cx="30609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FF"/>
                </a:solidFill>
              </a:rPr>
              <a:t>2.Человек сидит в ракете.</a:t>
            </a:r>
            <a:br>
              <a:rPr lang="ru-RU" dirty="0">
                <a:solidFill>
                  <a:srgbClr val="0000FF"/>
                </a:solidFill>
              </a:rPr>
            </a:br>
            <a:r>
              <a:rPr lang="ru-RU" dirty="0">
                <a:solidFill>
                  <a:srgbClr val="0000FF"/>
                </a:solidFill>
              </a:rPr>
              <a:t>Смело в небо он летит,</a:t>
            </a:r>
            <a:br>
              <a:rPr lang="ru-RU" dirty="0">
                <a:solidFill>
                  <a:srgbClr val="0000FF"/>
                </a:solidFill>
              </a:rPr>
            </a:br>
            <a:r>
              <a:rPr lang="ru-RU" dirty="0">
                <a:solidFill>
                  <a:srgbClr val="0000FF"/>
                </a:solidFill>
              </a:rPr>
              <a:t>И на нас в своем скафандре</a:t>
            </a:r>
            <a:br>
              <a:rPr lang="ru-RU" dirty="0">
                <a:solidFill>
                  <a:srgbClr val="0000FF"/>
                </a:solidFill>
              </a:rPr>
            </a:br>
            <a:r>
              <a:rPr lang="ru-RU" dirty="0">
                <a:solidFill>
                  <a:srgbClr val="0000FF"/>
                </a:solidFill>
              </a:rPr>
              <a:t>Он из космоса глядит.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491880" y="3212976"/>
            <a:ext cx="1080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</a:rPr>
              <a:t>Космонавт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51620" y="3480945"/>
            <a:ext cx="30780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FF"/>
                </a:solidFill>
              </a:rPr>
              <a:t>3.Самый</a:t>
            </a:r>
            <a:r>
              <a:rPr lang="ru-RU" dirty="0">
                <a:solidFill>
                  <a:srgbClr val="0000FF"/>
                </a:solidFill>
              </a:rPr>
              <a:t> первый в космосе</a:t>
            </a:r>
            <a:br>
              <a:rPr lang="ru-RU" dirty="0">
                <a:solidFill>
                  <a:srgbClr val="0000FF"/>
                </a:solidFill>
              </a:rPr>
            </a:br>
            <a:r>
              <a:rPr lang="ru-RU" dirty="0">
                <a:solidFill>
                  <a:srgbClr val="0000FF"/>
                </a:solidFill>
              </a:rPr>
              <a:t>Летел с огромной скоростью</a:t>
            </a:r>
            <a:br>
              <a:rPr lang="ru-RU" dirty="0">
                <a:solidFill>
                  <a:srgbClr val="0000FF"/>
                </a:solidFill>
              </a:rPr>
            </a:br>
            <a:r>
              <a:rPr lang="ru-RU" dirty="0">
                <a:solidFill>
                  <a:srgbClr val="0000FF"/>
                </a:solidFill>
              </a:rPr>
              <a:t>Отважный русский парень,</a:t>
            </a:r>
            <a:br>
              <a:rPr lang="ru-RU" dirty="0">
                <a:solidFill>
                  <a:srgbClr val="0000FF"/>
                </a:solidFill>
              </a:rPr>
            </a:br>
            <a:r>
              <a:rPr lang="ru-RU" dirty="0">
                <a:solidFill>
                  <a:srgbClr val="0000FF"/>
                </a:solidFill>
              </a:rPr>
              <a:t>Наш космонавт … 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172424" y="4373497"/>
            <a:ext cx="13681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</a:rPr>
              <a:t>Гагарин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288555" y="1088579"/>
            <a:ext cx="2286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FF"/>
                </a:solidFill>
              </a:rPr>
              <a:t>4.Планета</a:t>
            </a:r>
            <a:r>
              <a:rPr lang="ru-RU" dirty="0">
                <a:solidFill>
                  <a:srgbClr val="0000FF"/>
                </a:solidFill>
              </a:rPr>
              <a:t> голубая,</a:t>
            </a:r>
            <a:br>
              <a:rPr lang="ru-RU" dirty="0">
                <a:solidFill>
                  <a:srgbClr val="0000FF"/>
                </a:solidFill>
              </a:rPr>
            </a:br>
            <a:r>
              <a:rPr lang="ru-RU" dirty="0">
                <a:solidFill>
                  <a:srgbClr val="0000FF"/>
                </a:solidFill>
              </a:rPr>
              <a:t>Любимая, родная,</a:t>
            </a:r>
            <a:br>
              <a:rPr lang="ru-RU" dirty="0">
                <a:solidFill>
                  <a:srgbClr val="0000FF"/>
                </a:solidFill>
              </a:rPr>
            </a:br>
            <a:r>
              <a:rPr lang="ru-RU" dirty="0">
                <a:solidFill>
                  <a:srgbClr val="0000FF"/>
                </a:solidFill>
              </a:rPr>
              <a:t>Она твоя, она моя,</a:t>
            </a:r>
            <a:br>
              <a:rPr lang="ru-RU" dirty="0">
                <a:solidFill>
                  <a:srgbClr val="0000FF"/>
                </a:solidFill>
              </a:rPr>
            </a:br>
            <a:r>
              <a:rPr lang="ru-RU" dirty="0">
                <a:solidFill>
                  <a:srgbClr val="0000FF"/>
                </a:solidFill>
              </a:rPr>
              <a:t>А называется…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942873" y="1972839"/>
            <a:ext cx="13681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</a:rPr>
              <a:t>Земля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288555" y="2326783"/>
            <a:ext cx="280831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FF"/>
                </a:solidFill>
              </a:rPr>
              <a:t>5.Выше</a:t>
            </a:r>
            <a:r>
              <a:rPr lang="ru-RU" dirty="0">
                <a:solidFill>
                  <a:srgbClr val="0000FF"/>
                </a:solidFill>
              </a:rPr>
              <a:t> леса, выше гор </a:t>
            </a:r>
            <a:endParaRPr lang="ru-RU" dirty="0" smtClean="0">
              <a:solidFill>
                <a:srgbClr val="0000FF"/>
              </a:solidFill>
            </a:endParaRPr>
          </a:p>
          <a:p>
            <a:r>
              <a:rPr lang="ru-RU" dirty="0" smtClean="0">
                <a:solidFill>
                  <a:srgbClr val="0000FF"/>
                </a:solidFill>
              </a:rPr>
              <a:t>расстилается</a:t>
            </a:r>
            <a:r>
              <a:rPr lang="ru-RU" dirty="0">
                <a:solidFill>
                  <a:srgbClr val="0000FF"/>
                </a:solidFill>
              </a:rPr>
              <a:t> ковер.</a:t>
            </a:r>
            <a:br>
              <a:rPr lang="ru-RU" dirty="0">
                <a:solidFill>
                  <a:srgbClr val="0000FF"/>
                </a:solidFill>
              </a:rPr>
            </a:br>
            <a:r>
              <a:rPr lang="ru-RU" dirty="0">
                <a:solidFill>
                  <a:srgbClr val="0000FF"/>
                </a:solidFill>
              </a:rPr>
              <a:t>Он раскинут над тобой и </a:t>
            </a:r>
            <a:endParaRPr lang="ru-RU" dirty="0" smtClean="0">
              <a:solidFill>
                <a:srgbClr val="0000FF"/>
              </a:solidFill>
            </a:endParaRPr>
          </a:p>
          <a:p>
            <a:r>
              <a:rPr lang="ru-RU" dirty="0" smtClean="0">
                <a:solidFill>
                  <a:srgbClr val="0000FF"/>
                </a:solidFill>
              </a:rPr>
              <a:t>надо</a:t>
            </a:r>
            <a:r>
              <a:rPr lang="ru-RU" dirty="0">
                <a:solidFill>
                  <a:srgbClr val="0000FF"/>
                </a:solidFill>
              </a:rPr>
              <a:t> мной,</a:t>
            </a:r>
            <a:br>
              <a:rPr lang="ru-RU" dirty="0">
                <a:solidFill>
                  <a:srgbClr val="0000FF"/>
                </a:solidFill>
              </a:rPr>
            </a:br>
            <a:r>
              <a:rPr lang="ru-RU" dirty="0">
                <a:solidFill>
                  <a:srgbClr val="0000FF"/>
                </a:solidFill>
              </a:rPr>
              <a:t>То он серый, то он синий, </a:t>
            </a:r>
            <a:endParaRPr lang="ru-RU" dirty="0" smtClean="0">
              <a:solidFill>
                <a:srgbClr val="0000FF"/>
              </a:solidFill>
            </a:endParaRPr>
          </a:p>
          <a:p>
            <a:r>
              <a:rPr lang="ru-RU" dirty="0" smtClean="0">
                <a:solidFill>
                  <a:srgbClr val="0000FF"/>
                </a:solidFill>
              </a:rPr>
              <a:t>то</a:t>
            </a:r>
            <a:r>
              <a:rPr lang="ru-RU" dirty="0">
                <a:solidFill>
                  <a:srgbClr val="0000FF"/>
                </a:solidFill>
              </a:rPr>
              <a:t> он </a:t>
            </a:r>
            <a:r>
              <a:rPr lang="ru-RU" dirty="0" smtClean="0">
                <a:solidFill>
                  <a:srgbClr val="0000FF"/>
                </a:solidFill>
              </a:rPr>
              <a:t>ярко—голубой… </a:t>
            </a:r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858957" y="3717032"/>
            <a:ext cx="5806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</a:rPr>
              <a:t>Небо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291284" y="4082558"/>
            <a:ext cx="360119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FF"/>
                </a:solidFill>
              </a:rPr>
              <a:t>6.Шел я мимо, Видел чудо —</a:t>
            </a:r>
            <a:br>
              <a:rPr lang="ru-RU" dirty="0">
                <a:solidFill>
                  <a:srgbClr val="0000FF"/>
                </a:solidFill>
              </a:rPr>
            </a:br>
            <a:r>
              <a:rPr lang="ru-RU" dirty="0">
                <a:solidFill>
                  <a:srgbClr val="0000FF"/>
                </a:solidFill>
              </a:rPr>
              <a:t>Висит в небе Круглое </a:t>
            </a:r>
            <a:r>
              <a:rPr lang="ru-RU" dirty="0" smtClean="0">
                <a:solidFill>
                  <a:srgbClr val="0000FF"/>
                </a:solidFill>
              </a:rPr>
              <a:t>блюдо…</a:t>
            </a:r>
          </a:p>
          <a:p>
            <a:r>
              <a:rPr lang="ru-RU" sz="1400" b="1" dirty="0">
                <a:solidFill>
                  <a:srgbClr val="0000FF"/>
                </a:solidFill>
              </a:rPr>
              <a:t> </a:t>
            </a:r>
            <a:r>
              <a:rPr lang="ru-RU" sz="1400" b="1" dirty="0" smtClean="0">
                <a:solidFill>
                  <a:srgbClr val="0000FF"/>
                </a:solidFill>
              </a:rPr>
              <a:t>                                                                    </a:t>
            </a:r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190223" y="4810548"/>
            <a:ext cx="26779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FF"/>
                </a:solidFill>
              </a:rPr>
              <a:t>7.Состоит</a:t>
            </a:r>
            <a:r>
              <a:rPr lang="ru-RU" dirty="0">
                <a:solidFill>
                  <a:srgbClr val="0000FF"/>
                </a:solidFill>
              </a:rPr>
              <a:t> из точек свет,</a:t>
            </a:r>
            <a:br>
              <a:rPr lang="ru-RU" dirty="0">
                <a:solidFill>
                  <a:srgbClr val="0000FF"/>
                </a:solidFill>
              </a:rPr>
            </a:br>
            <a:r>
              <a:rPr lang="ru-RU" dirty="0">
                <a:solidFill>
                  <a:srgbClr val="0000FF"/>
                </a:solidFill>
              </a:rPr>
              <a:t>Полна горница планет</a:t>
            </a:r>
            <a:r>
              <a:rPr lang="ru-RU" dirty="0" smtClean="0">
                <a:solidFill>
                  <a:srgbClr val="0000FF"/>
                </a:solidFill>
              </a:rPr>
              <a:t>...</a:t>
            </a:r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724128" y="5133713"/>
            <a:ext cx="1080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</a:rPr>
              <a:t>Космос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938279" y="4656659"/>
            <a:ext cx="74549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0000FF"/>
                </a:solidFill>
              </a:rPr>
              <a:t>Луна</a:t>
            </a:r>
            <a:endParaRPr lang="ru-RU" sz="14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342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mirpps.ru/assets/media/fon-dlja-prezentacii/2018/astronomy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32" y="-33003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43762" y="927325"/>
            <a:ext cx="33123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0000FF"/>
                </a:solidFill>
              </a:rPr>
              <a:t>8. Млечный </a:t>
            </a:r>
            <a:r>
              <a:rPr lang="ru-RU" sz="1600" dirty="0">
                <a:solidFill>
                  <a:srgbClr val="0000FF"/>
                </a:solidFill>
              </a:rPr>
              <a:t>путь увидеть чтоб</a:t>
            </a:r>
          </a:p>
          <a:p>
            <a:r>
              <a:rPr lang="ru-RU" sz="1600" dirty="0">
                <a:solidFill>
                  <a:srgbClr val="0000FF"/>
                </a:solidFill>
              </a:rPr>
              <a:t>Нужен мощный …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03848" y="557993"/>
            <a:ext cx="23314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Викторина в стихах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05671" y="1195806"/>
            <a:ext cx="15257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0000FF"/>
                </a:solidFill>
              </a:rPr>
              <a:t>Т</a:t>
            </a:r>
            <a:r>
              <a:rPr lang="ru-RU" sz="1400" b="1" dirty="0" smtClean="0">
                <a:solidFill>
                  <a:srgbClr val="0000FF"/>
                </a:solidFill>
              </a:rPr>
              <a:t>елескоп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47853" y="1523418"/>
            <a:ext cx="26460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0000FF"/>
                </a:solidFill>
              </a:rPr>
              <a:t>9. Телескопом </a:t>
            </a:r>
            <a:r>
              <a:rPr lang="ru-RU" sz="1600" dirty="0">
                <a:solidFill>
                  <a:srgbClr val="0000FF"/>
                </a:solidFill>
              </a:rPr>
              <a:t>сотни лет</a:t>
            </a:r>
          </a:p>
          <a:p>
            <a:r>
              <a:rPr lang="ru-RU" sz="1600" dirty="0">
                <a:solidFill>
                  <a:srgbClr val="0000FF"/>
                </a:solidFill>
              </a:rPr>
              <a:t>Изучают жизнь планет.</a:t>
            </a:r>
          </a:p>
          <a:p>
            <a:r>
              <a:rPr lang="ru-RU" sz="1600" dirty="0">
                <a:solidFill>
                  <a:srgbClr val="0000FF"/>
                </a:solidFill>
              </a:rPr>
              <a:t>Нам расскажет обо всем</a:t>
            </a:r>
          </a:p>
          <a:p>
            <a:r>
              <a:rPr lang="ru-RU" sz="1600" dirty="0">
                <a:solidFill>
                  <a:srgbClr val="0000FF"/>
                </a:solidFill>
              </a:rPr>
              <a:t>Умный дядя …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483768" y="2292859"/>
            <a:ext cx="14401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</a:rPr>
              <a:t>Астроном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02162" y="2600636"/>
            <a:ext cx="32539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0000FF"/>
                </a:solidFill>
              </a:rPr>
              <a:t>10. Космонавт </a:t>
            </a:r>
            <a:r>
              <a:rPr lang="ru-RU" sz="1600" dirty="0">
                <a:solidFill>
                  <a:srgbClr val="0000FF"/>
                </a:solidFill>
              </a:rPr>
              <a:t>сидит в ракете,</a:t>
            </a:r>
          </a:p>
          <a:p>
            <a:r>
              <a:rPr lang="ru-RU" sz="1600" dirty="0">
                <a:solidFill>
                  <a:srgbClr val="0000FF"/>
                </a:solidFill>
              </a:rPr>
              <a:t>Проклиная все на свете — </a:t>
            </a:r>
            <a:endParaRPr lang="ru-RU" sz="1600" dirty="0" smtClean="0">
              <a:solidFill>
                <a:srgbClr val="0000FF"/>
              </a:solidFill>
            </a:endParaRPr>
          </a:p>
          <a:p>
            <a:r>
              <a:rPr lang="ru-RU" sz="1600" dirty="0" smtClean="0">
                <a:solidFill>
                  <a:srgbClr val="0000FF"/>
                </a:solidFill>
              </a:rPr>
              <a:t>На </a:t>
            </a:r>
            <a:r>
              <a:rPr lang="ru-RU" sz="1600" dirty="0">
                <a:solidFill>
                  <a:srgbClr val="0000FF"/>
                </a:solidFill>
              </a:rPr>
              <a:t>орбите как назло</a:t>
            </a:r>
          </a:p>
          <a:p>
            <a:r>
              <a:rPr lang="ru-RU" sz="1600" dirty="0">
                <a:solidFill>
                  <a:srgbClr val="0000FF"/>
                </a:solidFill>
              </a:rPr>
              <a:t>Появилось </a:t>
            </a:r>
            <a:r>
              <a:rPr lang="ru-RU" sz="1600" dirty="0" smtClean="0">
                <a:solidFill>
                  <a:srgbClr val="0000FF"/>
                </a:solidFill>
              </a:rPr>
              <a:t>…</a:t>
            </a:r>
            <a:endParaRPr lang="ru-RU" sz="1600" dirty="0">
              <a:solidFill>
                <a:srgbClr val="0000FF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47767" y="3408565"/>
            <a:ext cx="6447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>
                <a:solidFill>
                  <a:srgbClr val="0000FF"/>
                </a:solidFill>
              </a:rPr>
              <a:t>(НЛО)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215619" y="3716342"/>
            <a:ext cx="26642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0000FF"/>
                </a:solidFill>
              </a:rPr>
              <a:t>11.НЛО </a:t>
            </a:r>
            <a:r>
              <a:rPr lang="ru-RU" sz="1600" dirty="0">
                <a:solidFill>
                  <a:srgbClr val="0000FF"/>
                </a:solidFill>
              </a:rPr>
              <a:t>летит к соседу</a:t>
            </a:r>
          </a:p>
          <a:p>
            <a:r>
              <a:rPr lang="ru-RU" sz="1600" dirty="0">
                <a:solidFill>
                  <a:srgbClr val="0000FF"/>
                </a:solidFill>
              </a:rPr>
              <a:t>Из созвездья Андромеды,</a:t>
            </a:r>
          </a:p>
          <a:p>
            <a:r>
              <a:rPr lang="ru-RU" sz="1600" dirty="0">
                <a:solidFill>
                  <a:srgbClr val="0000FF"/>
                </a:solidFill>
              </a:rPr>
              <a:t>В нем от скуки волком воет</a:t>
            </a:r>
          </a:p>
          <a:p>
            <a:r>
              <a:rPr lang="ru-RU" sz="1600" dirty="0">
                <a:solidFill>
                  <a:srgbClr val="0000FF"/>
                </a:solidFill>
              </a:rPr>
              <a:t>Злой зеленый …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783962" y="4485783"/>
            <a:ext cx="15696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</a:rPr>
              <a:t>Гуманоид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925941" y="4793560"/>
            <a:ext cx="29340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0000FF"/>
                </a:solidFill>
              </a:rPr>
              <a:t>12. Гуманоид </a:t>
            </a:r>
            <a:r>
              <a:rPr lang="ru-RU" sz="1600" dirty="0">
                <a:solidFill>
                  <a:srgbClr val="0000FF"/>
                </a:solidFill>
              </a:rPr>
              <a:t>с курса сбился,</a:t>
            </a:r>
          </a:p>
          <a:p>
            <a:r>
              <a:rPr lang="ru-RU" sz="1600" dirty="0">
                <a:solidFill>
                  <a:srgbClr val="0000FF"/>
                </a:solidFill>
              </a:rPr>
              <a:t>В трех планетах заблудился,</a:t>
            </a:r>
          </a:p>
          <a:p>
            <a:r>
              <a:rPr lang="ru-RU" sz="1600" dirty="0">
                <a:solidFill>
                  <a:srgbClr val="0000FF"/>
                </a:solidFill>
              </a:rPr>
              <a:t>Если звездной карты нету,</a:t>
            </a:r>
          </a:p>
          <a:p>
            <a:r>
              <a:rPr lang="ru-RU" sz="1600" dirty="0">
                <a:solidFill>
                  <a:srgbClr val="0000FF"/>
                </a:solidFill>
              </a:rPr>
              <a:t>Не поможет скорость…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255087" y="5562623"/>
            <a:ext cx="6119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</a:rPr>
              <a:t>Света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797139" y="973491"/>
            <a:ext cx="32493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0000FF"/>
                </a:solidFill>
              </a:rPr>
              <a:t>13. Свет </a:t>
            </a:r>
            <a:r>
              <a:rPr lang="ru-RU" sz="1600" dirty="0">
                <a:solidFill>
                  <a:srgbClr val="0000FF"/>
                </a:solidFill>
              </a:rPr>
              <a:t>быстрее всех летает,</a:t>
            </a:r>
          </a:p>
          <a:p>
            <a:r>
              <a:rPr lang="ru-RU" sz="1600" dirty="0">
                <a:solidFill>
                  <a:srgbClr val="0000FF"/>
                </a:solidFill>
              </a:rPr>
              <a:t>Километры не считает.</a:t>
            </a:r>
          </a:p>
          <a:p>
            <a:r>
              <a:rPr lang="ru-RU" sz="1600" dirty="0">
                <a:solidFill>
                  <a:srgbClr val="0000FF"/>
                </a:solidFill>
              </a:rPr>
              <a:t>Дарит Солнце жизнь планетам,</a:t>
            </a:r>
          </a:p>
          <a:p>
            <a:r>
              <a:rPr lang="ru-RU" sz="1600" dirty="0">
                <a:solidFill>
                  <a:srgbClr val="0000FF"/>
                </a:solidFill>
              </a:rPr>
              <a:t>Нам — тепло, хвосты -…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89024" y="1742932"/>
            <a:ext cx="9720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</a:rPr>
              <a:t>Кометам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803540" y="2091557"/>
            <a:ext cx="39690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0000FF"/>
                </a:solidFill>
              </a:rPr>
              <a:t>14. Всё </a:t>
            </a:r>
            <a:r>
              <a:rPr lang="ru-RU" sz="1600" dirty="0">
                <a:solidFill>
                  <a:srgbClr val="0000FF"/>
                </a:solidFill>
              </a:rPr>
              <a:t>комета облетела,</a:t>
            </a:r>
          </a:p>
          <a:p>
            <a:r>
              <a:rPr lang="ru-RU" sz="1600" dirty="0">
                <a:solidFill>
                  <a:srgbClr val="0000FF"/>
                </a:solidFill>
              </a:rPr>
              <a:t>Всё на небе осмотрела.</a:t>
            </a:r>
          </a:p>
          <a:p>
            <a:r>
              <a:rPr lang="ru-RU" sz="1600" dirty="0">
                <a:solidFill>
                  <a:srgbClr val="0000FF"/>
                </a:solidFill>
              </a:rPr>
              <a:t>Видит, в космосе нора — </a:t>
            </a:r>
            <a:endParaRPr lang="ru-RU" sz="1600" dirty="0" smtClean="0">
              <a:solidFill>
                <a:srgbClr val="0000FF"/>
              </a:solidFill>
            </a:endParaRPr>
          </a:p>
          <a:p>
            <a:r>
              <a:rPr lang="ru-RU" sz="1600" dirty="0" smtClean="0">
                <a:solidFill>
                  <a:srgbClr val="0000FF"/>
                </a:solidFill>
              </a:rPr>
              <a:t>Это </a:t>
            </a:r>
            <a:r>
              <a:rPr lang="ru-RU" sz="1600" dirty="0">
                <a:solidFill>
                  <a:srgbClr val="0000FF"/>
                </a:solidFill>
              </a:rPr>
              <a:t>черная …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385553" y="2831468"/>
            <a:ext cx="6933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</a:rPr>
              <a:t>Дыра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803540" y="3210659"/>
            <a:ext cx="324501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0000FF"/>
                </a:solidFill>
              </a:rPr>
              <a:t>15. Звездолет </a:t>
            </a:r>
            <a:r>
              <a:rPr lang="ru-RU" sz="1600" dirty="0">
                <a:solidFill>
                  <a:srgbClr val="0000FF"/>
                </a:solidFill>
              </a:rPr>
              <a:t>— стальная птица,</a:t>
            </a:r>
          </a:p>
          <a:p>
            <a:r>
              <a:rPr lang="ru-RU" sz="1600" dirty="0">
                <a:solidFill>
                  <a:srgbClr val="0000FF"/>
                </a:solidFill>
              </a:rPr>
              <a:t>Он быстрее света мчится.</a:t>
            </a:r>
          </a:p>
          <a:p>
            <a:r>
              <a:rPr lang="ru-RU" sz="1600" dirty="0">
                <a:solidFill>
                  <a:srgbClr val="0000FF"/>
                </a:solidFill>
              </a:rPr>
              <a:t>Познает на практике</a:t>
            </a:r>
          </a:p>
          <a:p>
            <a:r>
              <a:rPr lang="ru-RU" sz="1600" dirty="0">
                <a:solidFill>
                  <a:srgbClr val="0000FF"/>
                </a:solidFill>
              </a:rPr>
              <a:t>Звездные …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340486" y="3976041"/>
            <a:ext cx="100811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</a:rPr>
              <a:t>Галактики</a:t>
            </a:r>
            <a:endParaRPr lang="ru-RU" sz="1400" b="1" dirty="0">
              <a:solidFill>
                <a:srgbClr val="0000FF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860013" y="4349902"/>
            <a:ext cx="28620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0000FF"/>
                </a:solidFill>
              </a:rPr>
              <a:t>16. До </a:t>
            </a:r>
            <a:r>
              <a:rPr lang="ru-RU" sz="1600" dirty="0">
                <a:solidFill>
                  <a:srgbClr val="0000FF"/>
                </a:solidFill>
              </a:rPr>
              <a:t>Луны не может птица</a:t>
            </a:r>
          </a:p>
          <a:p>
            <a:r>
              <a:rPr lang="ru-RU" sz="1600" dirty="0">
                <a:solidFill>
                  <a:srgbClr val="0000FF"/>
                </a:solidFill>
              </a:rPr>
              <a:t>Долететь и прилуниться,</a:t>
            </a:r>
          </a:p>
          <a:p>
            <a:r>
              <a:rPr lang="ru-RU" sz="1600" dirty="0">
                <a:solidFill>
                  <a:srgbClr val="0000FF"/>
                </a:solidFill>
              </a:rPr>
              <a:t>Но зато умеет это</a:t>
            </a:r>
          </a:p>
          <a:p>
            <a:r>
              <a:rPr lang="ru-RU" sz="1600" dirty="0">
                <a:solidFill>
                  <a:srgbClr val="0000FF"/>
                </a:solidFill>
              </a:rPr>
              <a:t>Делать быстрая …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574871" y="5119343"/>
            <a:ext cx="10081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00FF"/>
                </a:solidFill>
              </a:rPr>
              <a:t>Ракета</a:t>
            </a:r>
            <a:endParaRPr lang="ru-RU" sz="14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022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mirpps.ru/assets/media/fon-dlja-prezentacii/2018/astronomy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1539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371985" y="683404"/>
            <a:ext cx="22862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+mj-lt"/>
              </a:rPr>
              <a:t>Слова перевёртыши:</a:t>
            </a:r>
            <a:endParaRPr lang="ru-RU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880850" y="1177967"/>
            <a:ext cx="11240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0000FF"/>
                </a:solidFill>
              </a:rPr>
              <a:t>СОСОМК 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77949" y="1191277"/>
            <a:ext cx="7410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>
                <a:solidFill>
                  <a:srgbClr val="0000FF"/>
                </a:solidFill>
              </a:rPr>
              <a:t>космос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872256" y="1750184"/>
            <a:ext cx="12897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0000FF"/>
                </a:solidFill>
              </a:rPr>
              <a:t>АНАФКСДР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844037" y="1850698"/>
            <a:ext cx="93551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>
                <a:solidFill>
                  <a:srgbClr val="0000FF"/>
                </a:solidFill>
              </a:rPr>
              <a:t>скафандр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868438" y="2481159"/>
            <a:ext cx="10329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0000FF"/>
                </a:solidFill>
              </a:rPr>
              <a:t>АТИОРБ 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925446" y="2511936"/>
            <a:ext cx="7312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>
                <a:solidFill>
                  <a:srgbClr val="0000FF"/>
                </a:solidFill>
              </a:rPr>
              <a:t>орбита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880850" y="3172795"/>
            <a:ext cx="15207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0000FF"/>
                </a:solidFill>
              </a:rPr>
              <a:t>ОНАВТКОСМ</a:t>
            </a:r>
            <a:r>
              <a:rPr lang="ru-RU" i="1" dirty="0"/>
              <a:t> 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946149" y="3234350"/>
            <a:ext cx="101034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>
                <a:solidFill>
                  <a:srgbClr val="0000FF"/>
                </a:solidFill>
              </a:rPr>
              <a:t>космонавт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872256" y="3855563"/>
            <a:ext cx="10602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0000FF"/>
                </a:solidFill>
              </a:rPr>
              <a:t>ЦЕОЛСН</a:t>
            </a:r>
            <a:r>
              <a:rPr lang="ru-RU" i="1" dirty="0"/>
              <a:t> 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016759" y="3839913"/>
            <a:ext cx="73475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>
                <a:solidFill>
                  <a:srgbClr val="0000FF"/>
                </a:solidFill>
              </a:rPr>
              <a:t>солнце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1880850" y="4485934"/>
            <a:ext cx="13549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0000FF"/>
                </a:solidFill>
              </a:rPr>
              <a:t>ИДОНАМУГ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4977984" y="4362823"/>
            <a:ext cx="94666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>
                <a:solidFill>
                  <a:srgbClr val="0000FF"/>
                </a:solidFill>
              </a:rPr>
              <a:t>гуманоид</a:t>
            </a:r>
          </a:p>
        </p:txBody>
      </p:sp>
      <p:pic>
        <p:nvPicPr>
          <p:cNvPr id="1026" name="Picture 2" descr="https://mollislibro.ru/image/cache/catalog/vvv/pechat/%2B%2B%2B/kosmos/111/1111/kosmos001-770x77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43" b="16837"/>
          <a:stretch/>
        </p:blipFill>
        <p:spPr bwMode="auto">
          <a:xfrm>
            <a:off x="6108085" y="881789"/>
            <a:ext cx="1605893" cy="10939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 descr="https://i.pinimg.com/736x/8c/28/07/8c2807e89dc1d4c665a1250b7742c27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8197" y="1316527"/>
            <a:ext cx="699159" cy="11646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ds5ishim.ru/sites/default/files/kartinki/lDecember/sistema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18263" y="2094791"/>
            <a:ext cx="1689318" cy="1119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2" descr="https://infodoski.ru/images/thumbnails/915/800/detailed/28/%D0%A426456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71" r="19792"/>
          <a:stretch/>
        </p:blipFill>
        <p:spPr bwMode="auto">
          <a:xfrm>
            <a:off x="3883202" y="2781948"/>
            <a:ext cx="777200" cy="11510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img0.liveinternet.ru/images/attach/c/5/123/971/123971148_____________________8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035" y="3234350"/>
            <a:ext cx="1677566" cy="1677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s://yt3.ggpht.com/a/AATXAJxhn2TUL4nBQe1H1U6BZK4GehpP-TQQzcMsvxV6=s900-c-k-c0xffffffff-no-rj-mo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4401" y="4147690"/>
            <a:ext cx="1174802" cy="11748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630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2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mirpps.ru/assets/media/fon-dlja-prezentacii/2018/astronomy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86000" y="1028343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0000FF"/>
                </a:solidFill>
              </a:rPr>
              <a:t>Сказал </a:t>
            </a:r>
            <a:r>
              <a:rPr lang="ru-RU" b="1" dirty="0" smtClean="0">
                <a:solidFill>
                  <a:srgbClr val="0000FF"/>
                </a:solidFill>
              </a:rPr>
              <a:t>“Поехали!” </a:t>
            </a:r>
            <a:r>
              <a:rPr lang="ru-RU" b="1" dirty="0">
                <a:solidFill>
                  <a:srgbClr val="0000FF"/>
                </a:solidFill>
              </a:rPr>
              <a:t>Гагарин,</a:t>
            </a:r>
            <a:br>
              <a:rPr lang="ru-RU" b="1" dirty="0">
                <a:solidFill>
                  <a:srgbClr val="0000FF"/>
                </a:solidFill>
              </a:rPr>
            </a:br>
            <a:r>
              <a:rPr lang="ru-RU" b="1" dirty="0">
                <a:solidFill>
                  <a:srgbClr val="0000FF"/>
                </a:solidFill>
              </a:rPr>
              <a:t>Ракета в космос понеслась.</a:t>
            </a:r>
            <a:br>
              <a:rPr lang="ru-RU" b="1" dirty="0">
                <a:solidFill>
                  <a:srgbClr val="0000FF"/>
                </a:solidFill>
              </a:rPr>
            </a:br>
            <a:r>
              <a:rPr lang="ru-RU" b="1" dirty="0">
                <a:solidFill>
                  <a:srgbClr val="0000FF"/>
                </a:solidFill>
              </a:rPr>
              <a:t>Вот это был рисковый парень!</a:t>
            </a:r>
            <a:br>
              <a:rPr lang="ru-RU" b="1" dirty="0">
                <a:solidFill>
                  <a:srgbClr val="0000FF"/>
                </a:solidFill>
              </a:rPr>
            </a:br>
            <a:r>
              <a:rPr lang="ru-RU" b="1" dirty="0">
                <a:solidFill>
                  <a:srgbClr val="0000FF"/>
                </a:solidFill>
              </a:rPr>
              <a:t>С тех пор эпоха началась.</a:t>
            </a:r>
            <a:br>
              <a:rPr lang="ru-RU" b="1" dirty="0">
                <a:solidFill>
                  <a:srgbClr val="0000FF"/>
                </a:solidFill>
              </a:rPr>
            </a:br>
            <a:r>
              <a:rPr lang="ru-RU" b="1" dirty="0">
                <a:solidFill>
                  <a:srgbClr val="0000FF"/>
                </a:solidFill>
              </a:rPr>
              <a:t>Эпоха странствий и открытий,</a:t>
            </a:r>
            <a:br>
              <a:rPr lang="ru-RU" b="1" dirty="0">
                <a:solidFill>
                  <a:srgbClr val="0000FF"/>
                </a:solidFill>
              </a:rPr>
            </a:br>
            <a:r>
              <a:rPr lang="ru-RU" b="1" dirty="0">
                <a:solidFill>
                  <a:srgbClr val="0000FF"/>
                </a:solidFill>
              </a:rPr>
              <a:t>Прогресса мира и труда,</a:t>
            </a:r>
            <a:br>
              <a:rPr lang="ru-RU" b="1" dirty="0">
                <a:solidFill>
                  <a:srgbClr val="0000FF"/>
                </a:solidFill>
              </a:rPr>
            </a:br>
            <a:r>
              <a:rPr lang="ru-RU" b="1" dirty="0">
                <a:solidFill>
                  <a:srgbClr val="0000FF"/>
                </a:solidFill>
              </a:rPr>
              <a:t>Надежд, желаний и событий,</a:t>
            </a:r>
            <a:br>
              <a:rPr lang="ru-RU" b="1" dirty="0">
                <a:solidFill>
                  <a:srgbClr val="0000FF"/>
                </a:solidFill>
              </a:rPr>
            </a:br>
            <a:r>
              <a:rPr lang="ru-RU" b="1" dirty="0">
                <a:solidFill>
                  <a:srgbClr val="0000FF"/>
                </a:solidFill>
              </a:rPr>
              <a:t>Теперь все это – навсегда.</a:t>
            </a:r>
          </a:p>
          <a:p>
            <a:pPr algn="ctr"/>
            <a:r>
              <a:rPr lang="ru-RU" b="1" dirty="0" smtClean="0">
                <a:solidFill>
                  <a:srgbClr val="0000FF"/>
                </a:solidFill>
              </a:rPr>
              <a:t>Наступят </a:t>
            </a:r>
            <a:r>
              <a:rPr lang="ru-RU" b="1" dirty="0">
                <a:solidFill>
                  <a:srgbClr val="0000FF"/>
                </a:solidFill>
              </a:rPr>
              <a:t>дни, когда пространство</a:t>
            </a:r>
            <a:br>
              <a:rPr lang="ru-RU" b="1" dirty="0">
                <a:solidFill>
                  <a:srgbClr val="0000FF"/>
                </a:solidFill>
              </a:rPr>
            </a:br>
            <a:r>
              <a:rPr lang="ru-RU" b="1" dirty="0">
                <a:solidFill>
                  <a:srgbClr val="0000FF"/>
                </a:solidFill>
              </a:rPr>
              <a:t>Кто хочет, сможет бороздить!</a:t>
            </a:r>
            <a:br>
              <a:rPr lang="ru-RU" b="1" dirty="0">
                <a:solidFill>
                  <a:srgbClr val="0000FF"/>
                </a:solidFill>
              </a:rPr>
            </a:br>
            <a:r>
              <a:rPr lang="ru-RU" b="1" dirty="0">
                <a:solidFill>
                  <a:srgbClr val="0000FF"/>
                </a:solidFill>
              </a:rPr>
              <a:t>Хоть на Луну, пожалуйста, странствуй!</a:t>
            </a:r>
            <a:br>
              <a:rPr lang="ru-RU" b="1" dirty="0">
                <a:solidFill>
                  <a:srgbClr val="0000FF"/>
                </a:solidFill>
              </a:rPr>
            </a:br>
            <a:r>
              <a:rPr lang="ru-RU" b="1" dirty="0">
                <a:solidFill>
                  <a:srgbClr val="0000FF"/>
                </a:solidFill>
              </a:rPr>
              <a:t>Никто не сможет запретить!</a:t>
            </a:r>
            <a:br>
              <a:rPr lang="ru-RU" b="1" dirty="0">
                <a:solidFill>
                  <a:srgbClr val="0000FF"/>
                </a:solidFill>
              </a:rPr>
            </a:br>
            <a:r>
              <a:rPr lang="ru-RU" b="1" dirty="0">
                <a:solidFill>
                  <a:srgbClr val="0000FF"/>
                </a:solidFill>
              </a:rPr>
              <a:t>Вот будет жизнь! Но все же вспомним,</a:t>
            </a:r>
            <a:br>
              <a:rPr lang="ru-RU" b="1" dirty="0">
                <a:solidFill>
                  <a:srgbClr val="0000FF"/>
                </a:solidFill>
              </a:rPr>
            </a:br>
            <a:r>
              <a:rPr lang="ru-RU" b="1" dirty="0">
                <a:solidFill>
                  <a:srgbClr val="0000FF"/>
                </a:solidFill>
              </a:rPr>
              <a:t>Что кто-то первым полетел…</a:t>
            </a:r>
            <a:br>
              <a:rPr lang="ru-RU" b="1" dirty="0">
                <a:solidFill>
                  <a:srgbClr val="0000FF"/>
                </a:solidFill>
              </a:rPr>
            </a:br>
            <a:r>
              <a:rPr lang="ru-RU" b="1" dirty="0">
                <a:solidFill>
                  <a:srgbClr val="0000FF"/>
                </a:solidFill>
              </a:rPr>
              <a:t>Майор Гагарин, парень скромный,</a:t>
            </a:r>
            <a:br>
              <a:rPr lang="ru-RU" b="1" dirty="0">
                <a:solidFill>
                  <a:srgbClr val="0000FF"/>
                </a:solidFill>
              </a:rPr>
            </a:br>
            <a:r>
              <a:rPr lang="ru-RU" b="1" dirty="0">
                <a:solidFill>
                  <a:srgbClr val="0000FF"/>
                </a:solidFill>
              </a:rPr>
              <a:t>Открыть эпоху он сумел.</a:t>
            </a:r>
          </a:p>
        </p:txBody>
      </p:sp>
    </p:spTree>
    <p:extLst>
      <p:ext uri="{BB962C8B-B14F-4D97-AF65-F5344CB8AC3E}">
        <p14:creationId xmlns:p14="http://schemas.microsoft.com/office/powerpoint/2010/main" val="27417825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mirpps.ru/assets/media/fon-dlja-prezentacii/2018/astronomy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907704" y="922291"/>
            <a:ext cx="5904656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Используемые ресурсы:</a:t>
            </a:r>
          </a:p>
          <a:p>
            <a:pPr algn="ctr"/>
            <a:endParaRPr lang="ru-RU" sz="14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Большая энциклопедия «Почемучек», М.  изд-во «РОСМЭН», 2006г.</a:t>
            </a:r>
          </a:p>
          <a:p>
            <a:endParaRPr lang="ru-RU" sz="14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Большая книга «ПОЧЕМУ», М. </a:t>
            </a:r>
            <a:r>
              <a:rPr lang="ru-RU" sz="1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изд-во «РОСМЭН</a:t>
            </a:r>
            <a:r>
              <a:rPr lang="ru-RU" sz="1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2007г</a:t>
            </a:r>
            <a:r>
              <a:rPr lang="ru-RU" sz="1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14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Новая энциклопедия школьника, М. изд-во «Махаон», 2011г.</a:t>
            </a:r>
          </a:p>
          <a:p>
            <a:endParaRPr lang="ru-RU" sz="14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https://ru.wikipedia.org/wiki/</a:t>
            </a:r>
            <a:r>
              <a:rPr lang="ru-RU" sz="1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Гагарин,_</a:t>
            </a:r>
            <a:r>
              <a:rPr lang="ru-RU" sz="14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Юрий_Алексеевич</a:t>
            </a:r>
            <a:endParaRPr lang="ru-RU" sz="14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https://asteropa.ru/istoriya-pokoreniya-kosmosa</a:t>
            </a:r>
            <a:r>
              <a:rPr lang="en-US" sz="1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/</a:t>
            </a:r>
            <a:endParaRPr lang="ru-RU" sz="14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https://ru.depositphotos.com/stock-photos/</a:t>
            </a:r>
            <a:r>
              <a:rPr lang="ru-RU" sz="1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планеты-космос.</a:t>
            </a:r>
            <a:r>
              <a:rPr lang="en-US" sz="1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html</a:t>
            </a:r>
            <a:endParaRPr lang="ru-RU" sz="14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2528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447</TotalTime>
  <Words>1016</Words>
  <Application>Microsoft Office PowerPoint</Application>
  <PresentationFormat>Экран (4:3)</PresentationFormat>
  <Paragraphs>176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Библиотека</dc:creator>
  <cp:lastModifiedBy>Библиотека</cp:lastModifiedBy>
  <cp:revision>81</cp:revision>
  <dcterms:created xsi:type="dcterms:W3CDTF">2020-10-06T12:28:19Z</dcterms:created>
  <dcterms:modified xsi:type="dcterms:W3CDTF">2021-02-01T05:40:51Z</dcterms:modified>
</cp:coreProperties>
</file>