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10" r:id="rId3"/>
    <p:sldId id="311" r:id="rId4"/>
    <p:sldId id="312" r:id="rId5"/>
    <p:sldId id="313" r:id="rId6"/>
    <p:sldId id="314" r:id="rId7"/>
    <p:sldId id="315" r:id="rId8"/>
    <p:sldId id="320" r:id="rId9"/>
    <p:sldId id="259" r:id="rId10"/>
    <p:sldId id="260" r:id="rId11"/>
    <p:sldId id="302" r:id="rId12"/>
    <p:sldId id="317" r:id="rId13"/>
    <p:sldId id="318" r:id="rId14"/>
    <p:sldId id="257" r:id="rId15"/>
    <p:sldId id="321" r:id="rId16"/>
    <p:sldId id="322" r:id="rId17"/>
    <p:sldId id="323" r:id="rId18"/>
    <p:sldId id="324" r:id="rId19"/>
    <p:sldId id="326" r:id="rId20"/>
    <p:sldId id="325" r:id="rId21"/>
    <p:sldId id="327" r:id="rId22"/>
    <p:sldId id="328" r:id="rId23"/>
    <p:sldId id="329" r:id="rId24"/>
    <p:sldId id="330" r:id="rId25"/>
    <p:sldId id="331" r:id="rId26"/>
    <p:sldId id="30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86466" autoAdjust="0"/>
  </p:normalViewPr>
  <p:slideViewPr>
    <p:cSldViewPr showGuides="1">
      <p:cViewPr varScale="1">
        <p:scale>
          <a:sx n="63" d="100"/>
          <a:sy n="63" d="100"/>
        </p:scale>
        <p:origin x="-13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CF173-7391-4126-8E2F-358D25CF15E5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1A70A-0B9B-4896-9C65-7318284E77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6761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1A70A-0B9B-4896-9C65-7318284E773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2E5E7-5AC8-48AA-8B8D-11E492B611DE}" type="datetimeFigureOut">
              <a:rPr lang="ru-RU" smtClean="0"/>
              <a:pPr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8E79F-8D71-4E2E-9EB7-0817F961E7A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.png"/><Relationship Id="rId7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507288" cy="122413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en-US" b="1" dirty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/>
            </a:r>
            <a:br>
              <a:rPr lang="en-US" b="1" dirty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124744"/>
            <a:ext cx="763284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400" b="1" dirty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Изучение влияния различных форм взаимодействия дошкольной образовательной организации и семьи на социальную активность родителей</a:t>
            </a: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318069"/>
            <a:ext cx="833467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0"/>
              </a:spcBef>
            </a:pPr>
            <a:endParaRPr lang="ru-RU" altLang="ru-RU" sz="24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r">
              <a:spcBef>
                <a:spcPct val="0"/>
              </a:spcBef>
            </a:pPr>
            <a:r>
              <a:rPr lang="ru-RU" altLang="ru-RU" sz="2600" b="1" dirty="0" smtClean="0">
                <a:solidFill>
                  <a:schemeClr val="accent3">
                    <a:lumMod val="50000"/>
                  </a:schemeClr>
                </a:solidFill>
                <a:cs typeface="Times New Roman" pitchFamily="18" charset="0"/>
              </a:rPr>
              <a:t>Выполнила воспитатель: Янова</a:t>
            </a:r>
            <a:r>
              <a:rPr lang="en-US" altLang="ru-RU" sz="2600" b="1" dirty="0" smtClean="0">
                <a:solidFill>
                  <a:schemeClr val="accent3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ru-RU" altLang="ru-RU" sz="2600" b="1" dirty="0" smtClean="0">
                <a:solidFill>
                  <a:schemeClr val="accent3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ru-RU" altLang="ru-RU" sz="2600" b="1" dirty="0" smtClean="0">
                <a:solidFill>
                  <a:schemeClr val="accent3">
                    <a:lumMod val="50000"/>
                  </a:schemeClr>
                </a:solidFill>
                <a:cs typeface="Times New Roman" pitchFamily="18" charset="0"/>
              </a:rPr>
              <a:t>Елена  Михайловна </a:t>
            </a:r>
          </a:p>
          <a:p>
            <a:pPr algn="ctr">
              <a:spcBef>
                <a:spcPct val="0"/>
              </a:spcBef>
            </a:pPr>
            <a:endParaRPr lang="ru-RU" altLang="ru-RU" sz="2600" b="1" dirty="0">
              <a:solidFill>
                <a:schemeClr val="accent3">
                  <a:lumMod val="50000"/>
                </a:schemeClr>
              </a:solidFill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altLang="ru-RU" sz="26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ru-RU" altLang="ru-RU" sz="26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2855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507288" cy="122413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6700" b="1" dirty="0" smtClean="0">
                <a:solidFill>
                  <a:schemeClr val="bg2"/>
                </a:solidFill>
                <a:cs typeface="Arial" pitchFamily="34" charset="0"/>
              </a:rPr>
              <a:t>Актуальность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073860" y="2925129"/>
            <a:ext cx="996280" cy="1278958"/>
          </a:xfrm>
          <a:prstGeom prst="downArrow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1560" y="1698576"/>
            <a:ext cx="8136904" cy="1442392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</a:rPr>
              <a:t>Развитие социальной активности родителей 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7544" y="4186535"/>
            <a:ext cx="8478688" cy="2008258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Оптимизация </a:t>
            </a:r>
            <a:r>
              <a:rPr lang="ru-RU" sz="3200" b="1" dirty="0">
                <a:solidFill>
                  <a:srgbClr val="7030A0"/>
                </a:solidFill>
              </a:rPr>
              <a:t>взаимодействия дошкольной образовательной организации с семьей с помощью различных форм </a:t>
            </a:r>
            <a:r>
              <a:rPr lang="ru-RU" sz="3200" b="1" dirty="0" smtClean="0">
                <a:solidFill>
                  <a:srgbClr val="7030A0"/>
                </a:solidFill>
              </a:rPr>
              <a:t>сотрудничества</a:t>
            </a:r>
            <a:endParaRPr lang="ru-RU" sz="3200" b="1" dirty="0">
              <a:solidFill>
                <a:srgbClr val="7030A0"/>
              </a:solidFill>
            </a:endParaRPr>
          </a:p>
          <a:p>
            <a:pPr algn="ctr"/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9569783"/>
      </p:ext>
    </p:extLst>
  </p:cSld>
  <p:clrMapOvr>
    <a:masterClrMapping/>
  </p:clrMapOvr>
  <p:transition advTm="28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507288" cy="122413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6700" b="1" dirty="0" smtClean="0">
                <a:solidFill>
                  <a:schemeClr val="bg2"/>
                </a:solidFill>
                <a:cs typeface="Arial" pitchFamily="34" charset="0"/>
              </a:rPr>
              <a:t>Цель исследования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9248" y="1844824"/>
            <a:ext cx="8478688" cy="4061937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7030A0"/>
                </a:solidFill>
              </a:rPr>
              <a:t>теоретически обосновать и практически исследовать влияние  различных форм взаимодействия дошкольной образовательной организации и семьи на социальную активность родителей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492303980"/>
      </p:ext>
    </p:extLst>
  </p:cSld>
  <p:clrMapOvr>
    <a:masterClrMapping/>
  </p:clrMapOvr>
  <p:transition advTm="28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507288" cy="122413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6700" b="1" dirty="0" smtClean="0">
                <a:solidFill>
                  <a:schemeClr val="bg2"/>
                </a:solidFill>
                <a:cs typeface="Arial" pitchFamily="34" charset="0"/>
              </a:rPr>
              <a:t>Гипотеза  исследования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9248" y="1844824"/>
            <a:ext cx="8478688" cy="4061937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7030A0"/>
                </a:solidFill>
              </a:rPr>
              <a:t>социальная активность родителей повысится, если в комплексе с традиционными формами будут использоваться нетрадиционные формы взаимодействия</a:t>
            </a:r>
          </a:p>
        </p:txBody>
      </p:sp>
    </p:spTree>
    <p:extLst>
      <p:ext uri="{BB962C8B-B14F-4D97-AF65-F5344CB8AC3E}">
        <p14:creationId xmlns:p14="http://schemas.microsoft.com/office/powerpoint/2010/main" xmlns="" val="3516933675"/>
      </p:ext>
    </p:extLst>
  </p:cSld>
  <p:clrMapOvr>
    <a:masterClrMapping/>
  </p:clrMapOvr>
  <p:transition advTm="28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15536" y="-9232"/>
            <a:ext cx="8507288" cy="122413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       </a:t>
            </a:r>
            <a:r>
              <a:rPr lang="ru-RU" sz="6700" b="1" dirty="0" smtClean="0">
                <a:solidFill>
                  <a:schemeClr val="bg2"/>
                </a:solidFill>
                <a:cs typeface="Arial" pitchFamily="34" charset="0"/>
              </a:rPr>
              <a:t>Объект  исследования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9552" y="1385103"/>
            <a:ext cx="8478688" cy="2030969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7030A0"/>
                </a:solidFill>
              </a:rPr>
              <a:t>процесс взаимодействия дошкольной образовательной организации и семьи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465423"/>
            <a:ext cx="83346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 smtClean="0"/>
              <a:t>  </a:t>
            </a:r>
            <a:r>
              <a:rPr lang="ru-RU" sz="6000" b="1" dirty="0" smtClean="0">
                <a:solidFill>
                  <a:schemeClr val="bg2"/>
                </a:solidFill>
              </a:rPr>
              <a:t>Предмет исследования</a:t>
            </a:r>
          </a:p>
          <a:p>
            <a:r>
              <a:rPr lang="ru-RU" sz="6000" b="1" dirty="0" smtClean="0">
                <a:solidFill>
                  <a:schemeClr val="bg2"/>
                </a:solidFill>
              </a:rPr>
              <a:t>  </a:t>
            </a:r>
            <a:endParaRPr lang="ru-RU" sz="6000" b="1" dirty="0">
              <a:solidFill>
                <a:schemeClr val="bg2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60944" y="4576649"/>
            <a:ext cx="8478688" cy="2030969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7030A0"/>
                </a:solidFill>
              </a:rPr>
              <a:t>влияние различных форм  взаимодействия </a:t>
            </a:r>
            <a:r>
              <a:rPr lang="ru-RU" sz="4000" b="1" dirty="0" smtClean="0">
                <a:solidFill>
                  <a:srgbClr val="7030A0"/>
                </a:solidFill>
              </a:rPr>
              <a:t>ДОО </a:t>
            </a:r>
            <a:r>
              <a:rPr lang="ru-RU" sz="4000" b="1" dirty="0">
                <a:solidFill>
                  <a:srgbClr val="7030A0"/>
                </a:solidFill>
              </a:rPr>
              <a:t>и семьи на социальную активность родителей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704263756"/>
      </p:ext>
    </p:extLst>
  </p:cSld>
  <p:clrMapOvr>
    <a:masterClrMapping/>
  </p:clrMapOvr>
  <p:transition advTm="28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891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2344" y="-243408"/>
            <a:ext cx="8507288" cy="122413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                           </a:t>
            </a:r>
            <a:r>
              <a:rPr lang="ru-RU" sz="5300" b="1" dirty="0" smtClean="0">
                <a:solidFill>
                  <a:schemeClr val="bg2"/>
                </a:solidFill>
                <a:cs typeface="Arial" pitchFamily="34" charset="0"/>
              </a:rPr>
              <a:t>Задачи  исследования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7584" y="1001711"/>
            <a:ext cx="8118648" cy="1140313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b="1" dirty="0" smtClean="0">
                <a:solidFill>
                  <a:srgbClr val="7030A0"/>
                </a:solidFill>
              </a:rPr>
              <a:t>1. </a:t>
            </a:r>
            <a:r>
              <a:rPr lang="ru-RU" sz="3200" b="1" dirty="0">
                <a:solidFill>
                  <a:srgbClr val="7030A0"/>
                </a:solidFill>
              </a:rPr>
              <a:t>О</a:t>
            </a:r>
            <a:r>
              <a:rPr lang="ru-RU" sz="3200" b="1" dirty="0" smtClean="0">
                <a:solidFill>
                  <a:srgbClr val="7030A0"/>
                </a:solidFill>
              </a:rPr>
              <a:t>пределить </a:t>
            </a:r>
            <a:r>
              <a:rPr lang="ru-RU" sz="3200" b="1" dirty="0">
                <a:solidFill>
                  <a:srgbClr val="7030A0"/>
                </a:solidFill>
              </a:rPr>
              <a:t>современные подходы к организации взаимодействия </a:t>
            </a:r>
            <a:r>
              <a:rPr lang="ru-RU" sz="3200" b="1" dirty="0" smtClean="0">
                <a:solidFill>
                  <a:srgbClr val="7030A0"/>
                </a:solidFill>
              </a:rPr>
              <a:t>ДОО </a:t>
            </a:r>
            <a:r>
              <a:rPr lang="ru-RU" sz="3200" b="1" dirty="0">
                <a:solidFill>
                  <a:srgbClr val="7030A0"/>
                </a:solidFill>
              </a:rPr>
              <a:t>и семьи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04116" y="2305346"/>
            <a:ext cx="8679784" cy="1251248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b="1" dirty="0" smtClean="0">
                <a:solidFill>
                  <a:srgbClr val="7030A0"/>
                </a:solidFill>
              </a:rPr>
              <a:t>2. Выявить </a:t>
            </a:r>
            <a:r>
              <a:rPr lang="ru-RU" sz="3200" b="1" dirty="0">
                <a:solidFill>
                  <a:srgbClr val="7030A0"/>
                </a:solidFill>
              </a:rPr>
              <a:t>современные формы  взаимодействия семьи и </a:t>
            </a:r>
            <a:r>
              <a:rPr lang="ru-RU" sz="3200" b="1" dirty="0" smtClean="0">
                <a:solidFill>
                  <a:srgbClr val="7030A0"/>
                </a:solidFill>
              </a:rPr>
              <a:t>ДОО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36712" y="3717033"/>
            <a:ext cx="8698824" cy="1288042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b="1" dirty="0" smtClean="0">
                <a:solidFill>
                  <a:srgbClr val="7030A0"/>
                </a:solidFill>
              </a:rPr>
              <a:t>3. Разработать </a:t>
            </a:r>
            <a:r>
              <a:rPr lang="ru-RU" sz="3200" b="1" dirty="0">
                <a:solidFill>
                  <a:srgbClr val="7030A0"/>
                </a:solidFill>
              </a:rPr>
              <a:t>программу взаимодействия семьи и </a:t>
            </a:r>
            <a:r>
              <a:rPr lang="ru-RU" sz="3200" b="1" dirty="0" smtClean="0">
                <a:solidFill>
                  <a:srgbClr val="7030A0"/>
                </a:solidFill>
              </a:rPr>
              <a:t> ДОО для </a:t>
            </a:r>
            <a:r>
              <a:rPr lang="ru-RU" sz="3200" b="1" dirty="0">
                <a:solidFill>
                  <a:srgbClr val="7030A0"/>
                </a:solidFill>
              </a:rPr>
              <a:t>развития социальной активности </a:t>
            </a:r>
            <a:r>
              <a:rPr lang="ru-RU" sz="3200" b="1" dirty="0" smtClean="0">
                <a:solidFill>
                  <a:srgbClr val="7030A0"/>
                </a:solidFill>
              </a:rPr>
              <a:t>родителей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36712" y="5157192"/>
            <a:ext cx="8679784" cy="144016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b="1" dirty="0" smtClean="0">
                <a:solidFill>
                  <a:srgbClr val="7030A0"/>
                </a:solidFill>
              </a:rPr>
              <a:t>4. Эмпирическим </a:t>
            </a:r>
            <a:r>
              <a:rPr lang="ru-RU" sz="3200" b="1" dirty="0">
                <a:solidFill>
                  <a:srgbClr val="7030A0"/>
                </a:solidFill>
              </a:rPr>
              <a:t>путем доказать влияние различных форм взаимодействия </a:t>
            </a:r>
            <a:r>
              <a:rPr lang="ru-RU" sz="3200" b="1" dirty="0" smtClean="0">
                <a:solidFill>
                  <a:srgbClr val="7030A0"/>
                </a:solidFill>
              </a:rPr>
              <a:t>ДОО </a:t>
            </a:r>
            <a:r>
              <a:rPr lang="ru-RU" sz="3200" b="1" dirty="0">
                <a:solidFill>
                  <a:srgbClr val="7030A0"/>
                </a:solidFill>
              </a:rPr>
              <a:t>и семьи на социальную активность родителей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3066731764"/>
      </p:ext>
    </p:extLst>
  </p:cSld>
  <p:clrMapOvr>
    <a:masterClrMapping/>
  </p:clrMapOvr>
  <p:transition advTm="28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89128" y="0"/>
            <a:ext cx="92331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2344" y="-243408"/>
            <a:ext cx="8507288" cy="122413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                           </a:t>
            </a:r>
            <a:r>
              <a:rPr lang="ru-RU" sz="5300" b="1" dirty="0" smtClean="0">
                <a:solidFill>
                  <a:schemeClr val="bg2"/>
                </a:solidFill>
                <a:cs typeface="Arial" pitchFamily="34" charset="0"/>
              </a:rPr>
              <a:t>Экспериментальная база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9057" y="2967166"/>
            <a:ext cx="4824536" cy="361518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59632" y="1348026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</a:rPr>
              <a:t>Муниципальное казенное дошкольное образовательное учреждение  </a:t>
            </a:r>
            <a:r>
              <a:rPr lang="ru-RU" sz="3200" b="1" dirty="0" err="1">
                <a:solidFill>
                  <a:srgbClr val="7030A0"/>
                </a:solidFill>
              </a:rPr>
              <a:t>Латненский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</a:rPr>
              <a:t> детский </a:t>
            </a:r>
            <a:r>
              <a:rPr lang="ru-RU" sz="3200" b="1" dirty="0">
                <a:solidFill>
                  <a:srgbClr val="7030A0"/>
                </a:solidFill>
              </a:rPr>
              <a:t>сад «Родничок»</a:t>
            </a:r>
          </a:p>
        </p:txBody>
      </p:sp>
    </p:spTree>
    <p:extLst>
      <p:ext uri="{BB962C8B-B14F-4D97-AF65-F5344CB8AC3E}">
        <p14:creationId xmlns:p14="http://schemas.microsoft.com/office/powerpoint/2010/main" xmlns="" val="398948020"/>
      </p:ext>
    </p:extLst>
  </p:cSld>
  <p:clrMapOvr>
    <a:masterClrMapping/>
  </p:clrMapOvr>
  <p:transition advTm="285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89128" y="0"/>
            <a:ext cx="92331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2344" y="-243408"/>
            <a:ext cx="8507288" cy="122413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                         </a:t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     </a:t>
            </a:r>
            <a:r>
              <a:rPr lang="ru-RU" sz="5300" b="1" dirty="0" smtClean="0">
                <a:solidFill>
                  <a:schemeClr val="bg2"/>
                </a:solidFill>
                <a:cs typeface="Arial" pitchFamily="34" charset="0"/>
              </a:rPr>
              <a:t>Социальная активность 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7584" y="1844824"/>
            <a:ext cx="8118648" cy="4320479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4000" b="1" dirty="0" smtClean="0">
                <a:solidFill>
                  <a:srgbClr val="7030A0"/>
                </a:solidFill>
              </a:rPr>
              <a:t>• побудитель </a:t>
            </a:r>
            <a:r>
              <a:rPr lang="ru-RU" sz="4000" b="1" dirty="0">
                <a:solidFill>
                  <a:srgbClr val="7030A0"/>
                </a:solidFill>
              </a:rPr>
              <a:t>к </a:t>
            </a:r>
            <a:r>
              <a:rPr lang="ru-RU" sz="4000" b="1" dirty="0" smtClean="0">
                <a:solidFill>
                  <a:srgbClr val="7030A0"/>
                </a:solidFill>
              </a:rPr>
              <a:t>деятельности</a:t>
            </a:r>
          </a:p>
          <a:p>
            <a:pPr algn="just"/>
            <a:r>
              <a:rPr lang="ru-RU" sz="4000" b="1" dirty="0" smtClean="0">
                <a:solidFill>
                  <a:srgbClr val="7030A0"/>
                </a:solidFill>
              </a:rPr>
              <a:t>• устойчивое </a:t>
            </a:r>
            <a:r>
              <a:rPr lang="ru-RU" sz="4000" b="1" dirty="0">
                <a:solidFill>
                  <a:srgbClr val="7030A0"/>
                </a:solidFill>
              </a:rPr>
              <a:t>свойство личности, ее черта </a:t>
            </a:r>
            <a:r>
              <a:rPr lang="ru-RU" sz="4000" b="1" dirty="0" smtClean="0">
                <a:solidFill>
                  <a:srgbClr val="7030A0"/>
                </a:solidFill>
              </a:rPr>
              <a:t>характера </a:t>
            </a:r>
          </a:p>
          <a:p>
            <a:pPr algn="just"/>
            <a:r>
              <a:rPr lang="ru-RU" sz="4000" b="1" dirty="0" smtClean="0">
                <a:solidFill>
                  <a:srgbClr val="7030A0"/>
                </a:solidFill>
              </a:rPr>
              <a:t>• деятельность </a:t>
            </a:r>
            <a:r>
              <a:rPr lang="ru-RU" sz="4000" b="1" dirty="0">
                <a:solidFill>
                  <a:srgbClr val="7030A0"/>
                </a:solidFill>
              </a:rPr>
              <a:t>личности</a:t>
            </a:r>
            <a:r>
              <a:rPr lang="ru-RU" sz="4000" b="1" dirty="0" smtClean="0">
                <a:solidFill>
                  <a:srgbClr val="7030A0"/>
                </a:solidFill>
              </a:rPr>
              <a:t>, </a:t>
            </a:r>
            <a:r>
              <a:rPr lang="ru-RU" sz="4000" b="1" dirty="0">
                <a:solidFill>
                  <a:srgbClr val="7030A0"/>
                </a:solidFill>
              </a:rPr>
              <a:t>которая имеет общественное значение, пользу и реализуется в социальных фактах</a:t>
            </a:r>
          </a:p>
        </p:txBody>
      </p:sp>
    </p:spTree>
    <p:extLst>
      <p:ext uri="{BB962C8B-B14F-4D97-AF65-F5344CB8AC3E}">
        <p14:creationId xmlns:p14="http://schemas.microsoft.com/office/powerpoint/2010/main" xmlns="" val="3400124524"/>
      </p:ext>
    </p:extLst>
  </p:cSld>
  <p:clrMapOvr>
    <a:masterClrMapping/>
  </p:clrMapOvr>
  <p:transition advTm="28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14282" y="214290"/>
            <a:ext cx="8643998" cy="6500858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260648"/>
            <a:ext cx="2448272" cy="2709262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187624" y="1029008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</a:rPr>
              <a:t>ФГОС  дошкольного образования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755576" y="1736894"/>
            <a:ext cx="7848872" cy="47164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    П.1.1. Предметом регулирования стандарта  являются отношения в сфере образования, возникающие при реализации образовательной  программы дошкольного образования</a:t>
            </a:r>
            <a:endParaRPr kumimoji="0" lang="ru-RU" sz="2800" b="1" i="0" u="none" strike="noStrike" kern="1200" cap="none" spc="0" normalizeH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   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Родители (законные представители) -  непосредственные участники образовательных отношений и имеют преимущественное право на обучение и воспитание детей перед всеми  другими лицами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214282" y="214290"/>
            <a:ext cx="8643998" cy="6500858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14291"/>
            <a:ext cx="2449529" cy="271065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755576" y="1052736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>
                <a:solidFill>
                  <a:srgbClr val="7030A0"/>
                </a:solidFill>
              </a:rPr>
              <a:t> </a:t>
            </a:r>
            <a:r>
              <a:rPr lang="ru-RU" sz="3400" b="1" dirty="0" smtClean="0">
                <a:solidFill>
                  <a:srgbClr val="7030A0"/>
                </a:solidFill>
              </a:rPr>
              <a:t>  </a:t>
            </a:r>
            <a:r>
              <a:rPr lang="ru-RU" sz="3600" b="1" dirty="0" smtClean="0">
                <a:solidFill>
                  <a:srgbClr val="7030A0"/>
                </a:solidFill>
              </a:rPr>
              <a:t>Принципы  дошкольного образования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899592" y="1760622"/>
            <a:ext cx="7704856" cy="483673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    П.1.2.Стандарт закрепляет принцип личностно-развивающего и гуманистического характера взаимодействия взрослых  родителей (законных представителей) педагогических и иных работников Организации и детей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П. 1.4. Одним из основных принципов дошкольного образования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является  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сотрудничество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Организации с семьей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14282" y="214290"/>
            <a:ext cx="8643998" cy="6500858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3" y="214291"/>
            <a:ext cx="1909446" cy="211299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971600" y="266595"/>
            <a:ext cx="792088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           </a:t>
            </a:r>
          </a:p>
          <a:p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</a:rPr>
              <a:t>          </a:t>
            </a:r>
            <a:r>
              <a:rPr lang="ru-RU" sz="3200" b="1" dirty="0" smtClean="0">
                <a:solidFill>
                  <a:srgbClr val="7030A0"/>
                </a:solidFill>
              </a:rPr>
              <a:t>Требования к условиям реализации   основной образовательной программы ДО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827584" y="1772816"/>
            <a:ext cx="7848872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П.3.1.  Создает условия для участия родителей (законных представителей) в образовательной деятельности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П.3.2.1. Поддержка родителей (законных представителей) в воспитании детей, охране и укреплении их здоровья, вовлечение семей непосредственно в образовательную деятельность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"/>
            <a:ext cx="2195736" cy="24298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0364" y="188640"/>
            <a:ext cx="8507288" cy="1152128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                          </a:t>
            </a:r>
            <a:r>
              <a:rPr lang="ru-RU" sz="5300" b="1" dirty="0" smtClean="0">
                <a:solidFill>
                  <a:srgbClr val="7030A0"/>
                </a:solidFill>
                <a:cs typeface="Arial" pitchFamily="34" charset="0"/>
              </a:rPr>
              <a:t>Традиционные формы  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71715320"/>
              </p:ext>
            </p:extLst>
          </p:nvPr>
        </p:nvGraphicFramePr>
        <p:xfrm>
          <a:off x="395536" y="1268760"/>
          <a:ext cx="8424936" cy="53771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61807"/>
                <a:gridCol w="6363129"/>
              </a:tblGrid>
              <a:tr h="16253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Коллективные формы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 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1. Родительские собрания (общие, групповые)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2. Конференции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3. Круглые столы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4. Экскурсии по ДОУ с целью ознакомления родителей со специалистами, профилем и задачами ДОУ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790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Индивидуальные формы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1. Педагогические беседы с родителями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2.Тематические консультации (проводятся специалистами)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3. Заочные консультации – ящик (конверт) для вопросов родителей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4. Посещение семьи ребенка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5. Переписка с родителями, индивидуальные памятки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16081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Наглядно-информационные формы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1. Записи бесед с детьми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2. Видеофрагменты организации различных видов деятельности, режимных моментов и занятий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3. Фотографии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4. Выставки детских работ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5. Стенды, ширмы, папки-передвижки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93164382"/>
      </p:ext>
    </p:extLst>
  </p:cSld>
  <p:clrMapOvr>
    <a:masterClrMapping/>
  </p:clrMapOvr>
  <p:transition advTm="2855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"/>
            <a:ext cx="1979711" cy="219075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25252" y="0"/>
            <a:ext cx="8507288" cy="1152128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r>
              <a:rPr lang="ru-RU" sz="1800" b="1" dirty="0" smtClean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                              </a:t>
            </a:r>
            <a:r>
              <a:rPr lang="ru-RU" sz="5300" b="1" dirty="0" smtClean="0">
                <a:solidFill>
                  <a:srgbClr val="7030A0"/>
                </a:solidFill>
                <a:cs typeface="Arial" pitchFamily="34" charset="0"/>
              </a:rPr>
              <a:t>Нетрадиционные формы  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/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32856"/>
            <a:ext cx="763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3400" b="1" dirty="0">
              <a:solidFill>
                <a:srgbClr val="7030A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204087"/>
            <a:ext cx="8334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2400" b="1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6399137"/>
              </p:ext>
            </p:extLst>
          </p:nvPr>
        </p:nvGraphicFramePr>
        <p:xfrm>
          <a:off x="677144" y="836712"/>
          <a:ext cx="8334673" cy="58872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97819"/>
                <a:gridCol w="2933812"/>
                <a:gridCol w="3303042"/>
              </a:tblGrid>
              <a:tr h="341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Наименование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С какой целью используется 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</a:rPr>
                        <a:t>форма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chemeClr val="tx1"/>
                          </a:solidFill>
                          <a:effectLst/>
                        </a:rPr>
                        <a:t>Формы проведения общения</a:t>
                      </a:r>
                      <a:endParaRPr lang="ru-RU" sz="14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 anchor="ctr"/>
                </a:tc>
              </a:tr>
              <a:tr h="85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Информационно-аналитические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Выявление интересов, потребностей, запросов родителей, уровня их педагогической грамотности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Проведение социологических срезов, опросов, «Почтовый ящик»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>
                    <a:solidFill>
                      <a:schemeClr val="accent1"/>
                    </a:solidFill>
                  </a:tcPr>
                </a:tc>
              </a:tr>
              <a:tr h="6823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Досуговые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Установление эмоционального контакта между педагогами, родителями, детьми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Совместные досуги, праздники, участие родителей и детей в выставках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>
                    <a:solidFill>
                      <a:schemeClr val="accent1"/>
                    </a:solidFill>
                  </a:tcPr>
                </a:tc>
              </a:tr>
              <a:tr h="18765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Познавательные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Ознакомление родителей с возрастными и психологическими особенностями детей дошкольного возраста. Формирование у родителей практических навыков воспитания детей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Семинары-практикумы, педагогический брифинг, педагогическая гостиная, проведение собраний, консультаций в нетрадиционной форме, устные педагогические журналы, игры с педагогическим содержанием, педагогическая библиотека для родителей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>
                    <a:solidFill>
                      <a:schemeClr val="accent1"/>
                    </a:solidFill>
                  </a:tcPr>
                </a:tc>
              </a:tr>
              <a:tr h="15353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Наглядно-информационные: информационно-ознакомительные; информационно-просветительские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Ознакомление родителей с работой ДОУ, особенностями воспитания детей. Формирование у родителей знаний о воспитании и развитии детей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Информационные проспекты для родителей, организация дней (недель) открытых дверей, открытых просмотров занятий и других видов деятельности детей. Выпуск газет, организация мини-библиотек, мини-музеев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0807" marR="40807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39882142"/>
      </p:ext>
    </p:extLst>
  </p:cSld>
  <p:clrMapOvr>
    <a:masterClrMapping/>
  </p:clrMapOvr>
  <p:transition advTm="285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031" y="116632"/>
            <a:ext cx="2602852" cy="288032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427457" y="746402"/>
            <a:ext cx="8021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 Диагностический материал 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Социологическая анкета семьи</a:t>
            </a:r>
          </a:p>
          <a:p>
            <a:pPr marL="742950" indent="-742950">
              <a:buAutoNum type="arabicPeriod"/>
            </a:pPr>
            <a:r>
              <a:rPr lang="ru-RU" sz="4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Опрос </a:t>
            </a:r>
            <a:r>
              <a:rPr lang="ru-RU" sz="4000" b="1" dirty="0">
                <a:solidFill>
                  <a:schemeClr val="accent3">
                    <a:lumMod val="50000"/>
                  </a:schemeClr>
                </a:solidFill>
              </a:rPr>
              <a:t>«Ваши пожелания и ожидания» </a:t>
            </a:r>
            <a:endParaRPr lang="ru-RU" sz="4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742950" indent="-742950">
              <a:buAutoNum type="arabicPeriod"/>
            </a:pP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Анкетирование «Определение </a:t>
            </a:r>
            <a:r>
              <a:rPr lang="ru-RU" sz="4000" b="1" dirty="0">
                <a:solidFill>
                  <a:schemeClr val="accent3">
                    <a:lumMod val="50000"/>
                  </a:schemeClr>
                </a:solidFill>
              </a:rPr>
              <a:t>общего уровня развития педагогического </a:t>
            </a: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просвещения» 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742950" indent="-742950">
              <a:buAutoNum type="arabicPeriod"/>
            </a:pPr>
            <a:endParaRPr lang="ru-RU" sz="4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742950" indent="-742950">
              <a:buAutoNum type="arabicPeriod"/>
            </a:pP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742950" indent="-742950">
              <a:buAutoNum type="arabicPeriod"/>
            </a:pPr>
            <a:endParaRPr lang="ru-RU" sz="4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742950" indent="-742950">
              <a:buAutoNum type="arabicPeriod"/>
            </a:pP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742950" indent="-742950">
              <a:buAutoNum type="arabicPeriod"/>
            </a:pP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-1"/>
            <a:ext cx="2447963" cy="270892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187624" y="746402"/>
            <a:ext cx="8261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Социальный паспорт группы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>
                <a:solidFill>
                  <a:schemeClr val="accent3">
                    <a:lumMod val="50000"/>
                  </a:schemeClr>
                </a:solidFill>
              </a:rPr>
              <a:t>• формально не полные семьи – 3,7% (1 семья</a:t>
            </a:r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</a:rPr>
              <a:t>) </a:t>
            </a:r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000" b="1" dirty="0">
                <a:solidFill>
                  <a:schemeClr val="accent3">
                    <a:lumMod val="50000"/>
                  </a:schemeClr>
                </a:solidFill>
              </a:rPr>
              <a:t>• безработные – 7,4% (2 семьи</a:t>
            </a:r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</a:rPr>
              <a:t>) </a:t>
            </a:r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000" b="1" dirty="0">
                <a:solidFill>
                  <a:schemeClr val="accent3">
                    <a:lumMod val="50000"/>
                  </a:schemeClr>
                </a:solidFill>
              </a:rPr>
              <a:t>• не имеют своего жилья, снимают квартиру – 30% (7 семей</a:t>
            </a:r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</a:rPr>
              <a:t>) </a:t>
            </a:r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000" b="1" dirty="0">
                <a:solidFill>
                  <a:schemeClr val="accent3">
                    <a:lumMod val="50000"/>
                  </a:schemeClr>
                </a:solidFill>
              </a:rPr>
              <a:t>• малообеспеченные семьи –11,1 % (3 семьи</a:t>
            </a:r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000" b="1" dirty="0">
                <a:solidFill>
                  <a:schemeClr val="accent3">
                    <a:lumMod val="50000"/>
                  </a:schemeClr>
                </a:solidFill>
              </a:rPr>
              <a:t>• неблагополучные семьи (пьющие родители) – 3,7% (1 семья</a:t>
            </a:r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000" b="1" dirty="0">
                <a:solidFill>
                  <a:schemeClr val="accent3">
                    <a:lumMod val="50000"/>
                  </a:schemeClr>
                </a:solidFill>
              </a:rPr>
              <a:t>• высоко обеспеченные семьи – 3,7% (1 семья</a:t>
            </a:r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</a:rPr>
              <a:t>)  </a:t>
            </a:r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000" b="1" dirty="0">
                <a:solidFill>
                  <a:schemeClr val="accent3">
                    <a:lumMod val="50000"/>
                  </a:schemeClr>
                </a:solidFill>
              </a:rPr>
              <a:t>• родители до 30 лет – 37% (10 семей</a:t>
            </a:r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6624828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-1"/>
            <a:ext cx="2447963" cy="270892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187625" y="74640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Результаты конкурса </a:t>
            </a:r>
            <a:r>
              <a:rPr lang="ru-RU" sz="3200" b="1" dirty="0">
                <a:solidFill>
                  <a:srgbClr val="7030A0"/>
                </a:solidFill>
              </a:rPr>
              <a:t>«Осенняя фантазия» на констатирующем этапе исследования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7557" y="2116891"/>
            <a:ext cx="7322929" cy="3979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07426788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-1"/>
            <a:ext cx="2447963" cy="270892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187625" y="746402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</a:rPr>
              <a:t>Социальная активность </a:t>
            </a:r>
            <a:r>
              <a:rPr lang="ru-RU" sz="3600" b="1" dirty="0">
                <a:solidFill>
                  <a:srgbClr val="7030A0"/>
                </a:solidFill>
              </a:rPr>
              <a:t>родителей </a:t>
            </a:r>
            <a:r>
              <a:rPr lang="ru-RU" sz="3600" b="1" dirty="0" smtClean="0">
                <a:solidFill>
                  <a:srgbClr val="7030A0"/>
                </a:solidFill>
              </a:rPr>
              <a:t> </a:t>
            </a:r>
            <a:r>
              <a:rPr lang="ru-RU" sz="3600" b="1" dirty="0">
                <a:solidFill>
                  <a:srgbClr val="7030A0"/>
                </a:solidFill>
              </a:rPr>
              <a:t>на </a:t>
            </a:r>
            <a:r>
              <a:rPr lang="ru-RU" sz="3600" b="1" dirty="0" smtClean="0">
                <a:solidFill>
                  <a:srgbClr val="7030A0"/>
                </a:solidFill>
              </a:rPr>
              <a:t>констатирующем </a:t>
            </a:r>
            <a:r>
              <a:rPr lang="ru-RU" sz="3600" b="1" dirty="0">
                <a:solidFill>
                  <a:srgbClr val="7030A0"/>
                </a:solidFill>
              </a:rPr>
              <a:t>этапе исследования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4783" y="2337122"/>
            <a:ext cx="7100437" cy="4148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01223372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32" y="-15201"/>
            <a:ext cx="2137826" cy="236572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940768" y="161119"/>
            <a:ext cx="87129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7030A0"/>
                </a:solidFill>
              </a:rPr>
              <a:t>               </a:t>
            </a:r>
            <a:r>
              <a:rPr lang="ru-RU" sz="4000" b="1" dirty="0" smtClean="0">
                <a:solidFill>
                  <a:srgbClr val="7030A0"/>
                </a:solidFill>
              </a:rPr>
              <a:t>Работа в рамках Программы </a:t>
            </a:r>
          </a:p>
          <a:p>
            <a:r>
              <a:rPr lang="ru-RU" sz="4000" b="1" dirty="0">
                <a:solidFill>
                  <a:srgbClr val="7030A0"/>
                </a:solidFill>
              </a:rPr>
              <a:t> </a:t>
            </a:r>
            <a:r>
              <a:rPr lang="ru-RU" sz="4000" b="1" dirty="0" smtClean="0">
                <a:solidFill>
                  <a:srgbClr val="7030A0"/>
                </a:solidFill>
              </a:rPr>
              <a:t>                            «Мы вместе»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10489" y="1617752"/>
            <a:ext cx="3011682" cy="22587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47" y="2067622"/>
            <a:ext cx="3035150" cy="22763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803" y="1368718"/>
            <a:ext cx="3164419" cy="21096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3" y="4556711"/>
            <a:ext cx="3957879" cy="222630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9525" y="3980889"/>
            <a:ext cx="4033955" cy="268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1856597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32" y="-15201"/>
            <a:ext cx="2137826" cy="236572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940768" y="161119"/>
            <a:ext cx="87129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7030A0"/>
                </a:solidFill>
              </a:rPr>
              <a:t>               </a:t>
            </a:r>
            <a:r>
              <a:rPr lang="ru-RU" sz="4000" b="1" dirty="0" smtClean="0">
                <a:solidFill>
                  <a:srgbClr val="7030A0"/>
                </a:solidFill>
              </a:rPr>
              <a:t>Работа в рамках Программы </a:t>
            </a:r>
          </a:p>
          <a:p>
            <a:r>
              <a:rPr lang="ru-RU" sz="4000" b="1" dirty="0">
                <a:solidFill>
                  <a:srgbClr val="7030A0"/>
                </a:solidFill>
              </a:rPr>
              <a:t> </a:t>
            </a:r>
            <a:r>
              <a:rPr lang="ru-RU" sz="4000" b="1" dirty="0" smtClean="0">
                <a:solidFill>
                  <a:srgbClr val="7030A0"/>
                </a:solidFill>
              </a:rPr>
              <a:t>                            «Мы вместе»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360" y="4304022"/>
            <a:ext cx="2649488" cy="19871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5200" y="2088723"/>
            <a:ext cx="2953732" cy="22152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26548" y="4709497"/>
            <a:ext cx="3365672" cy="189319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736148"/>
            <a:ext cx="2953732" cy="22152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1833036"/>
            <a:ext cx="2853810" cy="214035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2488" y="4368914"/>
            <a:ext cx="2737250" cy="205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5775160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7328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32" y="-15201"/>
            <a:ext cx="2137826" cy="236572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940768" y="161119"/>
            <a:ext cx="87129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7030A0"/>
                </a:solidFill>
              </a:rPr>
              <a:t>               </a:t>
            </a:r>
            <a:r>
              <a:rPr lang="ru-RU" sz="4000" b="1" dirty="0" smtClean="0">
                <a:solidFill>
                  <a:srgbClr val="7030A0"/>
                </a:solidFill>
              </a:rPr>
              <a:t>Работа в рамках Программы </a:t>
            </a:r>
          </a:p>
          <a:p>
            <a:r>
              <a:rPr lang="ru-RU" sz="4000" b="1" dirty="0">
                <a:solidFill>
                  <a:srgbClr val="7030A0"/>
                </a:solidFill>
              </a:rPr>
              <a:t> </a:t>
            </a:r>
            <a:r>
              <a:rPr lang="ru-RU" sz="4000" b="1" dirty="0" smtClean="0">
                <a:solidFill>
                  <a:srgbClr val="7030A0"/>
                </a:solidFill>
              </a:rPr>
              <a:t>                            «Мы вместе»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7956" y="4343082"/>
            <a:ext cx="3290761" cy="21938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61725" y="1707442"/>
            <a:ext cx="3038468" cy="202564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666" y="2031171"/>
            <a:ext cx="3014671" cy="226100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7252" y="4292175"/>
            <a:ext cx="3091172" cy="231837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018" y="1815916"/>
            <a:ext cx="2849343" cy="213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7209326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7328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2519144" cy="278769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174458" y="161119"/>
            <a:ext cx="715007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7030A0"/>
                </a:solidFill>
              </a:rPr>
              <a:t>    Сравнительные </a:t>
            </a:r>
            <a:r>
              <a:rPr lang="ru-RU" sz="3400" b="1" dirty="0">
                <a:solidFill>
                  <a:srgbClr val="7030A0"/>
                </a:solidFill>
              </a:rPr>
              <a:t>данные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3400" b="1" dirty="0" smtClean="0">
                <a:solidFill>
                  <a:srgbClr val="7030A0"/>
                </a:solidFill>
              </a:rPr>
              <a:t>анкетного </a:t>
            </a:r>
            <a:r>
              <a:rPr lang="ru-RU" sz="3400" b="1" dirty="0">
                <a:solidFill>
                  <a:srgbClr val="7030A0"/>
                </a:solidFill>
              </a:rPr>
              <a:t>опроса родителей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7560840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50041876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7328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2519144" cy="278769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043608" y="161119"/>
            <a:ext cx="83529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7030A0"/>
                </a:solidFill>
              </a:rPr>
              <a:t>    </a:t>
            </a:r>
          </a:p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Результаты </a:t>
            </a:r>
            <a:r>
              <a:rPr lang="ru-RU" sz="3200" b="1" dirty="0">
                <a:solidFill>
                  <a:srgbClr val="7030A0"/>
                </a:solidFill>
              </a:rPr>
              <a:t>конкурса </a:t>
            </a:r>
            <a:r>
              <a:rPr lang="ru-RU" sz="3200" b="1" dirty="0" smtClean="0">
                <a:solidFill>
                  <a:srgbClr val="7030A0"/>
                </a:solidFill>
              </a:rPr>
              <a:t>«Весенняя </a:t>
            </a:r>
            <a:r>
              <a:rPr lang="ru-RU" sz="3200" b="1" dirty="0">
                <a:solidFill>
                  <a:srgbClr val="7030A0"/>
                </a:solidFill>
              </a:rPr>
              <a:t>фантазия» </a:t>
            </a:r>
            <a:endParaRPr lang="ru-RU" sz="32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на контрольном </a:t>
            </a:r>
            <a:r>
              <a:rPr lang="ru-RU" sz="3200" b="1" dirty="0">
                <a:solidFill>
                  <a:srgbClr val="7030A0"/>
                </a:solidFill>
              </a:rPr>
              <a:t>этапе исследования</a:t>
            </a:r>
          </a:p>
          <a:p>
            <a:pPr algn="ctr"/>
            <a:endParaRPr lang="ru-RU" sz="3400" b="1" dirty="0" smtClean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4361" y="2088723"/>
            <a:ext cx="7587933" cy="4583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70697133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7328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2519144" cy="278769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072168" y="-259429"/>
            <a:ext cx="835292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7030A0"/>
                </a:solidFill>
              </a:rPr>
              <a:t>                </a:t>
            </a:r>
          </a:p>
          <a:p>
            <a:pPr algn="ctr"/>
            <a:r>
              <a:rPr lang="ru-RU" sz="3400" b="1" dirty="0">
                <a:solidFill>
                  <a:srgbClr val="7030A0"/>
                </a:solidFill>
              </a:rPr>
              <a:t>     </a:t>
            </a:r>
            <a:r>
              <a:rPr lang="ru-RU" sz="3400" b="1" dirty="0" smtClean="0">
                <a:solidFill>
                  <a:srgbClr val="7030A0"/>
                </a:solidFill>
              </a:rPr>
              <a:t> </a:t>
            </a:r>
            <a:r>
              <a:rPr lang="ru-RU" sz="3400" b="1" dirty="0">
                <a:solidFill>
                  <a:srgbClr val="7030A0"/>
                </a:solidFill>
              </a:rPr>
              <a:t>Динамика показателей </a:t>
            </a:r>
            <a:endParaRPr lang="ru-RU" sz="34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3400" b="1" dirty="0" smtClean="0">
                <a:solidFill>
                  <a:srgbClr val="7030A0"/>
                </a:solidFill>
              </a:rPr>
              <a:t>взаимодействия </a:t>
            </a:r>
            <a:r>
              <a:rPr lang="ru-RU" sz="3400" b="1" dirty="0">
                <a:solidFill>
                  <a:srgbClr val="7030A0"/>
                </a:solidFill>
              </a:rPr>
              <a:t>родителей и детей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0534" y="1820068"/>
            <a:ext cx="7309380" cy="47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26784558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7328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2519144" cy="278769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072168" y="-259429"/>
            <a:ext cx="83529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7030A0"/>
                </a:solidFill>
              </a:rPr>
              <a:t>                </a:t>
            </a:r>
          </a:p>
          <a:p>
            <a:pPr algn="ctr"/>
            <a:r>
              <a:rPr lang="ru-RU" sz="3400" b="1" dirty="0">
                <a:solidFill>
                  <a:srgbClr val="7030A0"/>
                </a:solidFill>
              </a:rPr>
              <a:t>     </a:t>
            </a:r>
            <a:r>
              <a:rPr lang="ru-RU" sz="3400" b="1" dirty="0" smtClean="0">
                <a:solidFill>
                  <a:srgbClr val="7030A0"/>
                </a:solidFill>
              </a:rPr>
              <a:t>          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</a:rPr>
              <a:t>Социальная активность родителей   на контрольном этапе исследования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9" y="2204864"/>
            <a:ext cx="6912768" cy="403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28144069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ile_0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7328" y="0"/>
            <a:ext cx="9324528" cy="6858000"/>
          </a:xfr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2519144" cy="278769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072168" y="-259429"/>
            <a:ext cx="835292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7030A0"/>
                </a:solidFill>
              </a:rPr>
              <a:t>               </a:t>
            </a:r>
          </a:p>
          <a:p>
            <a:pPr algn="ctr"/>
            <a:r>
              <a:rPr lang="ru-RU" sz="3400" b="1" dirty="0" smtClean="0">
                <a:solidFill>
                  <a:srgbClr val="7030A0"/>
                </a:solidFill>
              </a:rPr>
              <a:t> </a:t>
            </a:r>
            <a:r>
              <a:rPr lang="ru-RU" sz="4000" b="1" dirty="0" smtClean="0">
                <a:solidFill>
                  <a:srgbClr val="7030A0"/>
                </a:solidFill>
              </a:rPr>
              <a:t>Заключение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40768" y="1811724"/>
            <a:ext cx="82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164134"/>
            <a:ext cx="91450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	Осуществлен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теоретический анализ проблемы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     развития социальной активности родителей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Определены современные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подходы к организации взаимодействия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ДОО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и семьи</a:t>
            </a:r>
          </a:p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Выявлены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современные формы  взаимодействия семьи и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ДОО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Разработана программа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взаимодействия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семьи 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и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ДОО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для развития социальной активности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родителей</a:t>
            </a:r>
          </a:p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	Эмпирическим путем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доказано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влияние различных форм взаимодействия дошкольной образовательной организации и семьи на социальную активность родителей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218112082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29190" cy="545465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85852" y="1285861"/>
            <a:ext cx="2262042" cy="250318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C:\Users\Алекс\Downloads\шаблоны для презетаций\презентация 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4929190" cy="545465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341438"/>
            <a:ext cx="10908704" cy="4319587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5400" b="1" dirty="0" smtClean="0">
                <a:solidFill>
                  <a:srgbClr val="7030A0"/>
                </a:solidFill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1047</TotalTime>
  <Words>776</Words>
  <Application>Microsoft Office PowerPoint</Application>
  <PresentationFormat>Экран (4:3)</PresentationFormat>
  <Paragraphs>124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       </vt:lpstr>
      <vt:lpstr>     Актуальность  </vt:lpstr>
      <vt:lpstr>     Цель исследования  </vt:lpstr>
      <vt:lpstr>     Гипотеза  исследования  </vt:lpstr>
      <vt:lpstr>             Объект  исследования  </vt:lpstr>
      <vt:lpstr>                                 Задачи  исследования  </vt:lpstr>
      <vt:lpstr>                                 Экспериментальная база  </vt:lpstr>
      <vt:lpstr>                                        Социальная активность   </vt:lpstr>
      <vt:lpstr>Слайд 9</vt:lpstr>
      <vt:lpstr>Слайд 10</vt:lpstr>
      <vt:lpstr>Слайд 11</vt:lpstr>
      <vt:lpstr>                             Традиционные формы    </vt:lpstr>
      <vt:lpstr>                                 Нетрадиционные формы    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creator>Алекс</dc:creator>
  <cp:lastModifiedBy>Serg</cp:lastModifiedBy>
  <cp:revision>109</cp:revision>
  <dcterms:created xsi:type="dcterms:W3CDTF">2012-05-18T13:41:25Z</dcterms:created>
  <dcterms:modified xsi:type="dcterms:W3CDTF">2022-06-22T17:06:57Z</dcterms:modified>
</cp:coreProperties>
</file>