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7" r:id="rId4"/>
    <p:sldId id="258" r:id="rId5"/>
    <p:sldId id="259" r:id="rId6"/>
    <p:sldId id="260" r:id="rId7"/>
    <p:sldId id="262" r:id="rId8"/>
    <p:sldId id="261" r:id="rId9"/>
    <p:sldId id="263" r:id="rId10"/>
    <p:sldId id="264" r:id="rId11"/>
    <p:sldId id="265" r:id="rId12"/>
    <p:sldId id="266" r:id="rId13"/>
    <p:sldId id="268" r:id="rId14"/>
    <p:sldId id="269" r:id="rId15"/>
    <p:sldId id="270" r:id="rId16"/>
    <p:sldId id="271" r:id="rId17"/>
    <p:sldId id="272" r:id="rId18"/>
    <p:sldId id="273" r:id="rId19"/>
    <p:sldId id="274" r:id="rId20"/>
    <p:sldId id="276" r:id="rId21"/>
    <p:sldId id="275"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mj-lt"/>
                <a:ea typeface="+mn-ea"/>
                <a:cs typeface="+mn-cs"/>
              </a:defRPr>
            </a:lvl1pPr>
          </a:lstStyle>
          <a:p>
            <a:r>
              <a:rPr lang="ru-RU"/>
              <a:t>Образец заголовка</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accent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10AFE7E9-89E8-485A-9E0A-50F689F5F2BE}" type="datetimeFigureOut">
              <a:rPr lang="ru-RU" smtClean="0"/>
              <a:t>05.06.2025</a:t>
            </a:fld>
            <a:endParaRPr lang="ru-RU"/>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ru-RU"/>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AA60DA52-7F4D-48F7-AA48-37EBBED40DA4}" type="slidenum">
              <a:rPr lang="ru-RU" smtClean="0"/>
              <a:t>‹#›</a:t>
            </a:fld>
            <a:endParaRPr lang="ru-RU"/>
          </a:p>
        </p:txBody>
      </p:sp>
      <p:cxnSp>
        <p:nvCxnSpPr>
          <p:cNvPr id="8" name="Straight Connector 7"/>
          <p:cNvCxnSpPr/>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47781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0AFE7E9-89E8-485A-9E0A-50F689F5F2BE}" type="datetimeFigureOut">
              <a:rPr lang="ru-RU" smtClean="0"/>
              <a:t>05.06.2025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A60DA52-7F4D-48F7-AA48-37EBBED40DA4}" type="slidenum">
              <a:rPr lang="ru-RU" smtClean="0"/>
              <a:t>‹#›</a:t>
            </a:fld>
            <a:endParaRPr lang="ru-RU"/>
          </a:p>
        </p:txBody>
      </p:sp>
    </p:spTree>
    <p:extLst>
      <p:ext uri="{BB962C8B-B14F-4D97-AF65-F5344CB8AC3E}">
        <p14:creationId xmlns:p14="http://schemas.microsoft.com/office/powerpoint/2010/main" val="3998090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marL="0" algn="ctr" defTabSz="914400" rtl="0" eaLnBrk="1" latinLnBrk="0" hangingPunct="1">
              <a:lnSpc>
                <a:spcPct val="85000"/>
              </a:lnSpc>
              <a:spcBef>
                <a:spcPct val="0"/>
              </a:spcBef>
              <a:buNone/>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Corbel" pitchFamily="34" charset="0"/>
                <a:ea typeface="+mn-ea"/>
                <a:cs typeface="+mn-cs"/>
              </a:defRPr>
            </a:lvl1pPr>
          </a:lstStyle>
          <a:p>
            <a:r>
              <a:rPr lang="ru-RU"/>
              <a:t>Образец заголовка</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10AFE7E9-89E8-485A-9E0A-50F689F5F2BE}" type="datetimeFigureOut">
              <a:rPr lang="ru-RU" smtClean="0"/>
              <a:t>05.06.2025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A60DA52-7F4D-48F7-AA48-37EBBED40DA4}" type="slidenum">
              <a:rPr lang="ru-RU" smtClean="0"/>
              <a:t>‹#›</a:t>
            </a:fld>
            <a:endParaRPr lang="ru-RU"/>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2561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10AFE7E9-89E8-485A-9E0A-50F689F5F2BE}" type="datetimeFigureOut">
              <a:rPr lang="ru-RU" smtClean="0"/>
              <a:t>05.06.2025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A60DA52-7F4D-48F7-AA48-37EBBED40DA4}" type="slidenum">
              <a:rPr lang="ru-RU" smtClean="0"/>
              <a:t>‹#›</a:t>
            </a:fld>
            <a:endParaRPr lang="ru-RU"/>
          </a:p>
        </p:txBody>
      </p:sp>
    </p:spTree>
    <p:extLst>
      <p:ext uri="{BB962C8B-B14F-4D97-AF65-F5344CB8AC3E}">
        <p14:creationId xmlns:p14="http://schemas.microsoft.com/office/powerpoint/2010/main" val="9709607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10AFE7E9-89E8-485A-9E0A-50F689F5F2BE}" type="datetimeFigureOut">
              <a:rPr lang="ru-RU" smtClean="0"/>
              <a:t>05.06.2025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A60DA52-7F4D-48F7-AA48-37EBBED40DA4}" type="slidenum">
              <a:rPr lang="ru-RU" smtClean="0"/>
              <a:t>‹#›</a:t>
            </a:fld>
            <a:endParaRPr lang="ru-RU"/>
          </a:p>
        </p:txBody>
      </p:sp>
    </p:spTree>
    <p:extLst>
      <p:ext uri="{BB962C8B-B14F-4D97-AF65-F5344CB8AC3E}">
        <p14:creationId xmlns:p14="http://schemas.microsoft.com/office/powerpoint/2010/main" val="940883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10AFE7E9-89E8-485A-9E0A-50F689F5F2BE}" type="datetimeFigureOut">
              <a:rPr lang="ru-RU" smtClean="0"/>
              <a:t>05.06.2025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A60DA52-7F4D-48F7-AA48-37EBBED40DA4}" type="slidenum">
              <a:rPr lang="ru-RU" smtClean="0"/>
              <a:t>‹#›</a:t>
            </a:fld>
            <a:endParaRPr lang="ru-RU"/>
          </a:p>
        </p:txBody>
      </p:sp>
    </p:spTree>
    <p:extLst>
      <p:ext uri="{BB962C8B-B14F-4D97-AF65-F5344CB8AC3E}">
        <p14:creationId xmlns:p14="http://schemas.microsoft.com/office/powerpoint/2010/main" val="4103974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AFE7E9-89E8-485A-9E0A-50F689F5F2BE}" type="datetimeFigureOut">
              <a:rPr lang="ru-RU" smtClean="0"/>
              <a:t>05.06.2025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A60DA52-7F4D-48F7-AA48-37EBBED40DA4}" type="slidenum">
              <a:rPr lang="ru-RU" smtClean="0"/>
              <a:t>‹#›</a:t>
            </a:fld>
            <a:endParaRPr lang="ru-RU"/>
          </a:p>
        </p:txBody>
      </p:sp>
    </p:spTree>
    <p:extLst>
      <p:ext uri="{BB962C8B-B14F-4D97-AF65-F5344CB8AC3E}">
        <p14:creationId xmlns:p14="http://schemas.microsoft.com/office/powerpoint/2010/main" val="7631831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ru-RU"/>
              <a:t>Образец заголовка</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10AFE7E9-89E8-485A-9E0A-50F689F5F2BE}" type="datetimeFigureOut">
              <a:rPr lang="ru-RU" smtClean="0"/>
              <a:t>05.06.2025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A60DA52-7F4D-48F7-AA48-37EBBED40DA4}" type="slidenum">
              <a:rPr lang="ru-RU" smtClean="0"/>
              <a:t>‹#›</a:t>
            </a:fld>
            <a:endParaRPr lang="ru-RU"/>
          </a:p>
        </p:txBody>
      </p:sp>
    </p:spTree>
    <p:extLst>
      <p:ext uri="{BB962C8B-B14F-4D97-AF65-F5344CB8AC3E}">
        <p14:creationId xmlns:p14="http://schemas.microsoft.com/office/powerpoint/2010/main" val="2108644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10AFE7E9-89E8-485A-9E0A-50F689F5F2BE}" type="datetimeFigureOut">
              <a:rPr lang="ru-RU" smtClean="0"/>
              <a:t>05.06.2025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A60DA52-7F4D-48F7-AA48-37EBBED40DA4}" type="slidenum">
              <a:rPr lang="ru-RU" smtClean="0"/>
              <a:t>‹#›</a:t>
            </a:fld>
            <a:endParaRPr lang="ru-RU"/>
          </a:p>
        </p:txBody>
      </p:sp>
    </p:spTree>
    <p:extLst>
      <p:ext uri="{BB962C8B-B14F-4D97-AF65-F5344CB8AC3E}">
        <p14:creationId xmlns:p14="http://schemas.microsoft.com/office/powerpoint/2010/main" val="30822970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0AFE7E9-89E8-485A-9E0A-50F689F5F2BE}" type="datetimeFigureOut">
              <a:rPr lang="ru-RU" smtClean="0"/>
              <a:t>05.06.2025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A60DA52-7F4D-48F7-AA48-37EBBED40DA4}" type="slidenum">
              <a:rPr lang="ru-RU" smtClean="0"/>
              <a:t>‹#›</a:t>
            </a:fld>
            <a:endParaRPr lang="ru-RU"/>
          </a:p>
        </p:txBody>
      </p:sp>
    </p:spTree>
    <p:extLst>
      <p:ext uri="{BB962C8B-B14F-4D97-AF65-F5344CB8AC3E}">
        <p14:creationId xmlns:p14="http://schemas.microsoft.com/office/powerpoint/2010/main" val="21700999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0AFE7E9-89E8-485A-9E0A-50F689F5F2BE}" type="datetimeFigureOut">
              <a:rPr lang="ru-RU" smtClean="0"/>
              <a:t>05.06.2025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A60DA52-7F4D-48F7-AA48-37EBBED40DA4}" type="slidenum">
              <a:rPr lang="ru-RU" smtClean="0"/>
              <a:t>‹#›</a:t>
            </a:fld>
            <a:endParaRPr lang="ru-RU"/>
          </a:p>
        </p:txBody>
      </p:sp>
    </p:spTree>
    <p:extLst>
      <p:ext uri="{BB962C8B-B14F-4D97-AF65-F5344CB8AC3E}">
        <p14:creationId xmlns:p14="http://schemas.microsoft.com/office/powerpoint/2010/main" val="1481915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10AFE7E9-89E8-485A-9E0A-50F689F5F2BE}" type="datetimeFigureOut">
              <a:rPr lang="ru-RU" smtClean="0"/>
              <a:t>05.06.2025</a:t>
            </a:fld>
            <a:endParaRPr lang="ru-RU"/>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ru-RU"/>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AA60DA52-7F4D-48F7-AA48-37EBBED40DA4}" type="slidenum">
              <a:rPr lang="ru-RU" smtClean="0"/>
              <a:t>‹#›</a:t>
            </a:fld>
            <a:endParaRPr lang="ru-RU"/>
          </a:p>
        </p:txBody>
      </p:sp>
    </p:spTree>
    <p:extLst>
      <p:ext uri="{BB962C8B-B14F-4D97-AF65-F5344CB8AC3E}">
        <p14:creationId xmlns:p14="http://schemas.microsoft.com/office/powerpoint/2010/main" val="373644454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882B6D5-B733-4056-9A80-F69FBB2E2D99}"/>
              </a:ext>
            </a:extLst>
          </p:cNvPr>
          <p:cNvSpPr>
            <a:spLocks noGrp="1"/>
          </p:cNvSpPr>
          <p:nvPr>
            <p:ph type="ctrTitle"/>
          </p:nvPr>
        </p:nvSpPr>
        <p:spPr>
          <a:xfrm>
            <a:off x="756627" y="671360"/>
            <a:ext cx="10678746" cy="2926080"/>
          </a:xfrm>
        </p:spPr>
        <p:txBody>
          <a:bodyPr/>
          <a:lstStyle/>
          <a:p>
            <a:r>
              <a:rPr lang="ru-RU" dirty="0"/>
              <a:t>Народы гор и степей</a:t>
            </a:r>
          </a:p>
        </p:txBody>
      </p:sp>
    </p:spTree>
    <p:extLst>
      <p:ext uri="{BB962C8B-B14F-4D97-AF65-F5344CB8AC3E}">
        <p14:creationId xmlns:p14="http://schemas.microsoft.com/office/powerpoint/2010/main" val="4475170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05F1DBFB-6B89-4376-B8F9-7D9FC0B6FB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759" y="455588"/>
            <a:ext cx="8489551" cy="6015550"/>
          </a:xfrm>
          <a:prstGeom prst="rect">
            <a:avLst/>
          </a:prstGeom>
        </p:spPr>
      </p:pic>
      <p:sp>
        <p:nvSpPr>
          <p:cNvPr id="4" name="TextBox 3">
            <a:extLst>
              <a:ext uri="{FF2B5EF4-FFF2-40B4-BE49-F238E27FC236}">
                <a16:creationId xmlns:a16="http://schemas.microsoft.com/office/drawing/2014/main" id="{38AEF60B-029A-45CC-8EEC-965741F2B671}"/>
              </a:ext>
            </a:extLst>
          </p:cNvPr>
          <p:cNvSpPr txBox="1"/>
          <p:nvPr/>
        </p:nvSpPr>
        <p:spPr>
          <a:xfrm>
            <a:off x="9024123" y="2736502"/>
            <a:ext cx="2970930" cy="1384995"/>
          </a:xfrm>
          <a:prstGeom prst="rect">
            <a:avLst/>
          </a:prstGeom>
          <a:noFill/>
        </p:spPr>
        <p:txBody>
          <a:bodyPr wrap="square" rtlCol="0">
            <a:spAutoFit/>
          </a:bodyPr>
          <a:lstStyle/>
          <a:p>
            <a:pPr algn="ctr"/>
            <a:r>
              <a:rPr lang="ru-RU" sz="2800" dirty="0" err="1">
                <a:latin typeface="Bahnschrift" panose="020B0502040204020203" pitchFamily="34" charset="0"/>
                <a:cs typeface="Times New Roman" panose="02020603050405020304" pitchFamily="18" charset="0"/>
              </a:rPr>
              <a:t>Гуркин</a:t>
            </a:r>
            <a:r>
              <a:rPr lang="ru-RU" sz="2800" dirty="0">
                <a:latin typeface="Bahnschrift" panose="020B0502040204020203" pitchFamily="34" charset="0"/>
                <a:cs typeface="Times New Roman" panose="02020603050405020304" pitchFamily="18" charset="0"/>
              </a:rPr>
              <a:t> Г.И. Кочевье в горах. 1920-е гг.</a:t>
            </a:r>
          </a:p>
        </p:txBody>
      </p:sp>
    </p:spTree>
    <p:extLst>
      <p:ext uri="{BB962C8B-B14F-4D97-AF65-F5344CB8AC3E}">
        <p14:creationId xmlns:p14="http://schemas.microsoft.com/office/powerpoint/2010/main" val="1076955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8632869F-583E-4ABD-865F-AD98BEDFC9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8375" y="318281"/>
            <a:ext cx="8295249" cy="6221437"/>
          </a:xfrm>
          <a:prstGeom prst="rect">
            <a:avLst/>
          </a:prstGeom>
        </p:spPr>
      </p:pic>
      <p:sp>
        <p:nvSpPr>
          <p:cNvPr id="4" name="TextBox 3">
            <a:extLst>
              <a:ext uri="{FF2B5EF4-FFF2-40B4-BE49-F238E27FC236}">
                <a16:creationId xmlns:a16="http://schemas.microsoft.com/office/drawing/2014/main" id="{CE0004AB-B76F-4B1E-A3EA-596B9A457B59}"/>
              </a:ext>
            </a:extLst>
          </p:cNvPr>
          <p:cNvSpPr txBox="1"/>
          <p:nvPr/>
        </p:nvSpPr>
        <p:spPr>
          <a:xfrm>
            <a:off x="3780690" y="602197"/>
            <a:ext cx="4630617" cy="646331"/>
          </a:xfrm>
          <a:prstGeom prst="rect">
            <a:avLst/>
          </a:prstGeom>
          <a:noFill/>
        </p:spPr>
        <p:txBody>
          <a:bodyPr wrap="square" rtlCol="0">
            <a:spAutoFit/>
          </a:bodyPr>
          <a:lstStyle/>
          <a:p>
            <a:r>
              <a:rPr lang="ru-RU" sz="3600" dirty="0">
                <a:highlight>
                  <a:srgbClr val="C0C0C0"/>
                </a:highlight>
                <a:latin typeface="Bahnschrift" panose="020B0502040204020203" pitchFamily="34" charset="0"/>
              </a:rPr>
              <a:t>Красота гор и степей</a:t>
            </a:r>
          </a:p>
        </p:txBody>
      </p:sp>
    </p:spTree>
    <p:extLst>
      <p:ext uri="{BB962C8B-B14F-4D97-AF65-F5344CB8AC3E}">
        <p14:creationId xmlns:p14="http://schemas.microsoft.com/office/powerpoint/2010/main" val="17933170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6093F4C0-2F10-4ADF-AA22-F55C81D92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701" y="337188"/>
            <a:ext cx="11112598" cy="6183623"/>
          </a:xfrm>
          <a:prstGeom prst="rect">
            <a:avLst/>
          </a:prstGeom>
        </p:spPr>
      </p:pic>
    </p:spTree>
    <p:extLst>
      <p:ext uri="{BB962C8B-B14F-4D97-AF65-F5344CB8AC3E}">
        <p14:creationId xmlns:p14="http://schemas.microsoft.com/office/powerpoint/2010/main" val="3314966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E7552D9B-A68A-4E7C-A155-1B91FA60E5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3040" y="314488"/>
            <a:ext cx="9499063" cy="6231385"/>
          </a:xfrm>
          <a:prstGeom prst="rect">
            <a:avLst/>
          </a:prstGeom>
        </p:spPr>
      </p:pic>
    </p:spTree>
    <p:extLst>
      <p:ext uri="{BB962C8B-B14F-4D97-AF65-F5344CB8AC3E}">
        <p14:creationId xmlns:p14="http://schemas.microsoft.com/office/powerpoint/2010/main" val="35437964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B21FF406-A26E-416C-8CFA-0787109279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47335" y="325769"/>
            <a:ext cx="9373772" cy="6206462"/>
          </a:xfrm>
          <a:prstGeom prst="rect">
            <a:avLst/>
          </a:prstGeom>
        </p:spPr>
      </p:pic>
    </p:spTree>
    <p:extLst>
      <p:ext uri="{BB962C8B-B14F-4D97-AF65-F5344CB8AC3E}">
        <p14:creationId xmlns:p14="http://schemas.microsoft.com/office/powerpoint/2010/main" val="39317633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F794842C-6B07-4819-ACA7-89C8AA3E8C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7826" y="496692"/>
            <a:ext cx="10945837" cy="5864616"/>
          </a:xfrm>
          <a:prstGeom prst="rect">
            <a:avLst/>
          </a:prstGeom>
        </p:spPr>
      </p:pic>
    </p:spTree>
    <p:extLst>
      <p:ext uri="{BB962C8B-B14F-4D97-AF65-F5344CB8AC3E}">
        <p14:creationId xmlns:p14="http://schemas.microsoft.com/office/powerpoint/2010/main" val="38311642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F609156A-F6EC-48D4-98EA-FF624E2B50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9275" y="299915"/>
            <a:ext cx="9387254" cy="6258169"/>
          </a:xfrm>
          <a:prstGeom prst="rect">
            <a:avLst/>
          </a:prstGeom>
        </p:spPr>
      </p:pic>
    </p:spTree>
    <p:extLst>
      <p:ext uri="{BB962C8B-B14F-4D97-AF65-F5344CB8AC3E}">
        <p14:creationId xmlns:p14="http://schemas.microsoft.com/office/powerpoint/2010/main" val="1820484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73616B6A-562E-4688-9C53-06BD3BE76B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8492" y="323135"/>
            <a:ext cx="9355015" cy="6211730"/>
          </a:xfrm>
          <a:prstGeom prst="rect">
            <a:avLst/>
          </a:prstGeom>
        </p:spPr>
      </p:pic>
      <p:sp>
        <p:nvSpPr>
          <p:cNvPr id="4" name="TextBox 3">
            <a:extLst>
              <a:ext uri="{FF2B5EF4-FFF2-40B4-BE49-F238E27FC236}">
                <a16:creationId xmlns:a16="http://schemas.microsoft.com/office/drawing/2014/main" id="{9B8CF18C-7FAD-456F-AC56-145023EB8455}"/>
              </a:ext>
            </a:extLst>
          </p:cNvPr>
          <p:cNvSpPr txBox="1"/>
          <p:nvPr/>
        </p:nvSpPr>
        <p:spPr>
          <a:xfrm>
            <a:off x="4133556" y="607026"/>
            <a:ext cx="4431323" cy="646331"/>
          </a:xfrm>
          <a:prstGeom prst="rect">
            <a:avLst/>
          </a:prstGeom>
          <a:noFill/>
        </p:spPr>
        <p:txBody>
          <a:bodyPr wrap="square" rtlCol="0">
            <a:spAutoFit/>
          </a:bodyPr>
          <a:lstStyle/>
          <a:p>
            <a:r>
              <a:rPr lang="ru-RU" sz="3600" dirty="0">
                <a:highlight>
                  <a:srgbClr val="C0C0C0"/>
                </a:highlight>
                <a:latin typeface="Bahnschrift" panose="020B0502040204020203" pitchFamily="34" charset="0"/>
              </a:rPr>
              <a:t>Как устроена юрта</a:t>
            </a:r>
          </a:p>
        </p:txBody>
      </p:sp>
    </p:spTree>
    <p:extLst>
      <p:ext uri="{BB962C8B-B14F-4D97-AF65-F5344CB8AC3E}">
        <p14:creationId xmlns:p14="http://schemas.microsoft.com/office/powerpoint/2010/main" val="23458623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D672A63-EEC0-4521-A5C0-DE4C811671BC}"/>
              </a:ext>
            </a:extLst>
          </p:cNvPr>
          <p:cNvSpPr/>
          <p:nvPr/>
        </p:nvSpPr>
        <p:spPr>
          <a:xfrm>
            <a:off x="2288345" y="264161"/>
            <a:ext cx="8023274" cy="707886"/>
          </a:xfrm>
          <a:prstGeom prst="rect">
            <a:avLst/>
          </a:prstGeom>
        </p:spPr>
        <p:txBody>
          <a:bodyPr wrap="square">
            <a:spAutoFit/>
          </a:bodyPr>
          <a:lstStyle/>
          <a:p>
            <a:pPr algn="ctr"/>
            <a:r>
              <a:rPr lang="ru-RU" sz="2000" dirty="0">
                <a:latin typeface="Bahnschrift" panose="020B0502040204020203" pitchFamily="34" charset="0"/>
              </a:rPr>
              <a:t>Юрта – основное жилище кочевников Центральной и Средней Азии, а также Южных районов Сибири.</a:t>
            </a:r>
          </a:p>
        </p:txBody>
      </p:sp>
      <p:pic>
        <p:nvPicPr>
          <p:cNvPr id="4" name="Рисунок 3">
            <a:extLst>
              <a:ext uri="{FF2B5EF4-FFF2-40B4-BE49-F238E27FC236}">
                <a16:creationId xmlns:a16="http://schemas.microsoft.com/office/drawing/2014/main" id="{C0FA428E-F02F-4981-A762-9651B70713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7269" y="972047"/>
            <a:ext cx="8883162" cy="5585221"/>
          </a:xfrm>
          <a:prstGeom prst="rect">
            <a:avLst/>
          </a:prstGeom>
        </p:spPr>
      </p:pic>
    </p:spTree>
    <p:extLst>
      <p:ext uri="{BB962C8B-B14F-4D97-AF65-F5344CB8AC3E}">
        <p14:creationId xmlns:p14="http://schemas.microsoft.com/office/powerpoint/2010/main" val="6963157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E8035165-E633-421D-BD6B-52E19D3CC6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0507" y="364880"/>
            <a:ext cx="8170985" cy="6128239"/>
          </a:xfrm>
          <a:prstGeom prst="rect">
            <a:avLst/>
          </a:prstGeom>
        </p:spPr>
      </p:pic>
    </p:spTree>
    <p:extLst>
      <p:ext uri="{BB962C8B-B14F-4D97-AF65-F5344CB8AC3E}">
        <p14:creationId xmlns:p14="http://schemas.microsoft.com/office/powerpoint/2010/main" val="15815931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9F5B4C7-3C73-4384-8091-E402E01BD42A}"/>
              </a:ext>
            </a:extLst>
          </p:cNvPr>
          <p:cNvSpPr/>
          <p:nvPr/>
        </p:nvSpPr>
        <p:spPr>
          <a:xfrm>
            <a:off x="1148861" y="403774"/>
            <a:ext cx="9894277" cy="1477328"/>
          </a:xfrm>
          <a:prstGeom prst="rect">
            <a:avLst/>
          </a:prstGeom>
        </p:spPr>
        <p:txBody>
          <a:bodyPr wrap="square">
            <a:spAutoFit/>
          </a:bodyPr>
          <a:lstStyle/>
          <a:p>
            <a:pPr algn="ctr"/>
            <a:r>
              <a:rPr lang="ru-RU" dirty="0">
                <a:latin typeface="Bahnschrift" panose="020B0502040204020203" pitchFamily="34" charset="0"/>
              </a:rPr>
              <a:t>Остов юрты состоит из деревянных решеток и жердей, которые покрываются войлоком. Согласно последним данным археологов, первый прототип юрты существовал еще в андроновский период (XII–XI вв. до н. э.), в культурных слоях которого на территории нынешнего Казахстана ученые обнаружили постройки, практически идентичные тем, какими тысячелетия пользовались кочевые племена Азии.</a:t>
            </a:r>
          </a:p>
        </p:txBody>
      </p:sp>
      <p:pic>
        <p:nvPicPr>
          <p:cNvPr id="3" name="Рисунок 2">
            <a:extLst>
              <a:ext uri="{FF2B5EF4-FFF2-40B4-BE49-F238E27FC236}">
                <a16:creationId xmlns:a16="http://schemas.microsoft.com/office/drawing/2014/main" id="{414168FA-6844-424F-978D-C28306F363B4}"/>
              </a:ext>
            </a:extLst>
          </p:cNvPr>
          <p:cNvPicPr>
            <a:picLocks noChangeAspect="1"/>
          </p:cNvPicPr>
          <p:nvPr/>
        </p:nvPicPr>
        <p:blipFill>
          <a:blip r:embed="rId2"/>
          <a:stretch>
            <a:fillRect/>
          </a:stretch>
        </p:blipFill>
        <p:spPr>
          <a:xfrm>
            <a:off x="1589649" y="1881102"/>
            <a:ext cx="8288741" cy="4687219"/>
          </a:xfrm>
          <a:prstGeom prst="rect">
            <a:avLst/>
          </a:prstGeom>
        </p:spPr>
      </p:pic>
    </p:spTree>
    <p:extLst>
      <p:ext uri="{BB962C8B-B14F-4D97-AF65-F5344CB8AC3E}">
        <p14:creationId xmlns:p14="http://schemas.microsoft.com/office/powerpoint/2010/main" val="27018125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BAF99342-AD7A-41E4-80C7-DB258DC822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4649" y="385372"/>
            <a:ext cx="9302701" cy="6087256"/>
          </a:xfrm>
          <a:prstGeom prst="rect">
            <a:avLst/>
          </a:prstGeom>
        </p:spPr>
      </p:pic>
    </p:spTree>
    <p:extLst>
      <p:ext uri="{BB962C8B-B14F-4D97-AF65-F5344CB8AC3E}">
        <p14:creationId xmlns:p14="http://schemas.microsoft.com/office/powerpoint/2010/main" val="41822013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246DEF43-625D-492A-82AB-36AF78B791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2318" y="334916"/>
            <a:ext cx="10267364" cy="6188168"/>
          </a:xfrm>
          <a:prstGeom prst="rect">
            <a:avLst/>
          </a:prstGeom>
        </p:spPr>
      </p:pic>
    </p:spTree>
    <p:extLst>
      <p:ext uri="{BB962C8B-B14F-4D97-AF65-F5344CB8AC3E}">
        <p14:creationId xmlns:p14="http://schemas.microsoft.com/office/powerpoint/2010/main" val="42436989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522D531-3CB2-4D8C-8CE4-B75287190240}"/>
              </a:ext>
            </a:extLst>
          </p:cNvPr>
          <p:cNvSpPr/>
          <p:nvPr/>
        </p:nvSpPr>
        <p:spPr>
          <a:xfrm>
            <a:off x="393896" y="1027022"/>
            <a:ext cx="5444196" cy="4401205"/>
          </a:xfrm>
          <a:prstGeom prst="rect">
            <a:avLst/>
          </a:prstGeom>
        </p:spPr>
        <p:txBody>
          <a:bodyPr wrap="square">
            <a:spAutoFit/>
          </a:bodyPr>
          <a:lstStyle/>
          <a:p>
            <a:pPr algn="ctr"/>
            <a:r>
              <a:rPr lang="ru-RU" sz="2800" dirty="0">
                <a:latin typeface="Bahnschrift" panose="020B0502040204020203" pitchFamily="34" charset="0"/>
              </a:rPr>
              <a:t>Это были круглые или многогранные постройки с каркасными стенами из вертикальных жердей, с решеткой из плетня, с коническим либо пирамидальным перекрытием, опирающимся на раму, через которую выходил дым или попросту дымник. </a:t>
            </a:r>
          </a:p>
        </p:txBody>
      </p:sp>
      <p:pic>
        <p:nvPicPr>
          <p:cNvPr id="6" name="Рисунок 5">
            <a:extLst>
              <a:ext uri="{FF2B5EF4-FFF2-40B4-BE49-F238E27FC236}">
                <a16:creationId xmlns:a16="http://schemas.microsoft.com/office/drawing/2014/main" id="{031A6FAD-527D-4790-BF8C-23DF15F7C3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06904" y="328246"/>
            <a:ext cx="5219114" cy="6201508"/>
          </a:xfrm>
          <a:prstGeom prst="rect">
            <a:avLst/>
          </a:prstGeom>
        </p:spPr>
      </p:pic>
    </p:spTree>
    <p:extLst>
      <p:ext uri="{BB962C8B-B14F-4D97-AF65-F5344CB8AC3E}">
        <p14:creationId xmlns:p14="http://schemas.microsoft.com/office/powerpoint/2010/main" val="24887512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4C4580B7-5C5B-4D3C-BB4C-7041E20AB050}"/>
              </a:ext>
            </a:extLst>
          </p:cNvPr>
          <p:cNvPicPr>
            <a:picLocks noChangeAspect="1"/>
          </p:cNvPicPr>
          <p:nvPr/>
        </p:nvPicPr>
        <p:blipFill>
          <a:blip r:embed="rId2"/>
          <a:stretch>
            <a:fillRect/>
          </a:stretch>
        </p:blipFill>
        <p:spPr>
          <a:xfrm>
            <a:off x="4895557" y="427778"/>
            <a:ext cx="6690847" cy="6002443"/>
          </a:xfrm>
          <a:prstGeom prst="rect">
            <a:avLst/>
          </a:prstGeom>
        </p:spPr>
      </p:pic>
      <p:sp>
        <p:nvSpPr>
          <p:cNvPr id="3" name="Прямоугольник 2">
            <a:extLst>
              <a:ext uri="{FF2B5EF4-FFF2-40B4-BE49-F238E27FC236}">
                <a16:creationId xmlns:a16="http://schemas.microsoft.com/office/drawing/2014/main" id="{804F355A-8494-4631-9A89-024E24D05DD9}"/>
              </a:ext>
            </a:extLst>
          </p:cNvPr>
          <p:cNvSpPr/>
          <p:nvPr/>
        </p:nvSpPr>
        <p:spPr>
          <a:xfrm>
            <a:off x="267286" y="797509"/>
            <a:ext cx="4628271" cy="5262979"/>
          </a:xfrm>
          <a:prstGeom prst="rect">
            <a:avLst/>
          </a:prstGeom>
        </p:spPr>
        <p:txBody>
          <a:bodyPr wrap="square">
            <a:spAutoFit/>
          </a:bodyPr>
          <a:lstStyle/>
          <a:p>
            <a:pPr algn="ctr"/>
            <a:r>
              <a:rPr lang="ru-RU" sz="2800" dirty="0">
                <a:latin typeface="Bahnschrift" panose="020B0502040204020203" pitchFamily="34" charset="0"/>
              </a:rPr>
              <a:t>Кочевая юрта, подобно тому, как степной растительный мир чутко реагирует на колебания температуры, отвечает погодным изменениям, прекрасно защищает от немногочисленных атмосферных осадков, летом спасает от зноя, зимой же напротив, от холода.</a:t>
            </a:r>
            <a:r>
              <a:rPr lang="ru-RU" sz="2800" dirty="0"/>
              <a:t> </a:t>
            </a:r>
          </a:p>
        </p:txBody>
      </p:sp>
    </p:spTree>
    <p:extLst>
      <p:ext uri="{BB962C8B-B14F-4D97-AF65-F5344CB8AC3E}">
        <p14:creationId xmlns:p14="http://schemas.microsoft.com/office/powerpoint/2010/main" val="11368783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5B39A1C-1507-4020-BD0B-9FD4F0D8615C}"/>
              </a:ext>
            </a:extLst>
          </p:cNvPr>
          <p:cNvSpPr/>
          <p:nvPr/>
        </p:nvSpPr>
        <p:spPr>
          <a:xfrm>
            <a:off x="633046" y="596429"/>
            <a:ext cx="11282290" cy="1569660"/>
          </a:xfrm>
          <a:prstGeom prst="rect">
            <a:avLst/>
          </a:prstGeom>
        </p:spPr>
        <p:txBody>
          <a:bodyPr wrap="square">
            <a:spAutoFit/>
          </a:bodyPr>
          <a:lstStyle/>
          <a:p>
            <a:pPr algn="ctr"/>
            <a:r>
              <a:rPr lang="ru-RU" sz="2400" dirty="0">
                <a:latin typeface="Bahnschrift" panose="020B0502040204020203" pitchFamily="34" charset="0"/>
              </a:rPr>
              <a:t>В некоторых районах Азии сезонные перепады температуры могут достигать порядка 80 градусов и более. Ее конструкция, состоящая из деревянной решетки и пористого шерстяного войлока, играет роль терморегулятора, сохраняя внутри жилища постоянный тепловой режим.</a:t>
            </a:r>
          </a:p>
        </p:txBody>
      </p:sp>
      <p:pic>
        <p:nvPicPr>
          <p:cNvPr id="4" name="Рисунок 3">
            <a:extLst>
              <a:ext uri="{FF2B5EF4-FFF2-40B4-BE49-F238E27FC236}">
                <a16:creationId xmlns:a16="http://schemas.microsoft.com/office/drawing/2014/main" id="{0B606E57-F41A-467B-80D3-D49AEAAD18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4191" y="2424025"/>
            <a:ext cx="5451230" cy="4088423"/>
          </a:xfrm>
          <a:prstGeom prst="rect">
            <a:avLst/>
          </a:prstGeom>
        </p:spPr>
      </p:pic>
      <p:pic>
        <p:nvPicPr>
          <p:cNvPr id="6" name="Рисунок 5">
            <a:extLst>
              <a:ext uri="{FF2B5EF4-FFF2-40B4-BE49-F238E27FC236}">
                <a16:creationId xmlns:a16="http://schemas.microsoft.com/office/drawing/2014/main" id="{28F0B857-5FE0-4267-95A1-DE7505E35F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279" y="2424025"/>
            <a:ext cx="5736721" cy="4088423"/>
          </a:xfrm>
          <a:prstGeom prst="rect">
            <a:avLst/>
          </a:prstGeom>
        </p:spPr>
      </p:pic>
    </p:spTree>
    <p:extLst>
      <p:ext uri="{BB962C8B-B14F-4D97-AF65-F5344CB8AC3E}">
        <p14:creationId xmlns:p14="http://schemas.microsoft.com/office/powerpoint/2010/main" val="13833094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5F72BD8-7E5C-4D4C-A145-0024B56DB8ED}"/>
              </a:ext>
            </a:extLst>
          </p:cNvPr>
          <p:cNvSpPr/>
          <p:nvPr/>
        </p:nvSpPr>
        <p:spPr>
          <a:xfrm>
            <a:off x="454856" y="425437"/>
            <a:ext cx="11282288" cy="1200329"/>
          </a:xfrm>
          <a:prstGeom prst="rect">
            <a:avLst/>
          </a:prstGeom>
        </p:spPr>
        <p:txBody>
          <a:bodyPr wrap="square">
            <a:spAutoFit/>
          </a:bodyPr>
          <a:lstStyle/>
          <a:p>
            <a:pPr algn="ctr"/>
            <a:r>
              <a:rPr lang="ru-RU" sz="2400" dirty="0">
                <a:latin typeface="Bahnschrift" panose="020B0502040204020203" pitchFamily="34" charset="0"/>
              </a:rPr>
              <a:t>В юрте возможно организовать импровизированный кондиционер, не что иное как, круговую вентиляцию, для чего нужно немного приподнять войлочную кошму у основания, в результате чего воздух будет прекрасно циркулировать.</a:t>
            </a:r>
          </a:p>
        </p:txBody>
      </p:sp>
      <p:pic>
        <p:nvPicPr>
          <p:cNvPr id="4" name="Рисунок 3">
            <a:extLst>
              <a:ext uri="{FF2B5EF4-FFF2-40B4-BE49-F238E27FC236}">
                <a16:creationId xmlns:a16="http://schemas.microsoft.com/office/drawing/2014/main" id="{BC14A3BF-A696-45B7-85AA-8CBE25D7C3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8948" y="1813084"/>
            <a:ext cx="6159305" cy="4619479"/>
          </a:xfrm>
          <a:prstGeom prst="rect">
            <a:avLst/>
          </a:prstGeom>
        </p:spPr>
      </p:pic>
      <p:pic>
        <p:nvPicPr>
          <p:cNvPr id="8" name="Рисунок 7">
            <a:extLst>
              <a:ext uri="{FF2B5EF4-FFF2-40B4-BE49-F238E27FC236}">
                <a16:creationId xmlns:a16="http://schemas.microsoft.com/office/drawing/2014/main" id="{802782C0-7047-4E5F-968D-AB76B40B38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3001" y="1813084"/>
            <a:ext cx="3081050" cy="4619479"/>
          </a:xfrm>
          <a:prstGeom prst="rect">
            <a:avLst/>
          </a:prstGeom>
        </p:spPr>
      </p:pic>
    </p:spTree>
    <p:extLst>
      <p:ext uri="{BB962C8B-B14F-4D97-AF65-F5344CB8AC3E}">
        <p14:creationId xmlns:p14="http://schemas.microsoft.com/office/powerpoint/2010/main" val="2299337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E9DC157-F261-45BB-9313-C3BE908ECC9F}"/>
              </a:ext>
            </a:extLst>
          </p:cNvPr>
          <p:cNvSpPr/>
          <p:nvPr/>
        </p:nvSpPr>
        <p:spPr>
          <a:xfrm>
            <a:off x="1069145" y="310718"/>
            <a:ext cx="10053710" cy="1200329"/>
          </a:xfrm>
          <a:prstGeom prst="rect">
            <a:avLst/>
          </a:prstGeom>
        </p:spPr>
        <p:txBody>
          <a:bodyPr wrap="square">
            <a:spAutoFit/>
          </a:bodyPr>
          <a:lstStyle/>
          <a:p>
            <a:pPr algn="ctr"/>
            <a:r>
              <a:rPr lang="ru-RU" sz="2400" dirty="0">
                <a:latin typeface="Bahnschrift" panose="020B0502040204020203" pitchFamily="34" charset="0"/>
              </a:rPr>
              <a:t>Пол, как правило, был земляной. Иногда, правда, делали деревянный настил. На пол клали войлок, поверх войлока ковры и/или шкуры животных. На стены вешали ковры, вельветовые тряпочки, бархат.</a:t>
            </a:r>
          </a:p>
        </p:txBody>
      </p:sp>
      <p:pic>
        <p:nvPicPr>
          <p:cNvPr id="4" name="Рисунок 3">
            <a:extLst>
              <a:ext uri="{FF2B5EF4-FFF2-40B4-BE49-F238E27FC236}">
                <a16:creationId xmlns:a16="http://schemas.microsoft.com/office/drawing/2014/main" id="{1BBDBB8F-A69C-47F0-9A8A-BD9FE5B3D6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5317" y="1569162"/>
            <a:ext cx="6381690" cy="4876675"/>
          </a:xfrm>
          <a:prstGeom prst="rect">
            <a:avLst/>
          </a:prstGeom>
        </p:spPr>
      </p:pic>
      <p:pic>
        <p:nvPicPr>
          <p:cNvPr id="6" name="Рисунок 5">
            <a:extLst>
              <a:ext uri="{FF2B5EF4-FFF2-40B4-BE49-F238E27FC236}">
                <a16:creationId xmlns:a16="http://schemas.microsoft.com/office/drawing/2014/main" id="{EC03C469-A852-4AD8-A804-CD27E4E87D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8892" y="1554376"/>
            <a:ext cx="3282437" cy="4992906"/>
          </a:xfrm>
          <a:prstGeom prst="rect">
            <a:avLst/>
          </a:prstGeom>
        </p:spPr>
      </p:pic>
    </p:spTree>
    <p:extLst>
      <p:ext uri="{BB962C8B-B14F-4D97-AF65-F5344CB8AC3E}">
        <p14:creationId xmlns:p14="http://schemas.microsoft.com/office/powerpoint/2010/main" val="947894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40A1A8E0-0CBA-45AF-8B90-C3BFAD7CD6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0326" y="231901"/>
            <a:ext cx="9080516" cy="6394197"/>
          </a:xfrm>
          <a:prstGeom prst="rect">
            <a:avLst/>
          </a:prstGeom>
        </p:spPr>
      </p:pic>
    </p:spTree>
    <p:extLst>
      <p:ext uri="{BB962C8B-B14F-4D97-AF65-F5344CB8AC3E}">
        <p14:creationId xmlns:p14="http://schemas.microsoft.com/office/powerpoint/2010/main" val="42130882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2D6150D-D307-45B3-8A18-802035345431}"/>
              </a:ext>
            </a:extLst>
          </p:cNvPr>
          <p:cNvSpPr txBox="1"/>
          <p:nvPr/>
        </p:nvSpPr>
        <p:spPr>
          <a:xfrm>
            <a:off x="4154658" y="464234"/>
            <a:ext cx="3882684" cy="584775"/>
          </a:xfrm>
          <a:prstGeom prst="rect">
            <a:avLst/>
          </a:prstGeom>
          <a:noFill/>
        </p:spPr>
        <p:txBody>
          <a:bodyPr wrap="square" rtlCol="0">
            <a:spAutoFit/>
          </a:bodyPr>
          <a:lstStyle/>
          <a:p>
            <a:r>
              <a:rPr lang="ru-RU" sz="3200" dirty="0">
                <a:latin typeface="Bahnschrift" panose="020B0502040204020203" pitchFamily="34" charset="0"/>
              </a:rPr>
              <a:t>Юрта в наше время</a:t>
            </a:r>
          </a:p>
        </p:txBody>
      </p:sp>
      <p:pic>
        <p:nvPicPr>
          <p:cNvPr id="7" name="Рисунок 6">
            <a:extLst>
              <a:ext uri="{FF2B5EF4-FFF2-40B4-BE49-F238E27FC236}">
                <a16:creationId xmlns:a16="http://schemas.microsoft.com/office/drawing/2014/main" id="{DFDB3DFF-FBAB-46C5-B9E6-647996EEF4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2031" y="1147483"/>
            <a:ext cx="6229643" cy="4153095"/>
          </a:xfrm>
          <a:prstGeom prst="rect">
            <a:avLst/>
          </a:prstGeom>
        </p:spPr>
      </p:pic>
      <p:pic>
        <p:nvPicPr>
          <p:cNvPr id="9" name="Рисунок 8">
            <a:extLst>
              <a:ext uri="{FF2B5EF4-FFF2-40B4-BE49-F238E27FC236}">
                <a16:creationId xmlns:a16="http://schemas.microsoft.com/office/drawing/2014/main" id="{3C0B7BE5-D1D8-4F78-B217-6C0CF9DD48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03187" y="1761296"/>
            <a:ext cx="7366781" cy="4525997"/>
          </a:xfrm>
          <a:prstGeom prst="rect">
            <a:avLst/>
          </a:prstGeom>
        </p:spPr>
      </p:pic>
    </p:spTree>
    <p:extLst>
      <p:ext uri="{BB962C8B-B14F-4D97-AF65-F5344CB8AC3E}">
        <p14:creationId xmlns:p14="http://schemas.microsoft.com/office/powerpoint/2010/main" val="3123582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B0D0573-A129-4341-A376-8566EC966844}"/>
              </a:ext>
            </a:extLst>
          </p:cNvPr>
          <p:cNvSpPr/>
          <p:nvPr/>
        </p:nvSpPr>
        <p:spPr>
          <a:xfrm>
            <a:off x="817689" y="2078894"/>
            <a:ext cx="3965327" cy="2246769"/>
          </a:xfrm>
          <a:prstGeom prst="rect">
            <a:avLst/>
          </a:prstGeom>
        </p:spPr>
        <p:txBody>
          <a:bodyPr wrap="square">
            <a:spAutoFit/>
          </a:bodyPr>
          <a:lstStyle/>
          <a:p>
            <a:pPr algn="ctr"/>
            <a:r>
              <a:rPr lang="ru-RU" sz="2800" dirty="0">
                <a:latin typeface="Bahnschrift" panose="020B0502040204020203" pitchFamily="34" charset="0"/>
              </a:rPr>
              <a:t>Праздничная или просто богатая юрта в хорошую погоду может быть покрыта коврами.</a:t>
            </a:r>
          </a:p>
        </p:txBody>
      </p:sp>
      <p:pic>
        <p:nvPicPr>
          <p:cNvPr id="4" name="Рисунок 3">
            <a:extLst>
              <a:ext uri="{FF2B5EF4-FFF2-40B4-BE49-F238E27FC236}">
                <a16:creationId xmlns:a16="http://schemas.microsoft.com/office/drawing/2014/main" id="{2964B612-F330-48FD-ABDF-DDEDAFB73D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73860" y="278275"/>
            <a:ext cx="5522150" cy="6301449"/>
          </a:xfrm>
          <a:prstGeom prst="rect">
            <a:avLst/>
          </a:prstGeom>
        </p:spPr>
      </p:pic>
    </p:spTree>
    <p:extLst>
      <p:ext uri="{BB962C8B-B14F-4D97-AF65-F5344CB8AC3E}">
        <p14:creationId xmlns:p14="http://schemas.microsoft.com/office/powerpoint/2010/main" val="28844764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3D1F5445-5B1A-4B0D-ACE2-BFF12AFB36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206" y="291904"/>
            <a:ext cx="8365588" cy="6274191"/>
          </a:xfrm>
          <a:prstGeom prst="rect">
            <a:avLst/>
          </a:prstGeom>
        </p:spPr>
      </p:pic>
    </p:spTree>
    <p:extLst>
      <p:ext uri="{BB962C8B-B14F-4D97-AF65-F5344CB8AC3E}">
        <p14:creationId xmlns:p14="http://schemas.microsoft.com/office/powerpoint/2010/main" val="5599298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7C4038D-A595-4DB4-AC34-2AF6DF08263A}"/>
              </a:ext>
            </a:extLst>
          </p:cNvPr>
          <p:cNvSpPr/>
          <p:nvPr/>
        </p:nvSpPr>
        <p:spPr>
          <a:xfrm>
            <a:off x="1195754" y="407015"/>
            <a:ext cx="10100603" cy="830997"/>
          </a:xfrm>
          <a:prstGeom prst="rect">
            <a:avLst/>
          </a:prstGeom>
        </p:spPr>
        <p:txBody>
          <a:bodyPr wrap="square">
            <a:spAutoFit/>
          </a:bodyPr>
          <a:lstStyle/>
          <a:p>
            <a:pPr algn="ctr"/>
            <a:r>
              <a:rPr lang="ru-RU" sz="2400" dirty="0">
                <a:latin typeface="Bahnschrift" panose="020B0502040204020203" pitchFamily="34" charset="0"/>
              </a:rPr>
              <a:t>Всегда ярко и выразительно украшена дверь юрты. Её видно издалека, она привлекает внимание, радует, приглашает в дом.</a:t>
            </a:r>
          </a:p>
        </p:txBody>
      </p:sp>
      <p:pic>
        <p:nvPicPr>
          <p:cNvPr id="8" name="Рисунок 7">
            <a:extLst>
              <a:ext uri="{FF2B5EF4-FFF2-40B4-BE49-F238E27FC236}">
                <a16:creationId xmlns:a16="http://schemas.microsoft.com/office/drawing/2014/main" id="{4235F02B-ADAD-45CE-9A6C-A2E7BF1593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301" y="1238012"/>
            <a:ext cx="5725550" cy="5258794"/>
          </a:xfrm>
          <a:prstGeom prst="rect">
            <a:avLst/>
          </a:prstGeom>
        </p:spPr>
      </p:pic>
      <p:pic>
        <p:nvPicPr>
          <p:cNvPr id="10" name="Рисунок 9">
            <a:extLst>
              <a:ext uri="{FF2B5EF4-FFF2-40B4-BE49-F238E27FC236}">
                <a16:creationId xmlns:a16="http://schemas.microsoft.com/office/drawing/2014/main" id="{7A938B49-62EB-408E-9678-D6745321CE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2669" y="1315206"/>
            <a:ext cx="5162550" cy="5181600"/>
          </a:xfrm>
          <a:prstGeom prst="rect">
            <a:avLst/>
          </a:prstGeom>
        </p:spPr>
      </p:pic>
    </p:spTree>
    <p:extLst>
      <p:ext uri="{BB962C8B-B14F-4D97-AF65-F5344CB8AC3E}">
        <p14:creationId xmlns:p14="http://schemas.microsoft.com/office/powerpoint/2010/main" val="38294316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34498F9-6CED-4E6A-8740-12A1F8E83317}"/>
              </a:ext>
            </a:extLst>
          </p:cNvPr>
          <p:cNvSpPr/>
          <p:nvPr/>
        </p:nvSpPr>
        <p:spPr>
          <a:xfrm>
            <a:off x="534573" y="1793064"/>
            <a:ext cx="3334043" cy="3416320"/>
          </a:xfrm>
          <a:prstGeom prst="rect">
            <a:avLst/>
          </a:prstGeom>
        </p:spPr>
        <p:txBody>
          <a:bodyPr wrap="square">
            <a:spAutoFit/>
          </a:bodyPr>
          <a:lstStyle/>
          <a:p>
            <a:pPr algn="ctr"/>
            <a:r>
              <a:rPr lang="ru-RU" sz="2400" dirty="0">
                <a:latin typeface="Bahnschrift" panose="020B0502040204020203" pitchFamily="34" charset="0"/>
              </a:rPr>
              <a:t>Юрте не страшны практически никакие природные катаклизмы – ее структура без особых проблем выдерживает сильнейшие ураганы и землетрясения.</a:t>
            </a:r>
          </a:p>
        </p:txBody>
      </p:sp>
      <p:pic>
        <p:nvPicPr>
          <p:cNvPr id="4" name="Рисунок 3">
            <a:extLst>
              <a:ext uri="{FF2B5EF4-FFF2-40B4-BE49-F238E27FC236}">
                <a16:creationId xmlns:a16="http://schemas.microsoft.com/office/drawing/2014/main" id="{47B014F7-64FA-42A7-8147-A132F7BB4B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68616" y="593666"/>
            <a:ext cx="8018586" cy="5815116"/>
          </a:xfrm>
          <a:prstGeom prst="rect">
            <a:avLst/>
          </a:prstGeom>
        </p:spPr>
      </p:pic>
    </p:spTree>
    <p:extLst>
      <p:ext uri="{BB962C8B-B14F-4D97-AF65-F5344CB8AC3E}">
        <p14:creationId xmlns:p14="http://schemas.microsoft.com/office/powerpoint/2010/main" val="3533888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2E9559F9-EC9F-4A6A-8A72-1B846B95CF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502" y="337625"/>
            <a:ext cx="7275004" cy="5092503"/>
          </a:xfrm>
          <a:prstGeom prst="rect">
            <a:avLst/>
          </a:prstGeom>
        </p:spPr>
      </p:pic>
      <p:pic>
        <p:nvPicPr>
          <p:cNvPr id="5" name="Рисунок 4">
            <a:extLst>
              <a:ext uri="{FF2B5EF4-FFF2-40B4-BE49-F238E27FC236}">
                <a16:creationId xmlns:a16="http://schemas.microsoft.com/office/drawing/2014/main" id="{DC2A8A66-17C9-44F5-9C3D-2D65DF0AA4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5277" y="822960"/>
            <a:ext cx="7749938" cy="5697415"/>
          </a:xfrm>
          <a:prstGeom prst="rect">
            <a:avLst/>
          </a:prstGeom>
        </p:spPr>
      </p:pic>
    </p:spTree>
    <p:extLst>
      <p:ext uri="{BB962C8B-B14F-4D97-AF65-F5344CB8AC3E}">
        <p14:creationId xmlns:p14="http://schemas.microsoft.com/office/powerpoint/2010/main" val="1818748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001A66D-3F70-4BF1-AB54-FEEF9E795DE4}"/>
              </a:ext>
            </a:extLst>
          </p:cNvPr>
          <p:cNvSpPr/>
          <p:nvPr/>
        </p:nvSpPr>
        <p:spPr>
          <a:xfrm>
            <a:off x="665871" y="659190"/>
            <a:ext cx="10860258" cy="1323439"/>
          </a:xfrm>
          <a:prstGeom prst="rect">
            <a:avLst/>
          </a:prstGeom>
        </p:spPr>
        <p:txBody>
          <a:bodyPr wrap="square">
            <a:spAutoFit/>
          </a:bodyPr>
          <a:lstStyle/>
          <a:p>
            <a:pPr algn="ctr"/>
            <a:r>
              <a:rPr lang="ru-RU" sz="2000" dirty="0">
                <a:latin typeface="Bahnschrift" panose="020B0502040204020203" pitchFamily="34" charset="0"/>
              </a:rPr>
              <a:t>В степи существовали сборно-разборные юрты различных назначений и вместимости – от небольших жилых до огромных кочевых храмов и юрт-дворцов. В зависимости от географических условий, главным образом от количества осадков, изменялся и внешний вид и юрты. Жилище могло иметь сферическую или коническую форму. </a:t>
            </a:r>
          </a:p>
        </p:txBody>
      </p:sp>
      <p:pic>
        <p:nvPicPr>
          <p:cNvPr id="6" name="Рисунок 5">
            <a:extLst>
              <a:ext uri="{FF2B5EF4-FFF2-40B4-BE49-F238E27FC236}">
                <a16:creationId xmlns:a16="http://schemas.microsoft.com/office/drawing/2014/main" id="{9A4FC861-C5F1-4BCD-A14A-A9E8726BBE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997" y="2095220"/>
            <a:ext cx="6315492" cy="4236105"/>
          </a:xfrm>
          <a:prstGeom prst="rect">
            <a:avLst/>
          </a:prstGeom>
        </p:spPr>
      </p:pic>
      <p:pic>
        <p:nvPicPr>
          <p:cNvPr id="8" name="Рисунок 7">
            <a:extLst>
              <a:ext uri="{FF2B5EF4-FFF2-40B4-BE49-F238E27FC236}">
                <a16:creationId xmlns:a16="http://schemas.microsoft.com/office/drawing/2014/main" id="{7D382FE0-9E52-4761-8B0F-41E04B5A92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0449" y="2377440"/>
            <a:ext cx="5420080" cy="3671667"/>
          </a:xfrm>
          <a:prstGeom prst="rect">
            <a:avLst/>
          </a:prstGeom>
        </p:spPr>
      </p:pic>
    </p:spTree>
    <p:extLst>
      <p:ext uri="{BB962C8B-B14F-4D97-AF65-F5344CB8AC3E}">
        <p14:creationId xmlns:p14="http://schemas.microsoft.com/office/powerpoint/2010/main" val="7762253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40580E0-C284-4E48-9490-584519ECE1ED}"/>
              </a:ext>
            </a:extLst>
          </p:cNvPr>
          <p:cNvSpPr/>
          <p:nvPr/>
        </p:nvSpPr>
        <p:spPr>
          <a:xfrm>
            <a:off x="609600" y="491422"/>
            <a:ext cx="10972800" cy="1200329"/>
          </a:xfrm>
          <a:prstGeom prst="rect">
            <a:avLst/>
          </a:prstGeom>
        </p:spPr>
        <p:txBody>
          <a:bodyPr wrap="square">
            <a:spAutoFit/>
          </a:bodyPr>
          <a:lstStyle/>
          <a:p>
            <a:pPr algn="ctr"/>
            <a:r>
              <a:rPr lang="ru-RU" sz="2400" dirty="0">
                <a:latin typeface="Bahnschrift" panose="020B0502040204020203" pitchFamily="34" charset="0"/>
              </a:rPr>
              <a:t>В разобранном виде средняя юрта весит около 250 кг, и её легко перевозить в повозке. Богатые монголы могли свои юрты вообще не разбирать – ставили их прямо на повозки.</a:t>
            </a:r>
          </a:p>
        </p:txBody>
      </p:sp>
      <p:pic>
        <p:nvPicPr>
          <p:cNvPr id="4" name="Рисунок 3">
            <a:extLst>
              <a:ext uri="{FF2B5EF4-FFF2-40B4-BE49-F238E27FC236}">
                <a16:creationId xmlns:a16="http://schemas.microsoft.com/office/drawing/2014/main" id="{C1D63048-0382-43A7-8E97-A5F700B2C9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4880" y="1691751"/>
            <a:ext cx="10302239" cy="4716494"/>
          </a:xfrm>
          <a:prstGeom prst="rect">
            <a:avLst/>
          </a:prstGeom>
        </p:spPr>
      </p:pic>
    </p:spTree>
    <p:extLst>
      <p:ext uri="{BB962C8B-B14F-4D97-AF65-F5344CB8AC3E}">
        <p14:creationId xmlns:p14="http://schemas.microsoft.com/office/powerpoint/2010/main" val="1560363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4489EE-C3EF-44E0-9CE3-DADB126A305A}"/>
              </a:ext>
            </a:extLst>
          </p:cNvPr>
          <p:cNvSpPr txBox="1"/>
          <p:nvPr/>
        </p:nvSpPr>
        <p:spPr>
          <a:xfrm>
            <a:off x="4402015" y="328124"/>
            <a:ext cx="3387970" cy="523220"/>
          </a:xfrm>
          <a:prstGeom prst="rect">
            <a:avLst/>
          </a:prstGeom>
          <a:noFill/>
        </p:spPr>
        <p:txBody>
          <a:bodyPr wrap="square" rtlCol="0">
            <a:spAutoFit/>
          </a:bodyPr>
          <a:lstStyle/>
          <a:p>
            <a:pPr algn="ctr"/>
            <a:r>
              <a:rPr lang="ru-RU" sz="2800" dirty="0">
                <a:latin typeface="Bahnschrift" panose="020B0502040204020203" pitchFamily="34" charset="0"/>
              </a:rPr>
              <a:t>Казахская юрта</a:t>
            </a:r>
          </a:p>
        </p:txBody>
      </p:sp>
      <p:pic>
        <p:nvPicPr>
          <p:cNvPr id="4" name="Рисунок 3">
            <a:extLst>
              <a:ext uri="{FF2B5EF4-FFF2-40B4-BE49-F238E27FC236}">
                <a16:creationId xmlns:a16="http://schemas.microsoft.com/office/drawing/2014/main" id="{C7B8723E-0E4E-4FA8-8349-46C616A417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8403" y="851344"/>
            <a:ext cx="9395193" cy="5597969"/>
          </a:xfrm>
          <a:prstGeom prst="rect">
            <a:avLst/>
          </a:prstGeom>
        </p:spPr>
      </p:pic>
    </p:spTree>
    <p:extLst>
      <p:ext uri="{BB962C8B-B14F-4D97-AF65-F5344CB8AC3E}">
        <p14:creationId xmlns:p14="http://schemas.microsoft.com/office/powerpoint/2010/main" val="31853617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06BA05D-5E2D-4788-AA6B-21FF0D72132F}"/>
              </a:ext>
            </a:extLst>
          </p:cNvPr>
          <p:cNvSpPr/>
          <p:nvPr/>
        </p:nvSpPr>
        <p:spPr>
          <a:xfrm>
            <a:off x="4692410" y="346389"/>
            <a:ext cx="2807179" cy="523220"/>
          </a:xfrm>
          <a:prstGeom prst="rect">
            <a:avLst/>
          </a:prstGeom>
        </p:spPr>
        <p:txBody>
          <a:bodyPr wrap="none">
            <a:spAutoFit/>
          </a:bodyPr>
          <a:lstStyle/>
          <a:p>
            <a:r>
              <a:rPr lang="ru-RU" sz="2800" dirty="0">
                <a:latin typeface="Bahnschrift" panose="020B0502040204020203" pitchFamily="34" charset="0"/>
              </a:rPr>
              <a:t>Казахская юрта</a:t>
            </a:r>
          </a:p>
        </p:txBody>
      </p:sp>
      <p:pic>
        <p:nvPicPr>
          <p:cNvPr id="4" name="Рисунок 3">
            <a:extLst>
              <a:ext uri="{FF2B5EF4-FFF2-40B4-BE49-F238E27FC236}">
                <a16:creationId xmlns:a16="http://schemas.microsoft.com/office/drawing/2014/main" id="{0EB4C9A9-20C1-401A-91F6-11BC22BA2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0867" y="869609"/>
            <a:ext cx="10030264" cy="5642002"/>
          </a:xfrm>
          <a:prstGeom prst="rect">
            <a:avLst/>
          </a:prstGeom>
        </p:spPr>
      </p:pic>
    </p:spTree>
    <p:extLst>
      <p:ext uri="{BB962C8B-B14F-4D97-AF65-F5344CB8AC3E}">
        <p14:creationId xmlns:p14="http://schemas.microsoft.com/office/powerpoint/2010/main" val="3480993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6B06D4-38A5-44A0-99FB-B9E791547DB7}"/>
              </a:ext>
            </a:extLst>
          </p:cNvPr>
          <p:cNvSpPr txBox="1"/>
          <p:nvPr/>
        </p:nvSpPr>
        <p:spPr>
          <a:xfrm>
            <a:off x="4351606" y="379828"/>
            <a:ext cx="3488787" cy="523220"/>
          </a:xfrm>
          <a:prstGeom prst="rect">
            <a:avLst/>
          </a:prstGeom>
          <a:noFill/>
        </p:spPr>
        <p:txBody>
          <a:bodyPr wrap="square" rtlCol="0">
            <a:spAutoFit/>
          </a:bodyPr>
          <a:lstStyle/>
          <a:p>
            <a:r>
              <a:rPr lang="ru-RU" sz="2800" dirty="0">
                <a:latin typeface="Bahnschrift" panose="020B0502040204020203" pitchFamily="34" charset="0"/>
              </a:rPr>
              <a:t>Монгольская юрта</a:t>
            </a:r>
          </a:p>
        </p:txBody>
      </p:sp>
      <p:pic>
        <p:nvPicPr>
          <p:cNvPr id="4" name="Рисунок 3">
            <a:extLst>
              <a:ext uri="{FF2B5EF4-FFF2-40B4-BE49-F238E27FC236}">
                <a16:creationId xmlns:a16="http://schemas.microsoft.com/office/drawing/2014/main" id="{788D59EE-4884-4A9E-B524-D201614FB1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2049" y="903048"/>
            <a:ext cx="8707902" cy="5667047"/>
          </a:xfrm>
          <a:prstGeom prst="rect">
            <a:avLst/>
          </a:prstGeom>
        </p:spPr>
      </p:pic>
    </p:spTree>
    <p:extLst>
      <p:ext uri="{BB962C8B-B14F-4D97-AF65-F5344CB8AC3E}">
        <p14:creationId xmlns:p14="http://schemas.microsoft.com/office/powerpoint/2010/main" val="9178878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AB68B10-5C32-4600-BC28-8CE39FA01F18}"/>
              </a:ext>
            </a:extLst>
          </p:cNvPr>
          <p:cNvSpPr/>
          <p:nvPr/>
        </p:nvSpPr>
        <p:spPr>
          <a:xfrm>
            <a:off x="4464784" y="402660"/>
            <a:ext cx="3262432" cy="523220"/>
          </a:xfrm>
          <a:prstGeom prst="rect">
            <a:avLst/>
          </a:prstGeom>
        </p:spPr>
        <p:txBody>
          <a:bodyPr wrap="none">
            <a:spAutoFit/>
          </a:bodyPr>
          <a:lstStyle/>
          <a:p>
            <a:r>
              <a:rPr lang="ru-RU" sz="2800" dirty="0">
                <a:latin typeface="Bahnschrift" panose="020B0502040204020203" pitchFamily="34" charset="0"/>
              </a:rPr>
              <a:t>Монгольская юрта</a:t>
            </a:r>
          </a:p>
        </p:txBody>
      </p:sp>
      <p:pic>
        <p:nvPicPr>
          <p:cNvPr id="4" name="Рисунок 3">
            <a:extLst>
              <a:ext uri="{FF2B5EF4-FFF2-40B4-BE49-F238E27FC236}">
                <a16:creationId xmlns:a16="http://schemas.microsoft.com/office/drawing/2014/main" id="{A114CD1C-67D9-4781-A8E5-68FE86FBF1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7784" y="925880"/>
            <a:ext cx="8376432" cy="5584288"/>
          </a:xfrm>
          <a:prstGeom prst="rect">
            <a:avLst/>
          </a:prstGeom>
        </p:spPr>
      </p:pic>
    </p:spTree>
    <p:extLst>
      <p:ext uri="{BB962C8B-B14F-4D97-AF65-F5344CB8AC3E}">
        <p14:creationId xmlns:p14="http://schemas.microsoft.com/office/powerpoint/2010/main" val="26960659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F00710A-8F95-4E2A-819E-B8E1561CB650}"/>
              </a:ext>
            </a:extLst>
          </p:cNvPr>
          <p:cNvSpPr txBox="1"/>
          <p:nvPr/>
        </p:nvSpPr>
        <p:spPr>
          <a:xfrm>
            <a:off x="3746695" y="393895"/>
            <a:ext cx="4698609" cy="523220"/>
          </a:xfrm>
          <a:prstGeom prst="rect">
            <a:avLst/>
          </a:prstGeom>
          <a:noFill/>
        </p:spPr>
        <p:txBody>
          <a:bodyPr wrap="square" rtlCol="0">
            <a:spAutoFit/>
          </a:bodyPr>
          <a:lstStyle/>
          <a:p>
            <a:r>
              <a:rPr lang="ru-RU" sz="2800" dirty="0">
                <a:latin typeface="Bahnschrift" panose="020B0502040204020203" pitchFamily="34" charset="0"/>
              </a:rPr>
              <a:t>Примеры творческих работ</a:t>
            </a:r>
          </a:p>
        </p:txBody>
      </p:sp>
      <p:pic>
        <p:nvPicPr>
          <p:cNvPr id="5" name="Рисунок 4">
            <a:extLst>
              <a:ext uri="{FF2B5EF4-FFF2-40B4-BE49-F238E27FC236}">
                <a16:creationId xmlns:a16="http://schemas.microsoft.com/office/drawing/2014/main" id="{1DCEE50E-D654-4A8A-B8C1-5FA8FB2F38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7418" y="917115"/>
            <a:ext cx="7832613" cy="5564337"/>
          </a:xfrm>
          <a:prstGeom prst="rect">
            <a:avLst/>
          </a:prstGeom>
        </p:spPr>
      </p:pic>
    </p:spTree>
    <p:extLst>
      <p:ext uri="{BB962C8B-B14F-4D97-AF65-F5344CB8AC3E}">
        <p14:creationId xmlns:p14="http://schemas.microsoft.com/office/powerpoint/2010/main" val="2894673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E043C6-467E-44FA-810F-2AA72FBE60BA}"/>
              </a:ext>
            </a:extLst>
          </p:cNvPr>
          <p:cNvSpPr txBox="1"/>
          <p:nvPr/>
        </p:nvSpPr>
        <p:spPr>
          <a:xfrm>
            <a:off x="3746695" y="379827"/>
            <a:ext cx="4698609" cy="523220"/>
          </a:xfrm>
          <a:prstGeom prst="rect">
            <a:avLst/>
          </a:prstGeom>
          <a:noFill/>
        </p:spPr>
        <p:txBody>
          <a:bodyPr wrap="square" rtlCol="0">
            <a:spAutoFit/>
          </a:bodyPr>
          <a:lstStyle/>
          <a:p>
            <a:r>
              <a:rPr lang="ru-RU" sz="2800" dirty="0">
                <a:latin typeface="Bahnschrift" panose="020B0502040204020203" pitchFamily="34" charset="0"/>
              </a:rPr>
              <a:t>Примеры творческих работ</a:t>
            </a:r>
          </a:p>
        </p:txBody>
      </p:sp>
      <p:pic>
        <p:nvPicPr>
          <p:cNvPr id="4" name="Рисунок 3">
            <a:extLst>
              <a:ext uri="{FF2B5EF4-FFF2-40B4-BE49-F238E27FC236}">
                <a16:creationId xmlns:a16="http://schemas.microsoft.com/office/drawing/2014/main" id="{015FB9BB-F18C-4A64-B4F9-69C5539459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9210" y="903047"/>
            <a:ext cx="7713577" cy="5635169"/>
          </a:xfrm>
          <a:prstGeom prst="rect">
            <a:avLst/>
          </a:prstGeom>
        </p:spPr>
      </p:pic>
    </p:spTree>
    <p:extLst>
      <p:ext uri="{BB962C8B-B14F-4D97-AF65-F5344CB8AC3E}">
        <p14:creationId xmlns:p14="http://schemas.microsoft.com/office/powerpoint/2010/main" val="28593211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012F0F-6095-40C2-A078-B41452DC1F63}"/>
              </a:ext>
            </a:extLst>
          </p:cNvPr>
          <p:cNvSpPr txBox="1"/>
          <p:nvPr/>
        </p:nvSpPr>
        <p:spPr>
          <a:xfrm>
            <a:off x="3746695" y="436098"/>
            <a:ext cx="4698609" cy="523220"/>
          </a:xfrm>
          <a:prstGeom prst="rect">
            <a:avLst/>
          </a:prstGeom>
          <a:noFill/>
        </p:spPr>
        <p:txBody>
          <a:bodyPr wrap="square" rtlCol="0">
            <a:spAutoFit/>
          </a:bodyPr>
          <a:lstStyle/>
          <a:p>
            <a:r>
              <a:rPr lang="ru-RU" sz="2800" dirty="0">
                <a:latin typeface="Bahnschrift" panose="020B0502040204020203" pitchFamily="34" charset="0"/>
              </a:rPr>
              <a:t>Примеры творческих работ</a:t>
            </a:r>
          </a:p>
        </p:txBody>
      </p:sp>
      <p:pic>
        <p:nvPicPr>
          <p:cNvPr id="4" name="Рисунок 3">
            <a:extLst>
              <a:ext uri="{FF2B5EF4-FFF2-40B4-BE49-F238E27FC236}">
                <a16:creationId xmlns:a16="http://schemas.microsoft.com/office/drawing/2014/main" id="{B9405C62-7EAD-4986-A950-9448934EE9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0664" y="1071860"/>
            <a:ext cx="7790672" cy="5499696"/>
          </a:xfrm>
          <a:prstGeom prst="rect">
            <a:avLst/>
          </a:prstGeom>
        </p:spPr>
      </p:pic>
    </p:spTree>
    <p:extLst>
      <p:ext uri="{BB962C8B-B14F-4D97-AF65-F5344CB8AC3E}">
        <p14:creationId xmlns:p14="http://schemas.microsoft.com/office/powerpoint/2010/main" val="3912045442"/>
      </p:ext>
    </p:extLst>
  </p:cSld>
  <p:clrMapOvr>
    <a:masterClrMapping/>
  </p:clrMapOvr>
</p:sld>
</file>

<file path=ppt/theme/theme1.xml><?xml version="1.0" encoding="utf-8"?>
<a:theme xmlns:a="http://schemas.openxmlformats.org/drawingml/2006/main" name="Базис">
  <a:themeElements>
    <a:clrScheme name="Базис">
      <a:dk1>
        <a:sysClr val="windowText" lastClr="000000"/>
      </a:dk1>
      <a:lt1>
        <a:sysClr val="window" lastClr="FFFFFF"/>
      </a:lt1>
      <a:dk2>
        <a:srgbClr val="505046"/>
      </a:dk2>
      <a:lt2>
        <a:srgbClr val="EEECE1"/>
      </a:lt2>
      <a:accent1>
        <a:srgbClr val="DF5327"/>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Базис">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Базис">
      <a:fillStyleLst>
        <a:solidFill>
          <a:schemeClr val="phClr"/>
        </a:solidFill>
        <a:solidFill>
          <a:schemeClr val="phClr">
            <a:tint val="63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docProps/app.xml><?xml version="1.0" encoding="utf-8"?>
<Properties xmlns="http://schemas.openxmlformats.org/officeDocument/2006/extended-properties" xmlns:vt="http://schemas.openxmlformats.org/officeDocument/2006/docPropsVTypes">
  <Template>TM03457444[[fn=Базис]]</Template>
  <TotalTime>126</TotalTime>
  <Words>443</Words>
  <Application>Microsoft Office PowerPoint</Application>
  <PresentationFormat>Широкоэкранный</PresentationFormat>
  <Paragraphs>24</Paragraphs>
  <Slides>35</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35</vt:i4>
      </vt:variant>
    </vt:vector>
  </HeadingPairs>
  <TitlesOfParts>
    <vt:vector size="39" baseType="lpstr">
      <vt:lpstr>Bahnschrift</vt:lpstr>
      <vt:lpstr>Corbel</vt:lpstr>
      <vt:lpstr>Times New Roman</vt:lpstr>
      <vt:lpstr>Базис</vt:lpstr>
      <vt:lpstr>Народы гор и степей</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Учитель</dc:creator>
  <cp:lastModifiedBy>Учитель</cp:lastModifiedBy>
  <cp:revision>63</cp:revision>
  <dcterms:created xsi:type="dcterms:W3CDTF">2025-06-05T04:24:11Z</dcterms:created>
  <dcterms:modified xsi:type="dcterms:W3CDTF">2025-06-05T06:37:17Z</dcterms:modified>
</cp:coreProperties>
</file>