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6" r:id="rId2"/>
    <p:sldId id="257" r:id="rId3"/>
    <p:sldId id="258" r:id="rId4"/>
    <p:sldId id="260" r:id="rId5"/>
    <p:sldId id="262" r:id="rId6"/>
    <p:sldId id="264" r:id="rId7"/>
    <p:sldId id="267" r:id="rId8"/>
    <p:sldId id="268" r:id="rId9"/>
    <p:sldId id="259" r:id="rId10"/>
    <p:sldId id="261" r:id="rId11"/>
    <p:sldId id="263" r:id="rId12"/>
    <p:sldId id="266" r:id="rId13"/>
    <p:sldId id="265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0" r:id="rId24"/>
    <p:sldId id="279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7" r:id="rId40"/>
    <p:sldId id="298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CBCA"/>
    <a:srgbClr val="F4E0E0"/>
    <a:srgbClr val="28622B"/>
    <a:srgbClr val="2E7031"/>
    <a:srgbClr val="3B91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104" y="-7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28379C-C0A8-40F7-9237-98BABE3E17A3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2E83F-C323-49F2-9C5D-7446F0C9715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2674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aseline="0" dirty="0" smtClean="0"/>
              <a:t>Ответ появляется после клика на картинку с совой.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38907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Ответ появляется после клика на картинку с совой.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13486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Ответ</a:t>
            </a:r>
            <a:r>
              <a:rPr lang="ru-RU" baseline="0" dirty="0" smtClean="0"/>
              <a:t> появляется после клика на картинку с совой.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74009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Ответ появляется после клика на картинку с совой.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25696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Ответ появляется после клика на картинку с совой.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89036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Ответ появляется после клика на картинку с совой.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21926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>
                <a:latin typeface="Bookman Old Style" pitchFamily="18" charset="0"/>
              </a:rPr>
              <a:t>Фразеологизмы</a:t>
            </a:r>
            <a:r>
              <a:rPr lang="ru-RU" baseline="0" dirty="0" smtClean="0">
                <a:latin typeface="Bookman Old Style" pitchFamily="18" charset="0"/>
              </a:rPr>
              <a:t> </a:t>
            </a: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появляются </a:t>
            </a:r>
            <a:r>
              <a:rPr lang="ru-RU" baseline="0" dirty="0" smtClean="0">
                <a:latin typeface="Bookman Old Style" pitchFamily="18" charset="0"/>
              </a:rPr>
              <a:t>после клика на картинку.</a:t>
            </a:r>
            <a:endParaRPr lang="ru-RU" dirty="0">
              <a:latin typeface="Bookman Old Style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99897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Фразеологизмы появляются после клика на картинку.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11470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Фразеологизмы появляются после клика на картинку.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77912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Фразеологизмы появляются после клика на картинку.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43212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Фразеологизмы появляются после клика на картинку.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0310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Фразеологизмы появляются после клика на картинку.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44098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Часть фразеологизма появляется после клика на сову.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99980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Часть фразеологизма появляется после клика на сову.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19029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Часть фразеологизма появляется после клика на сову.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41769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Часть фразеологизма появляется после клика на сову.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67091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Часть фразеологизма появляется после клика на сову.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31331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Часть фразеологизма появляется после клика на сову.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21718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Значение фразеологизма появляется после клика на сову.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64402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Значение фразеологизма появляется после клика на сову.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63388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Значение фразеологизма появляется после клика на сову.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50246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Значение фразеологизма появляется после клика на сову.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53434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Значение фразеологизма появляется после клика на сову.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5343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Значение фразеологизма появляется после клика на сову.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53434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После клика на фразеологизмы правильный ответ перекрашивается в зелёный цвет, неправильный – в красный.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53434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После клика на фразеологизмы правильный ответ перекрашивается в зелёный цвет, неправильный – в красны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53434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После клика на фразеологизмы правильный ответ перекрашивается в зелёный цвет, неправильный – в красный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53434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После клика на фразеологизмы правильный ответ перекрашивается в зелёный цвет, неправильный – в красный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53434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После клика на фразеологизмы правильный ответ перекрашивается в зелёный цвет, неправильный – в красный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53434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После клика на фразеологизмы правильный ответ перекрашивается в зелёный цвет, неправильный – в красный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53434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Ответ появляется после клика на сову.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53434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Ответ появляется после клика на сову.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53434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Ответ появляется после клика на сову.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53434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Ответ появляется после клика на сову.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53434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Ответ появляется после клика на сову.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37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53434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Ответ появляется после клика на сову.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2E83F-C323-49F2-9C5D-7446F0C97153}" type="slidenum">
              <a:rPr lang="ru-RU" smtClean="0"/>
              <a:pPr/>
              <a:t>38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5343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96003-A5D1-4748-B0F5-C9EC02AF6344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AC5AE-03E0-4AEC-9175-D75ABA28B2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8672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96003-A5D1-4748-B0F5-C9EC02AF6344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AC5AE-03E0-4AEC-9175-D75ABA28B2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1173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96003-A5D1-4748-B0F5-C9EC02AF6344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AC5AE-03E0-4AEC-9175-D75ABA28B2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21844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96003-A5D1-4748-B0F5-C9EC02AF6344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AC5AE-03E0-4AEC-9175-D75ABA28B2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8232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96003-A5D1-4748-B0F5-C9EC02AF6344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AC5AE-03E0-4AEC-9175-D75ABA28B2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44260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96003-A5D1-4748-B0F5-C9EC02AF6344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AC5AE-03E0-4AEC-9175-D75ABA28B2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3805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96003-A5D1-4748-B0F5-C9EC02AF6344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AC5AE-03E0-4AEC-9175-D75ABA28B2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6963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96003-A5D1-4748-B0F5-C9EC02AF6344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AC5AE-03E0-4AEC-9175-D75ABA28B2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9785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96003-A5D1-4748-B0F5-C9EC02AF6344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AC5AE-03E0-4AEC-9175-D75ABA28B2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37958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96003-A5D1-4748-B0F5-C9EC02AF6344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AC5AE-03E0-4AEC-9175-D75ABA28B2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38186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96003-A5D1-4748-B0F5-C9EC02AF6344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AC5AE-03E0-4AEC-9175-D75ABA28B2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6977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F96003-A5D1-4748-B0F5-C9EC02AF6344}" type="datetimeFigureOut">
              <a:rPr lang="ru-RU" smtClean="0"/>
              <a:pPr/>
              <a:t>30.03.2021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0AC5AE-03E0-4AEC-9175-D75ABA28B2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1226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slide" Target="slide39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14.xml"/><Relationship Id="rId18" Type="http://schemas.openxmlformats.org/officeDocument/2006/relationships/slide" Target="slide19.xml"/><Relationship Id="rId26" Type="http://schemas.openxmlformats.org/officeDocument/2006/relationships/slide" Target="slide27.xml"/><Relationship Id="rId3" Type="http://schemas.openxmlformats.org/officeDocument/2006/relationships/slide" Target="slide4.xml"/><Relationship Id="rId21" Type="http://schemas.openxmlformats.org/officeDocument/2006/relationships/slide" Target="slide22.xml"/><Relationship Id="rId34" Type="http://schemas.openxmlformats.org/officeDocument/2006/relationships/slide" Target="slide35.xml"/><Relationship Id="rId7" Type="http://schemas.openxmlformats.org/officeDocument/2006/relationships/slide" Target="slide8.xml"/><Relationship Id="rId12" Type="http://schemas.openxmlformats.org/officeDocument/2006/relationships/slide" Target="slide13.xml"/><Relationship Id="rId17" Type="http://schemas.openxmlformats.org/officeDocument/2006/relationships/slide" Target="slide18.xml"/><Relationship Id="rId25" Type="http://schemas.openxmlformats.org/officeDocument/2006/relationships/slide" Target="slide26.xml"/><Relationship Id="rId33" Type="http://schemas.openxmlformats.org/officeDocument/2006/relationships/slide" Target="slide34.xml"/><Relationship Id="rId38" Type="http://schemas.openxmlformats.org/officeDocument/2006/relationships/slide" Target="slide1.xml"/><Relationship Id="rId2" Type="http://schemas.openxmlformats.org/officeDocument/2006/relationships/slide" Target="slide3.xml"/><Relationship Id="rId16" Type="http://schemas.openxmlformats.org/officeDocument/2006/relationships/slide" Target="slide17.xml"/><Relationship Id="rId20" Type="http://schemas.openxmlformats.org/officeDocument/2006/relationships/slide" Target="slide21.xml"/><Relationship Id="rId29" Type="http://schemas.openxmlformats.org/officeDocument/2006/relationships/slide" Target="slide30.xml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11" Type="http://schemas.openxmlformats.org/officeDocument/2006/relationships/slide" Target="slide12.xml"/><Relationship Id="rId24" Type="http://schemas.openxmlformats.org/officeDocument/2006/relationships/slide" Target="slide25.xml"/><Relationship Id="rId32" Type="http://schemas.openxmlformats.org/officeDocument/2006/relationships/slide" Target="slide33.xml"/><Relationship Id="rId37" Type="http://schemas.openxmlformats.org/officeDocument/2006/relationships/slide" Target="slide38.xml"/><Relationship Id="rId5" Type="http://schemas.openxmlformats.org/officeDocument/2006/relationships/slide" Target="slide6.xml"/><Relationship Id="rId15" Type="http://schemas.openxmlformats.org/officeDocument/2006/relationships/slide" Target="slide16.xml"/><Relationship Id="rId23" Type="http://schemas.openxmlformats.org/officeDocument/2006/relationships/slide" Target="slide24.xml"/><Relationship Id="rId28" Type="http://schemas.openxmlformats.org/officeDocument/2006/relationships/slide" Target="slide29.xml"/><Relationship Id="rId36" Type="http://schemas.openxmlformats.org/officeDocument/2006/relationships/slide" Target="slide37.xml"/><Relationship Id="rId10" Type="http://schemas.openxmlformats.org/officeDocument/2006/relationships/slide" Target="slide11.xml"/><Relationship Id="rId19" Type="http://schemas.openxmlformats.org/officeDocument/2006/relationships/slide" Target="slide20.xml"/><Relationship Id="rId31" Type="http://schemas.openxmlformats.org/officeDocument/2006/relationships/slide" Target="slide32.xml"/><Relationship Id="rId4" Type="http://schemas.openxmlformats.org/officeDocument/2006/relationships/slide" Target="slide5.xml"/><Relationship Id="rId9" Type="http://schemas.openxmlformats.org/officeDocument/2006/relationships/slide" Target="slide10.xml"/><Relationship Id="rId14" Type="http://schemas.openxmlformats.org/officeDocument/2006/relationships/slide" Target="slide15.xml"/><Relationship Id="rId22" Type="http://schemas.openxmlformats.org/officeDocument/2006/relationships/slide" Target="slide23.xml"/><Relationship Id="rId27" Type="http://schemas.openxmlformats.org/officeDocument/2006/relationships/slide" Target="slide28.xml"/><Relationship Id="rId30" Type="http://schemas.openxmlformats.org/officeDocument/2006/relationships/slide" Target="slide31.xml"/><Relationship Id="rId35" Type="http://schemas.openxmlformats.org/officeDocument/2006/relationships/slide" Target="slide3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5" Type="http://schemas.openxmlformats.org/officeDocument/2006/relationships/image" Target="../media/image12.gif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image" Target="../media/image17.pn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g"/><Relationship Id="rId5" Type="http://schemas.openxmlformats.org/officeDocument/2006/relationships/image" Target="../media/image18.jpeg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3" Type="http://schemas.openxmlformats.org/officeDocument/2006/relationships/image" Target="../media/image5.png"/><Relationship Id="rId7" Type="http://schemas.openxmlformats.org/officeDocument/2006/relationships/image" Target="../media/image2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slide" Target="slide2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g"/><Relationship Id="rId3" Type="http://schemas.openxmlformats.org/officeDocument/2006/relationships/image" Target="../media/image5.png"/><Relationship Id="rId7" Type="http://schemas.openxmlformats.org/officeDocument/2006/relationships/image" Target="../media/image2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g"/><Relationship Id="rId5" Type="http://schemas.openxmlformats.org/officeDocument/2006/relationships/image" Target="../media/image26.jpg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g"/><Relationship Id="rId3" Type="http://schemas.openxmlformats.org/officeDocument/2006/relationships/image" Target="../media/image10.png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jpg"/><Relationship Id="rId5" Type="http://schemas.openxmlformats.org/officeDocument/2006/relationships/slide" Target="slide2.xml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g"/><Relationship Id="rId3" Type="http://schemas.openxmlformats.org/officeDocument/2006/relationships/image" Target="../media/image10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jpg"/><Relationship Id="rId5" Type="http://schemas.openxmlformats.org/officeDocument/2006/relationships/image" Target="../media/image33.jpeg"/><Relationship Id="rId4" Type="http://schemas.openxmlformats.org/officeDocument/2006/relationships/slide" Target="slide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g"/><Relationship Id="rId3" Type="http://schemas.openxmlformats.org/officeDocument/2006/relationships/image" Target="../media/image37.jpeg"/><Relationship Id="rId7" Type="http://schemas.openxmlformats.org/officeDocument/2006/relationships/image" Target="../media/image39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g"/><Relationship Id="rId5" Type="http://schemas.openxmlformats.org/officeDocument/2006/relationships/slide" Target="slide2.xml"/><Relationship Id="rId4" Type="http://schemas.openxmlformats.org/officeDocument/2006/relationships/image" Target="../media/image10.png"/><Relationship Id="rId9" Type="http://schemas.openxmlformats.org/officeDocument/2006/relationships/image" Target="../media/image41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hyperlink" Target="http://fraze.ru/index.php/frazeologizm/na-bukvu-v/vertetisya-kak-belka-v-kolese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slide" Target="slide2.xml"/><Relationship Id="rId4" Type="http://schemas.openxmlformats.org/officeDocument/2006/relationships/image" Target="../media/image4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hyperlink" Target="http://fraze.ru/index.php/frazeologizm/na-bukvu-k/kasha-iz-topora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slide" Target="slide2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hyperlink" Target="http://fraze.ru/index.php/frazeologizm/na-bukvu-v/vilami-po-vode-napisano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jpg"/><Relationship Id="rId5" Type="http://schemas.openxmlformats.org/officeDocument/2006/relationships/image" Target="../media/image43.jpeg"/><Relationship Id="rId4" Type="http://schemas.openxmlformats.org/officeDocument/2006/relationships/slide" Target="slide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hyperlink" Target="http://fraze.ru/index.php/frazeologizm/na-bukvu-u/ubiti-dvuh-zaitsev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jpeg"/><Relationship Id="rId5" Type="http://schemas.openxmlformats.org/officeDocument/2006/relationships/slide" Target="slide2.xml"/><Relationship Id="rId4" Type="http://schemas.openxmlformats.org/officeDocument/2006/relationships/image" Target="../media/image4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hyperlink" Target="https://zen.yandex.ru/media/berech_rech/ia-tebe-pokaju-gde-raki-zimuiut-kakaia-istoriia-stoit-za-etoi-frazoi-5e3e3a305e0d7416b977b086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jpeg"/><Relationship Id="rId5" Type="http://schemas.openxmlformats.org/officeDocument/2006/relationships/slide" Target="slide2.xml"/><Relationship Id="rId4" Type="http://schemas.openxmlformats.org/officeDocument/2006/relationships/image" Target="../media/image4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hyperlink" Target="http://fraze.ru/index.php/frazeologizm/na-bukvu-v/vitati-v-oblakah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jpeg"/><Relationship Id="rId5" Type="http://schemas.openxmlformats.org/officeDocument/2006/relationships/slide" Target="slide2.xml"/><Relationship Id="rId4" Type="http://schemas.openxmlformats.org/officeDocument/2006/relationships/image" Target="../media/image4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4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5" Type="http://schemas.openxmlformats.org/officeDocument/2006/relationships/hyperlink" Target="https://zen.yandex.ru/media/id/5af414c257906aab58953431/bit-baklushi-kak-poiavilas-eta-fraza-5b18dd10256d5c66dd840ac9" TargetMode="External"/><Relationship Id="rId4" Type="http://schemas.openxmlformats.org/officeDocument/2006/relationships/image" Target="../media/image4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.xml"/><Relationship Id="rId5" Type="http://schemas.openxmlformats.org/officeDocument/2006/relationships/hyperlink" Target="https://zen.yandex.ru/media/sounds_ufc/ahillesova-piata-istoriia-proishojdeniia-etogo-krylatogo-vyrajeniia-5e9022f5494ff2332b4ee56e" TargetMode="External"/><Relationship Id="rId4" Type="http://schemas.openxmlformats.org/officeDocument/2006/relationships/image" Target="../media/image5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zen.yandex.ru/media/na_dostupnom/chto-znachit-liasy-tochit-5bacfb4b613b0700ac947462" TargetMode="External"/><Relationship Id="rId5" Type="http://schemas.openxmlformats.org/officeDocument/2006/relationships/image" Target="../media/image51.jpeg"/><Relationship Id="rId4" Type="http://schemas.openxmlformats.org/officeDocument/2006/relationships/slide" Target="slide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5" Type="http://schemas.openxmlformats.org/officeDocument/2006/relationships/hyperlink" Target="https://zen.yandex.ru/media/philological_maniac/igrat-v-biriulki--proishojdenie-frazeologizma-eto-vam-ne-briuliki-5e9351a50005e1223322f1b7" TargetMode="External"/><Relationship Id="rId4" Type="http://schemas.openxmlformats.org/officeDocument/2006/relationships/image" Target="../media/image5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zen.yandex.ru/media/id/5a435061256d5c1a05f3608c/chto-takoe-iascik-pandory--5a5602bfad0f2218e3f27464" TargetMode="External"/><Relationship Id="rId5" Type="http://schemas.openxmlformats.org/officeDocument/2006/relationships/image" Target="../media/image53.jpeg"/><Relationship Id="rId4" Type="http://schemas.openxmlformats.org/officeDocument/2006/relationships/slide" Target="slide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zen.yandex.ru/media/id/5d3dc55aa98a2a00b3d64526/otkuda-poshlo-vyrajenie-ostatsia-s-nosom-i-prichem-tut-nos-5dc04d3923bf4800b2992f98" TargetMode="External"/><Relationship Id="rId5" Type="http://schemas.openxmlformats.org/officeDocument/2006/relationships/image" Target="../media/image54.jpeg"/><Relationship Id="rId4" Type="http://schemas.openxmlformats.org/officeDocument/2006/relationships/slide" Target="slide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3.jpeg"/><Relationship Id="rId4" Type="http://schemas.openxmlformats.org/officeDocument/2006/relationships/image" Target="../media/image61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4.jpeg"/><Relationship Id="rId4" Type="http://schemas.openxmlformats.org/officeDocument/2006/relationships/image" Target="../media/image62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5.jpg"/><Relationship Id="rId4" Type="http://schemas.openxmlformats.org/officeDocument/2006/relationships/image" Target="../media/image62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6.jpg"/><Relationship Id="rId4" Type="http://schemas.openxmlformats.org/officeDocument/2006/relationships/image" Target="../media/image62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5" Type="http://schemas.openxmlformats.org/officeDocument/2006/relationships/slide" Target="slide2.xml"/><Relationship Id="rId4" Type="http://schemas.openxmlformats.org/officeDocument/2006/relationships/image" Target="../media/image67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s://yandex.ru/images/search?text=&#1050;&#1072;&#1096;&#1072;%20&#1080;&#1079;%20&#1090;&#1086;&#1087;&#1086;&#1088;&#1072;&amp;pos=2&amp;img_url=https://www.chef.com.ua/userfiles/articles/big/1380529246_691.jpg&amp;rpt=simage" TargetMode="External"/><Relationship Id="rId13" Type="http://schemas.openxmlformats.org/officeDocument/2006/relationships/hyperlink" Target="https://yandex.ru/images/search?text=&#1053;&#1072;&#1074;&#1088;&#1072;&#1090;&#1100;%20&#1089;%20&#1090;&#1088;&#1080;%20&#1082;&#1086;&#1088;&#1086;&#1073;&#1072;&amp;pos=0&amp;img_url=https://fs00.infourok.ru/images/doc/162/186438/img9.jpg&amp;rpt=simage" TargetMode="External"/><Relationship Id="rId18" Type="http://schemas.openxmlformats.org/officeDocument/2006/relationships/hyperlink" Target="https://yandex.ru/images/search?text=&#1060;&#1088;&#1072;&#1079;&#1077;&#1086;&#1083;&#1086;&#1075;&#1080;&#1079;&#1084;&#1099;%20&#1074;%20&#1082;&#1072;&#1088;&#1090;&#1080;&#1085;&#1082;&#1072;&#1093;%20&#1089;&#1095;&#1080;&#1090;&#1072;&#1090;&#1100;%20&#1074;&#1086;&#1088;&#1086;&#1085;&amp;source=related-duck&amp;pos=1&amp;img_url=https://ds05.infourok.ru/uploads/ex/1128/00028227-c358b9a6/img5.jpg&amp;rpt=simage" TargetMode="External"/><Relationship Id="rId26" Type="http://schemas.openxmlformats.org/officeDocument/2006/relationships/hyperlink" Target="https://yandex.ru/images/search?text=&#1044;&#1074;&#1072;%20&#1089;&#1072;&#1087;&#1086;&#1075;&#1072;%20&#1087;&#1072;&#1088;&#1072;&amp;pos=4&amp;img_url=https://fsd.kopilkaurokov.ru/up/html/2018/05/28/k_5b0b7ee8ebb89/img_user_file_5b0b7ee97acf6_28.jpg&amp;rpt=simage" TargetMode="External"/><Relationship Id="rId3" Type="http://schemas.openxmlformats.org/officeDocument/2006/relationships/hyperlink" Target="https://yandex.ru/images/search?text=&#1044;&#1077;&#1083;&#1072;&#1090;&#1100;%20&#1080;&#1079;%20&#1084;&#1091;&#1093;&#1080;%20&#1089;&#1083;&#1086;&#1085;&#1072;%20%20%20%20%20%20%20%20%20%20&amp;pos=1&amp;img_url=https://ds05.infourok.ru/uploads/ex/1131/0008b038-20b8dfc5/hello_html_32a4ecb7.png&amp;rpt=simage&amp;rlt_url=https://ds04.infourok.ru/uploads/ex/05f6/00039bed-59842ed9/1/img6.jpg&amp;ogl_url=https://ds05.infourok.ru/uploads/ex/1131/0008b038-20b8dfc5/hello_html_32a4ecb7.png" TargetMode="External"/><Relationship Id="rId21" Type="http://schemas.openxmlformats.org/officeDocument/2006/relationships/hyperlink" Target="https://yandex.ru/images/search?text=&#1042;&#1086;&#1076;&#1080;&#1090;&#1100;%20&#1079;&#1072;%20&#1085;&#1086;&#1089;%20%20%20%20%20%20%20%20%20%20%20&amp;pos=2&amp;img_url=https://i.ytimg.com/vi/S3EQw1V_vYg/maxresdefault.jpg&amp;rpt=simage" TargetMode="External"/><Relationship Id="rId7" Type="http://schemas.openxmlformats.org/officeDocument/2006/relationships/hyperlink" Target="https://yandex.ru/images/search?text=&#1042;&#1079;&#1103;&#1090;&#1100;%20&#1073;&#1099;&#1082;&#1072;%20&#1079;&#1072;%20&#1088;&#1086;&#1075;&#1072;&amp;pos=2&amp;img_url=https://ds04.infourok.ru/uploads/ex/02c6/001524ed-6f66a4b2/img13.jpg&amp;rpt=simage" TargetMode="External"/><Relationship Id="rId12" Type="http://schemas.openxmlformats.org/officeDocument/2006/relationships/hyperlink" Target="https://yandex.ru/images/search?text=&#1059;&#1073;&#1080;&#1090;&#1100;%20&#1076;&#1074;&#1091;&#1093;%20&#1079;&#1072;&#1081;&#1094;&#1077;&#1074;&amp;pos=9&amp;img_url=https://megacet.ru/wp-content/uploads/2019/d5398438d0.png&amp;rpt=simage" TargetMode="External"/><Relationship Id="rId17" Type="http://schemas.openxmlformats.org/officeDocument/2006/relationships/hyperlink" Target="https://yandex.ru/images/search?text=&#1041;&#1080;&#1090;&#1100;%20&#1073;&#1072;&#1082;&#1083;&#1091;&#1096;&#1080;&amp;pos=0&amp;img_url=https://s.mediasole.ru/images/690/690917/3a80d80df7533a3b37f01a3417ae97741543619768.jpg&amp;rpt=simage" TargetMode="External"/><Relationship Id="rId25" Type="http://schemas.openxmlformats.org/officeDocument/2006/relationships/hyperlink" Target="https://yandex.ru/images/search?text=&#1057;&#1077;&#1084;&#1100;%20&#1087;&#1103;&#1090;&#1085;&#1080;&#1094;%20&#1085;&#1072;%20&#1085;&#1077;&#1076;&#1077;&#1083;&#1077;&amp;pos=0&amp;img_url=https://ds05.infourok.ru/uploads/ex/1306/0006410d-ee8c6c44/img12.jpg&amp;rpt=simage" TargetMode="External"/><Relationship Id="rId2" Type="http://schemas.openxmlformats.org/officeDocument/2006/relationships/hyperlink" Target="https://ds04.infourok.ru/uploads/ex/0f02/001928c9-e6887741/img2.jpg" TargetMode="External"/><Relationship Id="rId16" Type="http://schemas.openxmlformats.org/officeDocument/2006/relationships/hyperlink" Target="https://yandex.ru/images/search?text=&#1057;&#1090;&#1088;&#1077;&#1083;&#1103;&#1085;&#1085;&#1099;&#1081;%20&#1074;&#1086;&#1088;&#1086;&#1073;&#1077;&#1081;&amp;pos=1&amp;img_url=https://qna.center/storage/photos/jnytxtujltkfnm/309263.jpg&amp;rpt=simage" TargetMode="External"/><Relationship Id="rId20" Type="http://schemas.openxmlformats.org/officeDocument/2006/relationships/hyperlink" Target="https://yandex.ru/images/search?text=&#1071;&#1097;&#1080;&#1082;%20&#1055;&#1072;&#1085;&#1076;&#1086;&#1088;&#1099;&amp;pos=29&amp;img_url=https://www.havadiskibris.com/wp-content/uploads/2016/11/pandora-3.jpg&amp;rpt=simage" TargetMode="External"/><Relationship Id="rId29" Type="http://schemas.openxmlformats.org/officeDocument/2006/relationships/hyperlink" Target="https://yandex.ru/images/search?text=&#1050;&#1086;&#1090;%20&#1085;&#1072;&#1087;&#1083;&#1072;&#1082;&#1072;&#1083;&amp;pos=0&amp;img_url=https://avatars.mds.yandex.net/get-pdb/1880053/508a9de6-1e1d-44ac-97a9-fee2eb0d7a5c/s1200&amp;rpt=simage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andex.ru/images/search?text=&#1050;&#1072;&#1082;%20&#1073;&#1077;&#1083;&#1082;&#1072;%20&#1074;%20&#1082;&#1086;&#1083;&#1077;&#1089;&#1077;&amp;pos=3&amp;img_url=https://sun9-19.userapi.com/c857224/v857224447/136ea1/E9WkV0b5Zmg.jpg&amp;rpt=simage" TargetMode="External"/><Relationship Id="rId11" Type="http://schemas.openxmlformats.org/officeDocument/2006/relationships/hyperlink" Target="https://yandex.ru/images/search?text=&#1082;&#1072;&#1082;%20&#1082;&#1086;&#1096;&#1082;&#1072;%20&#1089;%20&#1089;&#1086;&#1073;&#1072;&#1082;&#1086;&#1081;%20&#1082;&#1072;&#1088;&#1090;&#1080;&#1085;&#1082;&#1080;&amp;pos=2&amp;img_url=https://st.depositphotos.com/1634428/1864/v/950/depositphotos_18648431-stock-illustration-dog-and-cat-fighting.jpg&amp;rpt=simage" TargetMode="External"/><Relationship Id="rId24" Type="http://schemas.openxmlformats.org/officeDocument/2006/relationships/hyperlink" Target="https://yandex.ru/images/search?text=&#1089;&#1077;&#1089;&#1090;&#1100;%20&#1074;%20&#1075;&#1072;&#1083;&#1086;&#1096;&#1091;%20&#1082;&#1072;&#1088;&#1090;&#1080;&#1085;&#1082;&#1072;&amp;pos=1&amp;img_url=https://cf.ppt-online.org/files/slide/b/Bsu1IUYR50Diog9fHcJykprjFPQel3xOWNMEKn/slide-22.jpg&amp;rpt=simage" TargetMode="External"/><Relationship Id="rId5" Type="http://schemas.openxmlformats.org/officeDocument/2006/relationships/hyperlink" Target="https://yandex.ru/images/search?text=&#1051;&#1080;&#1090;&#1100;%20&#1082;&#1088;&#1086;&#1082;&#1086;&#1076;&#1080;&#1083;&#1086;&#1074;&#1099;%20&#1089;&#1083;&#1105;&#1079;&#1099;&amp;pos=0&amp;img_url=https://www.stihi.ru/pics/2018/04/09/1532.jpg&amp;rpt=simage" TargetMode="External"/><Relationship Id="rId15" Type="http://schemas.openxmlformats.org/officeDocument/2006/relationships/hyperlink" Target="https://yandex.ru/images/search?text=&#1079;&#1086;&#1083;&#1086;&#1090;&#1099;&#1077;%20&#1088;&#1091;&#1082;&#1080;%20&#1082;&#1072;&#1088;&#1090;&#1080;&#1085;&#1082;&#1072;%20&#1082;%20&#1092;&#1088;&#1072;&#1079;&#1077;&#1086;&#1083;&#1086;&#1075;&#1080;&#1079;&#1084;&#1091;&amp;pos=1&amp;img_url=https://translate.fracademic.com/pictures/idioms_pictures_ru_en/168.jpg&amp;rpt=simage" TargetMode="External"/><Relationship Id="rId23" Type="http://schemas.openxmlformats.org/officeDocument/2006/relationships/hyperlink" Target="https://yandex.ru/images/search?text=&#1054;&#1089;&#1090;&#1072;&#1090;&#1100;&#1089;&#1103;%20&#1089;%20&#1085;&#1086;&#1089;&#1086;&#1084;&amp;pos=2&amp;img_url=https://i09.fotocdn.net/s117/2c7629fdcaffa816/public_pin_m/2677835886.jpg&amp;rpt=simage" TargetMode="External"/><Relationship Id="rId28" Type="http://schemas.openxmlformats.org/officeDocument/2006/relationships/hyperlink" Target="https://yandex.ru/images/search?text=&#1050;&#1072;&#1082;%20&#1074;%20&#1074;&#1086;&#1076;&#1091;%20&#1075;&#1083;&#1103;&#1076;&#1077;&#1083;&#1080;&amp;pos=2&amp;img_url=https://fsd.multiurok.ru/html/2018/02/11/s_5a80959eacf3a/829688_5.jpeg&amp;rpt=simage" TargetMode="External"/><Relationship Id="rId10" Type="http://schemas.openxmlformats.org/officeDocument/2006/relationships/hyperlink" Target="https://yandex.ru/images/search?text=&#1057;&#1091;&#1082;,%20&#1085;&#1072;%20&#1082;&#1086;&#1090;&#1086;&#1088;&#1086;&#1084;%20&#1089;&#1080;&#1076;&#1080;&#1096;&#1100;&amp;pos=0&amp;img_url=https://otvet.imgsmail.ru/download/255019348_f820270e35b328afc154304dd6e7c155_800.png&amp;rpt=simage" TargetMode="External"/><Relationship Id="rId19" Type="http://schemas.openxmlformats.org/officeDocument/2006/relationships/hyperlink" Target="https://yandex.ru/images/search?text=&#1041;&#1077;&#1079;%20&#1094;&#1072;&#1088;&#1103;%20&#1074;%20&#1075;&#1086;&#1083;&#1086;&#1074;&#1077;&amp;pos=3&amp;img_url=http://lamcdn.net/lookatme.ru/post_image-image/qudYXx3WXn1Unlky_49Kug-article.jpg&amp;rpt=simage" TargetMode="External"/><Relationship Id="rId4" Type="http://schemas.openxmlformats.org/officeDocument/2006/relationships/hyperlink" Target="https://yandex.ru/images/search?text=&#1055;&#1088;&#1080;&#1075;&#1088;&#1077;&#1090;&#1100;%20&#1079;&#1084;&#1077;&#1102;%20&#1085;&#1072;%20&#1075;&#1088;&#1091;&#1076;&#1080;&amp;pos=2&amp;img_url=https://doma-u-semena.ru/images/fraz/240.png&amp;rpt=simage" TargetMode="External"/><Relationship Id="rId9" Type="http://schemas.openxmlformats.org/officeDocument/2006/relationships/hyperlink" Target="https://yandex.ru/images/search?text=&#1053;&#1086;&#1089;&#1080;&#1090;&#1100;%20&#1074;&#1086;&#1076;&#1091;%20&#1074;%20&#1088;&#1077;&#1096;&#1077;&#1090;&#1077;&amp;pos=0&amp;img_url=https://ds04.infourok.ru/uploads/ex/1128/0006db6f-be3f6c55/img15.jpg&amp;rpt=simage" TargetMode="External"/><Relationship Id="rId14" Type="http://schemas.openxmlformats.org/officeDocument/2006/relationships/hyperlink" Target="https://yandex.ru/images/search?text=&#1043;&#1076;&#1077;%20&#1088;&#1072;&#1082;&#1080;%20&#1079;&#1080;&#1084;&#1091;&#1102;&#1090;&amp;pos=4&amp;img_url=https://ds04.infourok.ru/uploads/ex/0eaa/00084c09-9d37117d/img42.jpg&amp;rpt=simage" TargetMode="External"/><Relationship Id="rId22" Type="http://schemas.openxmlformats.org/officeDocument/2006/relationships/hyperlink" Target="https://yandex.ru/images/search?text=&#1051;&#1100;&#1105;&#1090;%20&#1082;&#1072;&#1082;%20&#1080;&#1079;%20&#1074;&#1077;&#1076;&#1088;&#1072;&amp;pos=0&amp;img_url=https://ds02.infourok.ru/uploads/ex/070a/00071f71-523d8ee0/hello_html_m7b795f48.jpg&amp;rpt=simage" TargetMode="External"/><Relationship Id="rId27" Type="http://schemas.openxmlformats.org/officeDocument/2006/relationships/hyperlink" Target="https://yandex.ru/images/search?text=&#1045;&#1093;&#1072;&#1090;&#1100;%20&#1079;&#1072;&#1081;&#1094;&#1077;&#1084;%20%20%20%20%20%20%20&amp;pos=0&amp;img_url=http://900igr.net/up/datas/153480/028.jpg&amp;rpt=simage" TargetMode="External"/><Relationship Id="rId30" Type="http://schemas.openxmlformats.org/officeDocument/2006/relationships/slide" Target="slide40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s://yandex.ru/images/search?text=&#1043;&#1086;&#1088;&#1086;&#1093;%20&#1086;%20&#1089;&#1090;&#1077;&#1085;&#1091;%20%20%20%20%20%20%20%20%20%20%20%20%20%20%20&amp;pos=8&amp;img_url=https://ds04.infourok.ru/uploads/ex/11d9/0012af78-8afa16e8/img5.jpg&amp;rpt=simage" TargetMode="External"/><Relationship Id="rId13" Type="http://schemas.openxmlformats.org/officeDocument/2006/relationships/hyperlink" Target="https://yandex.ru/images/search?text=&#1047;&#1072;&#1090;&#1082;&#1085;&#1091;&#1090;&#1100;%20&#1079;&#1072;%20&#1087;&#1086;&#1103;&#1089;&amp;pos=0&amp;img_url=http://900igr.net/up/datai/174725/0014-012-.jpg&amp;rpt=simage" TargetMode="External"/><Relationship Id="rId18" Type="http://schemas.openxmlformats.org/officeDocument/2006/relationships/hyperlink" Target="https://yandex.ru/images/search?text=&#1045;&#1093;&#1072;&#1090;&#1100;%20&#1079;&#1072;&#1081;&#1094;&#1077;&#1084;%20%20%20%20%20%20%20&amp;pos=0&amp;img_url=http://900igr.net/up/datas/153480/028.jpg&amp;rpt=simage" TargetMode="External"/><Relationship Id="rId3" Type="http://schemas.openxmlformats.org/officeDocument/2006/relationships/hyperlink" Target="&#1044;&#1077;&#1088;&#1078;&#1072;&#1090;&#1100;%20&#1103;&#1079;&#1099;&#1082;%20&#1079;&#1072;%20&#1079;&#1091;&#1073;&#1072;&#1084;&#1080;" TargetMode="External"/><Relationship Id="rId21" Type="http://schemas.openxmlformats.org/officeDocument/2006/relationships/slide" Target="slide1.xml"/><Relationship Id="rId7" Type="http://schemas.openxmlformats.org/officeDocument/2006/relationships/hyperlink" Target="https://yandex.ru/images/search?text=&#1040;&#1087;&#1087;&#1077;&#1090;&#1080;&#1090;%20&#1087;&#1088;&#1080;&#1093;&#1086;&#1076;&#1080;&#1090;%20&#1074;&#1086;%20&#1074;&#1088;&#1077;&#1084;&#1103;%20&#1077;&#1076;&#1099;&amp;pos=14&amp;img_url=https://pandia.ru/text/82/155/images/img18_21.jpg&amp;rpt=simage" TargetMode="External"/><Relationship Id="rId12" Type="http://schemas.openxmlformats.org/officeDocument/2006/relationships/hyperlink" Target="https://yandex.ru/images/search?text=&#1053;&#1072;&#1083;&#1086;&#1084;&#1072;&#1090;&#1100;%20&#1076;&#1088;&#1086;&#1074;%20%20%20%20%20&amp;pos=1&amp;img_url=http://fraze.ru/images/title_frazeolgizm/n-bukva/nalomati-drov.jpg&amp;rpt=simage" TargetMode="External"/><Relationship Id="rId17" Type="http://schemas.openxmlformats.org/officeDocument/2006/relationships/hyperlink" Target="https://yandex.ru/images/search?text=&#1044;&#1074;&#1072;%20&#1089;&#1072;&#1087;&#1086;&#1075;&#1072;%20&#1087;&#1072;&#1088;&#1072;&amp;pos=4&amp;img_url=https://fsd.kopilkaurokov.ru/up/html/2018/05/28/k_5b0b7ee8ebb89/img_user_file_5b0b7ee97acf6_28.jpg&amp;rpt=simage" TargetMode="External"/><Relationship Id="rId2" Type="http://schemas.openxmlformats.org/officeDocument/2006/relationships/hyperlink" Target="https://yandex.ru/images/search?text=&#1057;&#1077;&#1084;&#1100;%20&#1087;&#1103;&#1076;&#1077;&#1081;%20&#1074;&#1086;%20&#1083;&#1073;&#1091;%20%20%20%20%20%20%20%20&amp;pos=0&amp;img_url=https://pbs.twimg.com/media/DTVLvhuWAAEIxY9.jpg:large&amp;rpt=simage" TargetMode="External"/><Relationship Id="rId16" Type="http://schemas.openxmlformats.org/officeDocument/2006/relationships/hyperlink" Target="https://yandex.ru/images/search?text=&#1057;&#1077;&#1084;&#1100;%20&#1087;&#1103;&#1090;&#1085;&#1080;&#1094;%20&#1085;&#1072;%20&#1085;&#1077;&#1076;&#1077;&#1083;&#1077;&amp;pos=0&amp;img_url=https://ds05.infourok.ru/uploads/ex/1306/0006410d-ee8c6c44/img12.jpg&amp;rpt=simage" TargetMode="External"/><Relationship Id="rId20" Type="http://schemas.openxmlformats.org/officeDocument/2006/relationships/hyperlink" Target="https://yandex.ru/images/search?text=&#1050;&#1086;&#1090;%20&#1085;&#1072;&#1087;&#1083;&#1072;&#1082;&#1072;&#1083;&amp;pos=0&amp;img_url=https://avatars.mds.yandex.net/get-pdb/1880053/508a9de6-1e1d-44ac-97a9-fee2eb0d7a5c/s1200&amp;rpt=simage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andex.ru/images/search?text=&#1054;&#1088;&#1072;&#1090;&#1100;%20&#1074;&#1086;%20&#1074;&#1089;&#1077;%20&#1075;&#1086;&#1088;&#1083;&#1086;&amp;pos=45&amp;p=1&amp;img_url=https://yt3.ggpht.com/a/AGF-l7-9BSoOkydHKZxfb457QmqT5iGYYuvyKzOD2A=s900-c-k-c0xffffffff-no-rj-mo&amp;rpt=simage" TargetMode="External"/><Relationship Id="rId11" Type="http://schemas.openxmlformats.org/officeDocument/2006/relationships/hyperlink" Target="https://yandex.ru/images/search?text=&#1057;&#1086;&#1074;&#1072;%20&#1089;%20&#1091;&#1082;&#1072;&#1079;&#1082;&#1086;&#1081;&amp;pos=8&amp;img_url=https://i.pinimg.com/originals/a1/2e/d0/a12ed08f5221b42a04a15e6ce922cb8a.jpg&amp;rpt=simage" TargetMode="External"/><Relationship Id="rId5" Type="http://schemas.openxmlformats.org/officeDocument/2006/relationships/hyperlink" Target="https://yandex.ru/images/search?text=&#1057;&#1090;&#1072;&#1074;&#1080;&#1090;&#1100;%20&#1087;&#1072;&#1083;&#1082;&#1080;%20&#1074;%20&#1082;&#1086;&#1083;&#1105;&#1089;&#1072;&amp;pos=3&amp;img_url=http://www.fraze.ru/images/title_frazeolgizm/v-bukva/vstavliati-palki.jpg&amp;rpt=simage" TargetMode="External"/><Relationship Id="rId15" Type="http://schemas.openxmlformats.org/officeDocument/2006/relationships/hyperlink" Target="https://yandex.ru/images/search?text=&#1089;&#1077;&#1089;&#1090;&#1100;%20&#1074;%20&#1075;&#1072;&#1083;&#1086;&#1096;&#1091;%20&#1082;&#1072;&#1088;&#1090;&#1080;&#1085;&#1082;&#1072;&amp;pos=1&amp;img_url=https://cf.ppt-online.org/files/slide/b/Bsu1IUYR50Diog9fHcJykprjFPQel3xOWNMEKn/slide-22.jpg&amp;rpt=simage" TargetMode="External"/><Relationship Id="rId10" Type="http://schemas.openxmlformats.org/officeDocument/2006/relationships/hyperlink" Target="https://yandex.ru/images/search?text=&#1048;&#1097;&#1080;%20&#1074;&#1077;&#1090;&#1088;&#1072;%20&#1074;%20&#1087;&#1086;&#1083;&#1077;%20%20%20%20%20%20%20%20%20&amp;pos=0&amp;img_url=https://otvet.imgsmail.ru/download/u_a9eba5d345068422f92b068b7da91804_800.jpg&amp;rpt=simage" TargetMode="External"/><Relationship Id="rId19" Type="http://schemas.openxmlformats.org/officeDocument/2006/relationships/hyperlink" Target="https://yandex.ru/images/search?text=&#1050;&#1072;&#1082;%20&#1074;%20&#1074;&#1086;&#1076;&#1091;%20&#1075;&#1083;&#1103;&#1076;&#1077;&#1083;&#1080;&amp;pos=2&amp;img_url=https://fsd.multiurok.ru/html/2018/02/11/s_5a80959eacf3a/829688_5.jpeg&amp;rpt=simage" TargetMode="External"/><Relationship Id="rId4" Type="http://schemas.openxmlformats.org/officeDocument/2006/relationships/hyperlink" Target="https://yandex.ru/images/search?text=&#1057;&#1087;&#1091;&#1089;&#1090;&#1103;%20&#1088;&#1091;&#1082;&#1072;&#1074;&#1072;%20%20%20%20%20%20%20%20%20%20%20%20%20&amp;pos=0&amp;img_url=https://cdn.turkaramamotoru.com/ru/sinonim-znacheniya-1238.jpg&amp;rpt=simage" TargetMode="External"/><Relationship Id="rId9" Type="http://schemas.openxmlformats.org/officeDocument/2006/relationships/hyperlink" Target="https://yandex.ru/images/search?text=&#1058;&#1103;&#1085;&#1091;&#1090;&#1100;%20&#1082;&#1086;&#1090;&#1072;%20&#1079;&#1072;%20&#1093;&#1074;&#1086;&#1089;&#1090;&amp;pos=2&amp;img_url=https://cs9.pikabu.ru/post_img/2017/10/21/10/og_og_150860502226891746.jpg&amp;rpt=simage" TargetMode="External"/><Relationship Id="rId14" Type="http://schemas.openxmlformats.org/officeDocument/2006/relationships/hyperlink" Target="https://yandex.ru/images/search?text=&#1047;&#1072;%20&#1090;&#1088;&#1080;&#1076;&#1077;&#1074;&#1103;&#1090;&#1100;%20&#1079;&#1077;&#1084;&#1077;&#1083;&#1100;&amp;pos=14&amp;img_url=https://cloud.prezentacii.org/19/05/146156/images/screen9.jpg&amp;rpt=simag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0" y="-1"/>
            <a:ext cx="9144000" cy="685800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 rot="5400000">
            <a:off x="1403645" y="-906817"/>
            <a:ext cx="6336707" cy="8640963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652119" y="4509120"/>
            <a:ext cx="301704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dirty="0" err="1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Баркова</a:t>
            </a:r>
            <a:r>
              <a:rPr lang="ru-RU" sz="1600" b="1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 Людмила Владимировна, учитель начальных классов</a:t>
            </a: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899652" y="285651"/>
            <a:ext cx="7128792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Муниципальное общеобразовательное учреждение</a:t>
            </a:r>
            <a:b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«Средняя общеобразовательная школа №14 </a:t>
            </a:r>
            <a:b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с углубленным изучением отдельных предметов</a:t>
            </a: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»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653" y="1340768"/>
            <a:ext cx="4608452" cy="4464495"/>
          </a:xfrm>
          <a:prstGeom prst="rect">
            <a:avLst/>
          </a:prstGeom>
          <a:ln>
            <a:noFill/>
          </a:ln>
        </p:spPr>
      </p:pic>
      <p:sp>
        <p:nvSpPr>
          <p:cNvPr id="17" name="Заголовок 1"/>
          <p:cNvSpPr txBox="1">
            <a:spLocks/>
          </p:cNvSpPr>
          <p:nvPr/>
        </p:nvSpPr>
        <p:spPr>
          <a:xfrm>
            <a:off x="2545017" y="6026017"/>
            <a:ext cx="4319587" cy="79216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err="1">
                <a:ln>
                  <a:noFill/>
                </a:ln>
                <a:solidFill>
                  <a:srgbClr val="C0504D">
                    <a:lumMod val="50000"/>
                  </a:srgbClr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Полысаевский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 городской округ</a:t>
            </a:r>
            <a:b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2020 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г</a:t>
            </a:r>
          </a:p>
        </p:txBody>
      </p:sp>
      <p:sp>
        <p:nvSpPr>
          <p:cNvPr id="11" name="Прямоугольник 10"/>
          <p:cNvSpPr/>
          <p:nvPr/>
        </p:nvSpPr>
        <p:spPr>
          <a:xfrm rot="21244834">
            <a:off x="1161488" y="3720919"/>
            <a:ext cx="3857921" cy="1304835"/>
          </a:xfrm>
          <a:prstGeom prst="rect">
            <a:avLst/>
          </a:prstGeom>
          <a:solidFill>
            <a:srgbClr val="28622B"/>
          </a:solidFill>
          <a:ln>
            <a:solidFill>
              <a:srgbClr val="2862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2000" dirty="0" smtClean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400" dirty="0" smtClean="0">
                <a:latin typeface="Bookman Old Style" pitchFamily="18" charset="0"/>
                <a:ea typeface="Calibri"/>
                <a:cs typeface="Times New Roman"/>
              </a:rPr>
              <a:t>Игра – конкурс </a:t>
            </a:r>
            <a:r>
              <a:rPr lang="ru-RU" sz="2800" b="1" dirty="0" smtClean="0">
                <a:latin typeface="Bookman Old Style" pitchFamily="18" charset="0"/>
                <a:ea typeface="Calibri"/>
                <a:cs typeface="Times New Roman"/>
              </a:rPr>
              <a:t>ФРАЗЕОЛОГИЗМЫ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2000" dirty="0">
              <a:ea typeface="Calibri"/>
              <a:cs typeface="Times New Roman"/>
            </a:endParaRPr>
          </a:p>
        </p:txBody>
      </p:sp>
      <p:sp>
        <p:nvSpPr>
          <p:cNvPr id="8" name="Пятиугольник 7"/>
          <p:cNvSpPr/>
          <p:nvPr/>
        </p:nvSpPr>
        <p:spPr>
          <a:xfrm>
            <a:off x="6156176" y="2564904"/>
            <a:ext cx="2292473" cy="864095"/>
          </a:xfrm>
          <a:prstGeom prst="homePlat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Bookman Old Style" pitchFamily="18" charset="0"/>
                <a:hlinkClick r:id="rId3" action="ppaction://hlinksldjump"/>
              </a:rPr>
              <a:t>Старт</a:t>
            </a:r>
            <a:endParaRPr lang="ru-RU" sz="3600" b="1" dirty="0">
              <a:latin typeface="Bookman Old Style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458210" y="6026017"/>
            <a:ext cx="1210956" cy="4090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  <a:hlinkClick r:id="rId4" action="ppaction://hlinksldjump"/>
              </a:rPr>
              <a:t>Ресурсы</a:t>
            </a:r>
            <a:endParaRPr lang="ru-RU" sz="1600" b="1" dirty="0">
              <a:solidFill>
                <a:schemeClr val="accent2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364088" y="1340768"/>
            <a:ext cx="288031" cy="445654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917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7863736"/>
              </p:ext>
            </p:extLst>
          </p:nvPr>
        </p:nvGraphicFramePr>
        <p:xfrm>
          <a:off x="251517" y="260648"/>
          <a:ext cx="8640961" cy="63367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7"/>
                <a:gridCol w="1008112"/>
                <a:gridCol w="1008112"/>
                <a:gridCol w="1008112"/>
                <a:gridCol w="1008112"/>
                <a:gridCol w="936104"/>
                <a:gridCol w="936102"/>
              </a:tblGrid>
              <a:tr h="996112">
                <a:tc>
                  <a:txBody>
                    <a:bodyPr/>
                    <a:lstStyle/>
                    <a:p>
                      <a:endParaRPr lang="ru-RU" sz="2200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r>
                        <a:rPr lang="ru-RU" sz="22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</a:rPr>
                        <a:t> Лицом к</a:t>
                      </a:r>
                      <a:r>
                        <a:rPr lang="ru-RU" sz="2200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</a:rPr>
                        <a:t> лицу</a:t>
                      </a:r>
                      <a:endParaRPr lang="ru-RU" sz="2200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  <a:hlinkClick r:id="rId2" action="ppaction://hlinksldjump"/>
                        </a:rPr>
                        <a:t>10</a:t>
                      </a:r>
                      <a:endParaRPr lang="ru-RU" sz="2800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  <a:hlinkClick r:id="rId3" action="ppaction://hlinksldjump"/>
                        </a:rPr>
                        <a:t>20</a:t>
                      </a:r>
                      <a:endParaRPr lang="ru-RU" sz="2800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  <a:hlinkClick r:id="rId4" action="ppaction://hlinksldjump"/>
                        </a:rPr>
                        <a:t>30</a:t>
                      </a:r>
                      <a:endParaRPr lang="ru-RU" sz="2800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  <a:hlinkClick r:id="rId5" action="ppaction://hlinksldjump"/>
                        </a:rPr>
                        <a:t>40</a:t>
                      </a:r>
                      <a:endParaRPr lang="ru-RU" sz="2800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  <a:hlinkClick r:id="rId6" action="ppaction://hlinksldjump"/>
                        </a:rPr>
                        <a:t>50</a:t>
                      </a:r>
                      <a:endParaRPr lang="ru-RU" sz="2800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  <a:hlinkClick r:id="rId7" action="ppaction://hlinksldjump"/>
                        </a:rPr>
                        <a:t>60</a:t>
                      </a:r>
                      <a:endParaRPr lang="ru-RU" sz="2800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068118"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Весёлые картинки</a:t>
                      </a:r>
                      <a:endParaRPr lang="ru-RU" sz="22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rgbClr val="ECCBC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b="1" dirty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Bookman Old Style" pitchFamily="18" charset="0"/>
                          <a:hlinkClick r:id="rId8" action="ppaction://hlinksldjump"/>
                        </a:rPr>
                        <a:t>10</a:t>
                      </a:r>
                      <a:endParaRPr lang="ru-RU" sz="28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rgbClr val="ECCBC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b="1" dirty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Bookman Old Style" pitchFamily="18" charset="0"/>
                          <a:hlinkClick r:id="rId9" action="ppaction://hlinksldjump"/>
                        </a:rPr>
                        <a:t>20</a:t>
                      </a:r>
                      <a:endParaRPr lang="ru-RU" sz="28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rgbClr val="ECCBC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Bookman Old Style" pitchFamily="18" charset="0"/>
                          <a:hlinkClick r:id="rId10" action="ppaction://hlinksldjump"/>
                        </a:rPr>
                        <a:t>30</a:t>
                      </a:r>
                      <a:endParaRPr lang="ru-RU" sz="28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rgbClr val="ECCBC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Bookman Old Style" pitchFamily="18" charset="0"/>
                          <a:hlinkClick r:id="rId11" action="ppaction://hlinksldjump"/>
                        </a:rPr>
                        <a:t>40</a:t>
                      </a:r>
                      <a:endParaRPr lang="ru-RU" sz="28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rgbClr val="ECCBC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Bookman Old Style" pitchFamily="18" charset="0"/>
                          <a:hlinkClick r:id="rId12" action="ppaction://hlinksldjump"/>
                        </a:rPr>
                        <a:t>50</a:t>
                      </a:r>
                      <a:endParaRPr lang="ru-RU" sz="28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rgbClr val="ECCBC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Bookman Old Style" pitchFamily="18" charset="0"/>
                          <a:hlinkClick r:id="rId13" action="ppaction://hlinksldjump"/>
                        </a:rPr>
                        <a:t>60</a:t>
                      </a:r>
                      <a:endParaRPr lang="ru-RU" sz="28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rgbClr val="ECCBCA"/>
                    </a:solidFill>
                  </a:tcPr>
                </a:tc>
              </a:tr>
              <a:tr h="1068118">
                <a:tc>
                  <a:txBody>
                    <a:bodyPr/>
                    <a:lstStyle/>
                    <a:p>
                      <a:endParaRPr lang="ru-RU" sz="2200" b="1" dirty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r>
                        <a:rPr lang="ru-RU" sz="22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</a:rPr>
                        <a:t>Начала и концы</a:t>
                      </a:r>
                      <a:endParaRPr lang="ru-RU" sz="22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b="1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  <a:hlinkClick r:id="rId14" action="ppaction://hlinksldjump"/>
                        </a:rPr>
                        <a:t>10</a:t>
                      </a:r>
                      <a:endParaRPr lang="ru-RU" sz="28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b="1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  <a:hlinkClick r:id="rId15" action="ppaction://hlinksldjump"/>
                        </a:rPr>
                        <a:t>20</a:t>
                      </a:r>
                      <a:endParaRPr lang="ru-RU" sz="28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  <a:hlinkClick r:id="rId16" action="ppaction://hlinksldjump"/>
                        </a:rPr>
                        <a:t>30</a:t>
                      </a:r>
                      <a:endParaRPr lang="ru-RU" sz="28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  <a:hlinkClick r:id="rId17" action="ppaction://hlinksldjump"/>
                        </a:rPr>
                        <a:t>40</a:t>
                      </a:r>
                      <a:endParaRPr lang="ru-RU" sz="28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  <a:hlinkClick r:id="rId18" action="ppaction://hlinksldjump"/>
                        </a:rPr>
                        <a:t>50</a:t>
                      </a:r>
                      <a:endParaRPr lang="ru-RU" sz="28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  <a:hlinkClick r:id="rId19" action="ppaction://hlinksldjump"/>
                        </a:rPr>
                        <a:t>60</a:t>
                      </a:r>
                      <a:endParaRPr lang="ru-RU" sz="28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068118">
                <a:tc>
                  <a:txBody>
                    <a:bodyPr/>
                    <a:lstStyle/>
                    <a:p>
                      <a:endParaRPr lang="ru-RU" sz="2200" b="1" dirty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r>
                        <a:rPr lang="ru-RU" sz="22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Что это значит?</a:t>
                      </a:r>
                      <a:endParaRPr lang="ru-RU" sz="22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rgbClr val="ECCBC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b="1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  <a:hlinkClick r:id="rId20" action="ppaction://hlinksldjump"/>
                        </a:rPr>
                        <a:t>10</a:t>
                      </a:r>
                      <a:endParaRPr lang="ru-RU" sz="28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rgbClr val="ECCBC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b="1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  <a:hlinkClick r:id="rId21" action="ppaction://hlinksldjump"/>
                        </a:rPr>
                        <a:t>20</a:t>
                      </a:r>
                      <a:endParaRPr lang="ru-RU" sz="28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rgbClr val="ECCBC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  <a:hlinkClick r:id="rId22" action="ppaction://hlinksldjump"/>
                        </a:rPr>
                        <a:t>30</a:t>
                      </a:r>
                      <a:endParaRPr lang="ru-RU" sz="28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rgbClr val="ECCBC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  <a:hlinkClick r:id="rId23" action="ppaction://hlinksldjump"/>
                        </a:rPr>
                        <a:t>40</a:t>
                      </a:r>
                      <a:endParaRPr lang="ru-RU" sz="28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rgbClr val="ECCBC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  <a:hlinkClick r:id="rId24" action="ppaction://hlinksldjump"/>
                        </a:rPr>
                        <a:t>50</a:t>
                      </a:r>
                      <a:endParaRPr lang="ru-RU" sz="28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rgbClr val="ECCBC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  <a:hlinkClick r:id="rId25" action="ppaction://hlinksldjump"/>
                        </a:rPr>
                        <a:t>60</a:t>
                      </a:r>
                      <a:endParaRPr lang="ru-RU" sz="28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rgbClr val="ECCBCA"/>
                    </a:solidFill>
                  </a:tcPr>
                </a:tc>
              </a:tr>
              <a:tr h="1068118"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  </a:t>
                      </a:r>
                      <a:r>
                        <a:rPr lang="ru-RU" sz="22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</a:rPr>
                        <a:t>Синонимы </a:t>
                      </a:r>
                    </a:p>
                    <a:p>
                      <a:pPr algn="ctr"/>
                      <a:r>
                        <a:rPr lang="ru-RU" sz="22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</a:rPr>
                        <a:t>и антонимы</a:t>
                      </a:r>
                      <a:endParaRPr lang="ru-RU" sz="22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b="1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  <a:hlinkClick r:id="rId26" action="ppaction://hlinksldjump"/>
                        </a:rPr>
                        <a:t>10</a:t>
                      </a:r>
                      <a:endParaRPr lang="ru-RU" sz="28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b="1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  <a:hlinkClick r:id="rId27" action="ppaction://hlinksldjump"/>
                        </a:rPr>
                        <a:t>20</a:t>
                      </a:r>
                      <a:endParaRPr lang="ru-RU" sz="28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  <a:hlinkClick r:id="rId28" action="ppaction://hlinksldjump"/>
                        </a:rPr>
                        <a:t>30</a:t>
                      </a:r>
                      <a:endParaRPr lang="ru-RU" sz="28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  <a:hlinkClick r:id="rId29" action="ppaction://hlinksldjump"/>
                        </a:rPr>
                        <a:t>40</a:t>
                      </a:r>
                      <a:endParaRPr lang="ru-RU" sz="28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  <a:hlinkClick r:id="rId30" action="ppaction://hlinksldjump"/>
                        </a:rPr>
                        <a:t>50</a:t>
                      </a:r>
                      <a:endParaRPr lang="ru-RU" sz="28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  <a:hlinkClick r:id="rId31" action="ppaction://hlinksldjump"/>
                        </a:rPr>
                        <a:t>60</a:t>
                      </a:r>
                      <a:endParaRPr lang="ru-RU" sz="28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068118">
                <a:tc>
                  <a:txBody>
                    <a:bodyPr/>
                    <a:lstStyle/>
                    <a:p>
                      <a:endParaRPr lang="ru-RU" sz="2200" b="1" dirty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r>
                        <a:rPr lang="ru-RU" sz="22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Bookman Old Style" pitchFamily="18" charset="0"/>
                        </a:rPr>
                        <a:t>     Наоборот</a:t>
                      </a:r>
                      <a:endParaRPr lang="ru-RU" sz="22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rgbClr val="ECCBC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b="1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  <a:hlinkClick r:id="rId32" action="ppaction://hlinksldjump"/>
                        </a:rPr>
                        <a:t>10</a:t>
                      </a:r>
                      <a:endParaRPr lang="ru-RU" sz="28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rgbClr val="ECCBC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b="1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  <a:hlinkClick r:id="rId33" action="ppaction://hlinksldjump"/>
                        </a:rPr>
                        <a:t>20</a:t>
                      </a:r>
                      <a:endParaRPr lang="ru-RU" sz="28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rgbClr val="ECCBC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  <a:hlinkClick r:id="rId34" action="ppaction://hlinksldjump"/>
                        </a:rPr>
                        <a:t>30</a:t>
                      </a:r>
                      <a:endParaRPr lang="ru-RU" sz="28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rgbClr val="ECCBC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  <a:hlinkClick r:id="rId35" action="ppaction://hlinksldjump"/>
                        </a:rPr>
                        <a:t>40</a:t>
                      </a:r>
                      <a:endParaRPr lang="ru-RU" sz="28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rgbClr val="ECCBC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  <a:hlinkClick r:id="rId36" action="ppaction://hlinksldjump"/>
                        </a:rPr>
                        <a:t>50</a:t>
                      </a:r>
                      <a:endParaRPr lang="ru-RU" sz="28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rgbClr val="ECCBC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800" b="1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  <a:p>
                      <a:pPr algn="ctr"/>
                      <a:r>
                        <a:rPr lang="ru-RU" sz="28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Bookman Old Style" pitchFamily="18" charset="0"/>
                          <a:hlinkClick r:id="rId37" action="ppaction://hlinksldjump"/>
                        </a:rPr>
                        <a:t>60</a:t>
                      </a:r>
                      <a:endParaRPr lang="ru-RU" sz="28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Bookman Old Style" pitchFamily="18" charset="0"/>
                      </a:endParaRPr>
                    </a:p>
                  </a:txBody>
                  <a:tcPr>
                    <a:solidFill>
                      <a:srgbClr val="ECCBCA"/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8048596" y="6571694"/>
            <a:ext cx="1066940" cy="2863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  <a:hlinkClick r:id="rId38" action="ppaction://hlinksldjump"/>
              </a:rPr>
              <a:t>Начало</a:t>
            </a:r>
            <a:endParaRPr lang="ru-RU" sz="1600" b="1" dirty="0">
              <a:solidFill>
                <a:schemeClr val="accent2">
                  <a:lumMod val="75000"/>
                </a:schemeClr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6297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384" y="257074"/>
            <a:ext cx="8511231" cy="6374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499454" y="371434"/>
            <a:ext cx="2744340" cy="302877"/>
          </a:xfrm>
          <a:prstGeom prst="rect">
            <a:avLst/>
          </a:prstGeom>
          <a:solidFill>
            <a:sysClr val="window" lastClr="FFFFFF"/>
          </a:solidFill>
          <a:ln w="3175" cap="flat" cmpd="sng" algn="ctr">
            <a:noFill/>
            <a:prstDash val="solid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lIns="92075" tIns="46038" rIns="92075" bIns="46038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  <a:ea typeface="+mn-ea"/>
                <a:cs typeface="+mn-cs"/>
              </a:rPr>
              <a:t>Лицом к лицу 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Calibri"/>
                <a:ea typeface="+mn-ea"/>
                <a:cs typeface="+mn-cs"/>
              </a:rPr>
              <a:t>– 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  <a:ea typeface="+mn-ea"/>
                <a:cs typeface="+mn-cs"/>
              </a:rPr>
              <a:t>10</a:t>
            </a:r>
            <a:r>
              <a:rPr kumimoji="0" lang="ru-RU" sz="2000" b="0" i="0" u="none" strike="noStrike" kern="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Arial Black" pitchFamily="34" charset="0"/>
                <a:ea typeface="+mn-ea"/>
                <a:cs typeface="+mn-cs"/>
              </a:rPr>
              <a:t>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472574" y="954795"/>
            <a:ext cx="41988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  <a:buClr>
                <a:srgbClr val="1F497D"/>
              </a:buClr>
              <a:buSzPct val="85000"/>
              <a:defRPr/>
            </a:pPr>
            <a:r>
              <a:rPr lang="ru-RU" sz="2800" b="1" dirty="0">
                <a:solidFill>
                  <a:srgbClr val="C00000"/>
                </a:solidFill>
                <a:latin typeface="Bookman Old Style" pitchFamily="18" charset="0"/>
              </a:rPr>
              <a:t>О чём идёт речь?</a:t>
            </a:r>
            <a:endParaRPr lang="en-GB" sz="28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62512" y="1435460"/>
            <a:ext cx="77662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Его воротят, когда </a:t>
            </a:r>
            <a:endParaRPr lang="ru-RU" sz="2800" b="1" dirty="0" smtClean="0">
              <a:solidFill>
                <a:srgbClr val="C0504D">
                  <a:lumMod val="50000"/>
                </a:srgbClr>
              </a:solidFill>
              <a:latin typeface="Bookman Old Style" pitchFamily="18" charset="0"/>
            </a:endParaRPr>
          </a:p>
          <a:p>
            <a:pPr lvl="0" algn="ctr"/>
            <a:r>
              <a:rPr lang="ru-RU" sz="2800" b="1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что-либо </a:t>
            </a:r>
            <a:r>
              <a:rPr lang="ru-RU" sz="2800" b="1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не нравится.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574570" y="2615952"/>
            <a:ext cx="64629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Его вешают, приходя </a:t>
            </a:r>
            <a:r>
              <a:rPr lang="ru-RU" sz="2400" b="1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в уныние</a:t>
            </a:r>
            <a:r>
              <a:rPr lang="ru-RU" sz="2400" b="1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556437" y="3318445"/>
            <a:ext cx="59046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Его везде суют, вмешиваясь не в своё дело. 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93" r="23504" b="5591"/>
          <a:stretch/>
        </p:blipFill>
        <p:spPr>
          <a:xfrm>
            <a:off x="7164288" y="438540"/>
            <a:ext cx="867740" cy="99692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14" name="Рисунок 6" descr="6022763_m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229" y="4905757"/>
            <a:ext cx="1764818" cy="1575047"/>
          </a:xfrm>
          <a:prstGeom prst="rect">
            <a:avLst/>
          </a:prstGeom>
          <a:ln w="19050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16" name="Заголовок 1"/>
          <p:cNvSpPr txBox="1">
            <a:spLocks/>
          </p:cNvSpPr>
          <p:nvPr/>
        </p:nvSpPr>
        <p:spPr>
          <a:xfrm>
            <a:off x="3491880" y="5371965"/>
            <a:ext cx="1296348" cy="706437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ru-RU" sz="3600" b="1" dirty="0">
                <a:solidFill>
                  <a:srgbClr val="C00000"/>
                </a:solidFill>
                <a:latin typeface="Bookman Old Style" pitchFamily="18" charset="0"/>
                <a:ea typeface="+mj-ea"/>
                <a:cs typeface="+mj-cs"/>
              </a:rPr>
              <a:t>Нос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02868" y="2512678"/>
            <a:ext cx="2071702" cy="714380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</a:t>
            </a:r>
            <a:r>
              <a:rPr lang="ru-RU" sz="1900" b="1" i="1" dirty="0">
                <a:latin typeface="Bookman Old Style" pitchFamily="18" charset="0"/>
              </a:rPr>
              <a:t>1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02868" y="3440723"/>
            <a:ext cx="2071702" cy="714380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2</a:t>
            </a:r>
            <a:endParaRPr lang="ru-RU" sz="1900" b="1" i="1" dirty="0">
              <a:latin typeface="Bookman Old Style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99454" y="4326555"/>
            <a:ext cx="2071702" cy="714380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3</a:t>
            </a:r>
            <a:endParaRPr lang="ru-RU" sz="1900" b="1" i="1" dirty="0"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56436" y="4435025"/>
            <a:ext cx="62610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Его могут оторвать на базаре.</a:t>
            </a:r>
            <a:endParaRPr lang="ru-RU" sz="1600" dirty="0"/>
          </a:p>
        </p:txBody>
      </p:sp>
      <p:sp>
        <p:nvSpPr>
          <p:cNvPr id="20" name="Rectangle 5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7927235" y="6121255"/>
            <a:ext cx="803081" cy="360040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  <a:hlinkClick r:id="rId6" action="ppaction://hlinksldjump"/>
              </a:rPr>
              <a:t>игра</a:t>
            </a:r>
            <a:endParaRPr kumimoji="0" lang="ru-RU" sz="22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0551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6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3814"/>
            <a:ext cx="8622011" cy="6310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6"/>
          <p:cNvSpPr txBox="1">
            <a:spLocks noChangeArrowheads="1"/>
          </p:cNvSpPr>
          <p:nvPr/>
        </p:nvSpPr>
        <p:spPr bwMode="auto">
          <a:xfrm>
            <a:off x="355337" y="363580"/>
            <a:ext cx="2776503" cy="401124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  <a:ea typeface="+mj-ea"/>
                <a:cs typeface="+mj-cs"/>
              </a:rPr>
              <a:t>Лицом к лицу –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20</a:t>
            </a: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  <a:ea typeface="+mj-ea"/>
                <a:cs typeface="+mj-cs"/>
              </a:rPr>
              <a:t>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703437" y="924182"/>
            <a:ext cx="53285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  <a:buClr>
                <a:srgbClr val="1F497D"/>
              </a:buClr>
              <a:buSzPct val="85000"/>
              <a:defRPr/>
            </a:pPr>
            <a:r>
              <a:rPr lang="ru-RU" sz="3200" b="1" dirty="0" smtClean="0">
                <a:solidFill>
                  <a:srgbClr val="C00000"/>
                </a:solidFill>
                <a:latin typeface="Bookman Old Style" pitchFamily="18" charset="0"/>
              </a:rPr>
              <a:t>  </a:t>
            </a:r>
            <a:r>
              <a:rPr lang="ru-RU" sz="2800" b="1" dirty="0" smtClean="0">
                <a:solidFill>
                  <a:srgbClr val="C00000"/>
                </a:solidFill>
                <a:latin typeface="Bookman Old Style" pitchFamily="18" charset="0"/>
              </a:rPr>
              <a:t>О </a:t>
            </a:r>
            <a:r>
              <a:rPr lang="ru-RU" sz="2800" b="1" dirty="0">
                <a:solidFill>
                  <a:srgbClr val="C00000"/>
                </a:solidFill>
                <a:latin typeface="Bookman Old Style" pitchFamily="18" charset="0"/>
              </a:rPr>
              <a:t>чём идёт речь?</a:t>
            </a:r>
            <a:endParaRPr lang="en-GB" sz="28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89767" y="3834166"/>
            <a:ext cx="6083392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  <a:buClr>
                <a:srgbClr val="1F497D"/>
              </a:buClr>
              <a:buSzPct val="85000"/>
              <a:defRPr/>
            </a:pPr>
            <a:r>
              <a:rPr lang="ru-RU" sz="2400" b="1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Они </a:t>
            </a:r>
            <a:r>
              <a:rPr lang="ru-RU" sz="2400" b="1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могут не попадать друг на друга</a:t>
            </a:r>
            <a:r>
              <a:rPr lang="ru-RU" sz="2700" b="1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337031" y="1459263"/>
            <a:ext cx="7200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  <a:buClr>
                <a:srgbClr val="1F497D"/>
              </a:buClr>
              <a:buSzPct val="85000"/>
              <a:defRPr/>
            </a:pPr>
            <a:r>
              <a:rPr lang="ru-RU" sz="2800" b="1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Их можно стиснуть </a:t>
            </a:r>
            <a:r>
              <a:rPr lang="ru-RU" sz="2800" b="1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и показывать</a:t>
            </a:r>
            <a:r>
              <a:rPr lang="ru-RU" sz="3200" b="1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.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93" r="23504" b="5591"/>
          <a:stretch/>
        </p:blipFill>
        <p:spPr>
          <a:xfrm>
            <a:off x="7092280" y="363580"/>
            <a:ext cx="890342" cy="977188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12" name="Прямоугольник 11"/>
          <p:cNvSpPr/>
          <p:nvPr/>
        </p:nvSpPr>
        <p:spPr>
          <a:xfrm>
            <a:off x="2589766" y="2105172"/>
            <a:ext cx="5399414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  <a:buClr>
                <a:srgbClr val="1F497D"/>
              </a:buClr>
              <a:buSzPct val="85000"/>
              <a:defRPr/>
            </a:pPr>
            <a:r>
              <a:rPr lang="ru-RU" sz="2400" b="1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Их </a:t>
            </a:r>
            <a:r>
              <a:rPr lang="ru-RU" sz="2400" b="1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можно иметь и точить</a:t>
            </a:r>
            <a:r>
              <a:rPr lang="ru-RU" sz="2700" b="1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.</a:t>
            </a:r>
          </a:p>
        </p:txBody>
      </p:sp>
      <p:pic>
        <p:nvPicPr>
          <p:cNvPr id="15" name="Рисунок 14" descr="116153.jpg"/>
          <p:cNvPicPr>
            <a:picLocks noChangeAspect="1"/>
          </p:cNvPicPr>
          <p:nvPr/>
        </p:nvPicPr>
        <p:blipFill>
          <a:blip r:embed="rId5" cstate="print"/>
          <a:srcRect t="4641" b="4641"/>
          <a:stretch>
            <a:fillRect/>
          </a:stretch>
        </p:blipFill>
        <p:spPr>
          <a:xfrm>
            <a:off x="4572000" y="4563113"/>
            <a:ext cx="1950811" cy="1842262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16" name="Прямоугольник 15"/>
          <p:cNvSpPr/>
          <p:nvPr/>
        </p:nvSpPr>
        <p:spPr>
          <a:xfrm>
            <a:off x="2765205" y="5185688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>
              <a:defRPr/>
            </a:pPr>
            <a:r>
              <a:rPr lang="ru-RU" sz="3600" b="1" dirty="0" smtClean="0">
                <a:solidFill>
                  <a:srgbClr val="C00000"/>
                </a:solidFill>
                <a:latin typeface="Bookman Old Style" pitchFamily="18" charset="0"/>
              </a:rPr>
              <a:t>Зубы</a:t>
            </a:r>
            <a:endParaRPr lang="ru-RU" sz="36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27490" y="2092129"/>
            <a:ext cx="2071702" cy="714380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</a:t>
            </a:r>
            <a:r>
              <a:rPr lang="ru-RU" sz="1900" b="1" i="1" dirty="0">
                <a:latin typeface="Bookman Old Style" pitchFamily="18" charset="0"/>
              </a:rPr>
              <a:t>1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27490" y="2964196"/>
            <a:ext cx="2071702" cy="714380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</a:t>
            </a:r>
            <a:r>
              <a:rPr lang="ru-RU" sz="1900" b="1" i="1" dirty="0">
                <a:latin typeface="Bookman Old Style" pitchFamily="18" charset="0"/>
              </a:rPr>
              <a:t>2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40067" y="3823753"/>
            <a:ext cx="2071702" cy="714380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</a:t>
            </a:r>
            <a:r>
              <a:rPr lang="ru-RU" sz="1900" b="1" i="1" dirty="0">
                <a:latin typeface="Bookman Old Style" pitchFamily="18" charset="0"/>
              </a:rPr>
              <a:t>3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627783" y="2875110"/>
            <a:ext cx="561086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Aft>
                <a:spcPts val="0"/>
              </a:spcAft>
            </a:pPr>
            <a:r>
              <a:rPr lang="ru-RU" sz="2400" b="1" kern="1200" dirty="0">
                <a:solidFill>
                  <a:schemeClr val="accent2">
                    <a:lumMod val="50000"/>
                  </a:schemeClr>
                </a:solidFill>
                <a:effectLst/>
                <a:latin typeface="Bookman Old Style"/>
                <a:ea typeface="Times New Roman"/>
                <a:cs typeface="Times New Roman"/>
              </a:rPr>
              <a:t>Говорят, что до них можно вооружиться</a:t>
            </a:r>
            <a:r>
              <a:rPr lang="ru-RU" sz="2800" b="1" kern="1200" dirty="0">
                <a:solidFill>
                  <a:schemeClr val="accent2">
                    <a:lumMod val="50000"/>
                  </a:schemeClr>
                </a:solidFill>
                <a:effectLst/>
                <a:latin typeface="Bookman Old Style"/>
                <a:ea typeface="Times New Roman"/>
                <a:cs typeface="Times New Roman"/>
              </a:rPr>
              <a:t>.</a:t>
            </a:r>
            <a:endParaRPr lang="ru-RU" sz="1100" dirty="0">
              <a:solidFill>
                <a:schemeClr val="accent2">
                  <a:lumMod val="50000"/>
                </a:schemeClr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23" name="Rectangle 5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7956376" y="6093296"/>
            <a:ext cx="803081" cy="360040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  <a:hlinkClick r:id="rId6" action="ppaction://hlinksldjump"/>
              </a:rPr>
              <a:t>игра</a:t>
            </a:r>
            <a:endParaRPr kumimoji="0" lang="ru-RU" sz="22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9273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16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010" y="338915"/>
            <a:ext cx="8621470" cy="6330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57158" y="433398"/>
            <a:ext cx="2754355" cy="431800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lIns="92075" tIns="46038" rIns="92075" bIns="46038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</a:rPr>
              <a:t>Лицом к лицу 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</a:rPr>
              <a:t>– </a:t>
            </a:r>
            <a:r>
              <a:rPr lang="ru-RU" sz="2000" b="1" kern="0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3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</a:rPr>
              <a:t>0</a:t>
            </a:r>
            <a:r>
              <a:rPr kumimoji="0" lang="ru-RU" sz="2000" b="0" i="1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Arial Black" pitchFamily="34" charset="0"/>
              </a:rPr>
              <a:t> </a:t>
            </a:r>
            <a:endParaRPr kumimoji="0" lang="ru-RU" sz="2000" b="0" i="1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uLnTx/>
              <a:uFillTx/>
              <a:latin typeface="Arial Black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810524" y="908720"/>
            <a:ext cx="46903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20000"/>
              </a:spcBef>
              <a:spcAft>
                <a:spcPct val="0"/>
              </a:spcAft>
              <a:buClr>
                <a:srgbClr val="1F497D"/>
              </a:buClr>
              <a:buSzPct val="85000"/>
              <a:defRPr/>
            </a:pPr>
            <a:r>
              <a:rPr lang="ru-RU" sz="3200" b="1" dirty="0" smtClean="0">
                <a:solidFill>
                  <a:srgbClr val="C00000"/>
                </a:solidFill>
                <a:latin typeface="Bookman Old Style" pitchFamily="18" charset="0"/>
              </a:rPr>
              <a:t>  </a:t>
            </a:r>
            <a:r>
              <a:rPr lang="ru-RU" sz="2800" b="1" dirty="0" smtClean="0">
                <a:solidFill>
                  <a:srgbClr val="C00000"/>
                </a:solidFill>
                <a:latin typeface="Bookman Old Style" pitchFamily="18" charset="0"/>
              </a:rPr>
              <a:t>О </a:t>
            </a:r>
            <a:r>
              <a:rPr lang="ru-RU" sz="2800" b="1" dirty="0">
                <a:solidFill>
                  <a:srgbClr val="C00000"/>
                </a:solidFill>
                <a:latin typeface="Bookman Old Style" pitchFamily="18" charset="0"/>
              </a:rPr>
              <a:t>чём идёт речь?</a:t>
            </a:r>
            <a:endParaRPr lang="en-GB" sz="28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643174" y="4015751"/>
            <a:ext cx="61436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  <a:buClr>
                <a:srgbClr val="1F497D"/>
              </a:buClr>
              <a:buSzPct val="85000"/>
              <a:defRPr/>
            </a:pPr>
            <a:r>
              <a:rPr lang="ru-RU" sz="2400" b="1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Его </a:t>
            </a:r>
            <a:r>
              <a:rPr lang="ru-RU" sz="2400" b="1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разевают, в него набирают воду.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93" r="23504" b="5591"/>
          <a:stretch/>
        </p:blipFill>
        <p:spPr>
          <a:xfrm>
            <a:off x="6939510" y="433398"/>
            <a:ext cx="895313" cy="972177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6" name="Прямоугольник 5"/>
          <p:cNvSpPr/>
          <p:nvPr/>
        </p:nvSpPr>
        <p:spPr>
          <a:xfrm>
            <a:off x="478376" y="1500174"/>
            <a:ext cx="80227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20000"/>
              </a:spcBef>
              <a:spcAft>
                <a:spcPct val="0"/>
              </a:spcAft>
              <a:buClr>
                <a:srgbClr val="1F497D"/>
              </a:buClr>
              <a:buSzPct val="85000"/>
              <a:defRPr/>
            </a:pPr>
            <a:r>
              <a:rPr lang="ru-RU" sz="2800" b="1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Говорят, что в нём каша.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571736" y="2285992"/>
            <a:ext cx="61436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  <a:buClr>
                <a:srgbClr val="1F497D"/>
              </a:buClr>
              <a:buSzPct val="85000"/>
              <a:defRPr/>
            </a:pPr>
            <a:r>
              <a:rPr lang="ru-RU" sz="2400" b="1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Иногда в нём не бывает маковой росинки.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643174" y="3319019"/>
            <a:ext cx="60722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  <a:buClr>
                <a:srgbClr val="1F497D"/>
              </a:buClr>
              <a:buSzPct val="85000"/>
              <a:defRPr/>
            </a:pPr>
            <a:r>
              <a:rPr lang="ru-RU" sz="2400" b="1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Он </a:t>
            </a:r>
            <a:r>
              <a:rPr lang="ru-RU" sz="2400" b="1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часто </a:t>
            </a:r>
            <a:r>
              <a:rPr lang="ru-RU" sz="2400" b="1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полон </a:t>
            </a:r>
            <a:r>
              <a:rPr lang="ru-RU" sz="2400" b="1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хлопот.</a:t>
            </a:r>
          </a:p>
        </p:txBody>
      </p:sp>
      <p:pic>
        <p:nvPicPr>
          <p:cNvPr id="16" name="Рисунок 15" descr="0x0ss-85.jpg"/>
          <p:cNvPicPr>
            <a:picLocks noChangeAspect="1"/>
          </p:cNvPicPr>
          <p:nvPr/>
        </p:nvPicPr>
        <p:blipFill>
          <a:blip r:embed="rId5" cstate="print"/>
          <a:srcRect l="6951" t="19550" r="6951" b="20601"/>
          <a:stretch>
            <a:fillRect/>
          </a:stretch>
        </p:blipFill>
        <p:spPr>
          <a:xfrm>
            <a:off x="4638410" y="4742244"/>
            <a:ext cx="2153196" cy="1720251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17" name="Прямоугольник 16"/>
          <p:cNvSpPr/>
          <p:nvPr/>
        </p:nvSpPr>
        <p:spPr>
          <a:xfrm>
            <a:off x="3465883" y="5444689"/>
            <a:ext cx="107112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hangingPunct="0">
              <a:defRPr/>
            </a:pPr>
            <a:r>
              <a:rPr lang="ru-RU" sz="3600" b="1" dirty="0" smtClean="0">
                <a:solidFill>
                  <a:srgbClr val="C00000"/>
                </a:solidFill>
                <a:latin typeface="Bookman Old Style" pitchFamily="18" charset="0"/>
              </a:rPr>
              <a:t>Рот</a:t>
            </a:r>
            <a:endParaRPr lang="ru-RU" sz="36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92877" y="2344300"/>
            <a:ext cx="2071702" cy="714380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1</a:t>
            </a:r>
            <a:endParaRPr lang="ru-RU" sz="1900" b="1" i="1" dirty="0">
              <a:latin typeface="Bookman Old Style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79016" y="3192661"/>
            <a:ext cx="2143140" cy="714380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2</a:t>
            </a:r>
            <a:endParaRPr lang="ru-RU" sz="1900" b="1" i="1" dirty="0">
              <a:latin typeface="Bookman Old Style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92877" y="4074059"/>
            <a:ext cx="2143140" cy="714380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3</a:t>
            </a:r>
            <a:endParaRPr lang="ru-RU" sz="1900" b="1" i="1" dirty="0">
              <a:latin typeface="Bookman Old Style" pitchFamily="18" charset="0"/>
            </a:endParaRPr>
          </a:p>
        </p:txBody>
      </p:sp>
      <p:sp>
        <p:nvSpPr>
          <p:cNvPr id="22" name="Rectangle 5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7956376" y="6102455"/>
            <a:ext cx="803081" cy="360040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  <a:hlinkClick r:id="rId6" action="ppaction://hlinksldjump"/>
              </a:rPr>
              <a:t>игра</a:t>
            </a:r>
            <a:endParaRPr kumimoji="0" lang="ru-RU" sz="22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159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1" grpId="0"/>
      <p:bldP spid="7" grpId="0"/>
      <p:bldP spid="13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260648"/>
            <a:ext cx="8634802" cy="6319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411292" y="420119"/>
            <a:ext cx="2771684" cy="373744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lIns="92075" tIns="46038" rIns="92075" bIns="46038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Bookman Old Style" pitchFamily="18" charset="0"/>
              </a:rPr>
              <a:t>Лицом к лицу 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</a:rPr>
              <a:t>– </a:t>
            </a:r>
            <a:r>
              <a:rPr lang="ru-RU" sz="2000" b="1" kern="0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40</a:t>
            </a:r>
            <a:r>
              <a:rPr kumimoji="0" lang="ru-RU" sz="2000" b="0" i="1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Arial Black" pitchFamily="34" charset="0"/>
              </a:rPr>
              <a:t> </a:t>
            </a:r>
            <a:endParaRPr kumimoji="0" lang="ru-RU" sz="2000" b="0" i="1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Arial Black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97134" y="1058041"/>
            <a:ext cx="55446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20000"/>
              </a:spcBef>
              <a:spcAft>
                <a:spcPct val="0"/>
              </a:spcAft>
              <a:buClr>
                <a:srgbClr val="1F497D"/>
              </a:buClr>
              <a:buSzPct val="85000"/>
              <a:defRPr/>
            </a:pPr>
            <a:r>
              <a:rPr lang="ru-RU" sz="2800" b="1" dirty="0">
                <a:solidFill>
                  <a:srgbClr val="C00000"/>
                </a:solidFill>
                <a:latin typeface="Bookman Old Style" pitchFamily="18" charset="0"/>
              </a:rPr>
              <a:t>О чём идёт речь?</a:t>
            </a:r>
            <a:endParaRPr lang="en-GB" sz="28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39680" y="4079178"/>
            <a:ext cx="620878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Говорят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, что им часто попусту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чешут.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93" r="23504" b="5591"/>
          <a:stretch/>
        </p:blipFill>
        <p:spPr>
          <a:xfrm>
            <a:off x="6948264" y="464810"/>
            <a:ext cx="951548" cy="1007749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7" name="Прямоугольник 6"/>
          <p:cNvSpPr/>
          <p:nvPr/>
        </p:nvSpPr>
        <p:spPr>
          <a:xfrm>
            <a:off x="1472206" y="1581261"/>
            <a:ext cx="82859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600" b="1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</a:t>
            </a:r>
            <a:r>
              <a:rPr lang="ru-RU" sz="2800" b="1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Он </a:t>
            </a:r>
            <a:r>
              <a:rPr lang="ru-RU" sz="2800" b="1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бывает хорошо подвешен.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38924" y="2381924"/>
            <a:ext cx="2071702" cy="714380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1</a:t>
            </a:r>
            <a:endParaRPr lang="ru-RU" sz="1900" b="1" i="1" dirty="0">
              <a:latin typeface="Bookman Old Style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51230" y="3248425"/>
            <a:ext cx="2071702" cy="714380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2</a:t>
            </a:r>
            <a:endParaRPr lang="ru-RU" sz="1900" b="1" i="1" dirty="0">
              <a:latin typeface="Bookman Old Style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93916" y="4079178"/>
            <a:ext cx="2016709" cy="714380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3</a:t>
            </a:r>
            <a:endParaRPr lang="ru-RU" sz="1900" b="1" i="1" dirty="0">
              <a:latin typeface="Bookman Old Style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10625" y="2419718"/>
            <a:ext cx="62378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Его просят не распускать.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510625" y="3133974"/>
            <a:ext cx="60095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О нём говорят, что он слишком длинный. </a:t>
            </a:r>
          </a:p>
        </p:txBody>
      </p:sp>
      <p:pic>
        <p:nvPicPr>
          <p:cNvPr id="18" name="Picture 10" descr="36_5_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98574" y="4725144"/>
            <a:ext cx="2045634" cy="1704531"/>
          </a:xfrm>
          <a:prstGeom prst="rect">
            <a:avLst/>
          </a:prstGeom>
          <a:ln w="19050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19" name="Прямоугольник 18"/>
          <p:cNvSpPr/>
          <p:nvPr/>
        </p:nvSpPr>
        <p:spPr>
          <a:xfrm>
            <a:off x="2699792" y="5254243"/>
            <a:ext cx="15311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ru-RU" sz="3600" b="1" dirty="0">
                <a:solidFill>
                  <a:srgbClr val="C00000"/>
                </a:solidFill>
                <a:latin typeface="Bookman Old Style" pitchFamily="18" charset="0"/>
              </a:rPr>
              <a:t>Язык</a:t>
            </a:r>
          </a:p>
        </p:txBody>
      </p:sp>
      <p:sp>
        <p:nvSpPr>
          <p:cNvPr id="20" name="Rectangle 5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7956376" y="6093296"/>
            <a:ext cx="803081" cy="360040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  <a:hlinkClick r:id="rId6" action="ppaction://hlinksldjump"/>
              </a:rPr>
              <a:t>игра</a:t>
            </a:r>
            <a:endParaRPr kumimoji="0" lang="ru-RU" sz="22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248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6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title"/>
          </p:nvPr>
        </p:nvSpPr>
        <p:spPr bwMode="auto">
          <a:prstGeom prst="rect">
            <a:avLst/>
          </a:prstGeom>
          <a:solidFill>
            <a:schemeClr val="bg1"/>
          </a:solidFill>
          <a:ln w="9525">
            <a:solidFill>
              <a:schemeClr val="accent2">
                <a:lumMod val="50000"/>
              </a:schemeClr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lIns="92075" tIns="46038" rIns="92075" bIns="46038" anchor="ctr"/>
          <a:lstStyle/>
          <a:p>
            <a:pPr algn="ctr">
              <a:defRPr/>
            </a:pP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Лицом к лицу – 30</a:t>
            </a:r>
            <a:r>
              <a:rPr lang="ru-RU" sz="2800" i="1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568952" cy="633670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467544" y="406747"/>
            <a:ext cx="2801550" cy="357957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lIns="92075" tIns="46038" rIns="92075" bIns="46038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effectLst/>
                <a:uLnTx/>
                <a:uFillTx/>
                <a:latin typeface="Bookman Old Style" pitchFamily="18" charset="0"/>
              </a:rPr>
              <a:t>Лицом к лицу – 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effectLst/>
                <a:uLnTx/>
                <a:uFillTx/>
                <a:latin typeface="Bookman Old Style" pitchFamily="18" charset="0"/>
              </a:rPr>
              <a:t>50</a:t>
            </a:r>
            <a:r>
              <a:rPr kumimoji="0" lang="ru-RU" sz="2000" b="0" i="1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effectLst/>
                <a:uLnTx/>
                <a:uFillTx/>
                <a:latin typeface="Bookman Old Style" pitchFamily="18" charset="0"/>
              </a:rPr>
              <a:t> </a:t>
            </a:r>
            <a:endParaRPr kumimoji="0" lang="ru-RU" sz="2000" b="0" i="1" u="none" strike="noStrike" kern="0" cap="none" spc="0" normalizeH="0" baseline="0" noProof="0" dirty="0">
              <a:ln>
                <a:noFill/>
              </a:ln>
              <a:solidFill>
                <a:srgbClr val="C0504D">
                  <a:lumMod val="50000"/>
                </a:srgbClr>
              </a:solidFill>
              <a:effectLst/>
              <a:uLnTx/>
              <a:uFillTx/>
              <a:latin typeface="Bookman Old Style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426012" y="840466"/>
            <a:ext cx="60486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20000"/>
              </a:spcBef>
              <a:spcAft>
                <a:spcPct val="0"/>
              </a:spcAft>
              <a:buClr>
                <a:srgbClr val="1F497D"/>
              </a:buClr>
              <a:buSzPct val="85000"/>
              <a:defRPr/>
            </a:pPr>
            <a:r>
              <a:rPr lang="ru-RU" sz="2800" b="1" dirty="0">
                <a:solidFill>
                  <a:srgbClr val="C00000"/>
                </a:solidFill>
                <a:latin typeface="Bookman Old Style" pitchFamily="18" charset="0"/>
              </a:rPr>
              <a:t>О чём идёт речь?</a:t>
            </a:r>
            <a:endParaRPr lang="en-GB" sz="28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93" r="23504" b="5591"/>
          <a:stretch/>
        </p:blipFill>
        <p:spPr>
          <a:xfrm>
            <a:off x="7142404" y="406747"/>
            <a:ext cx="890342" cy="934021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2" name="Прямоугольник 1"/>
          <p:cNvSpPr/>
          <p:nvPr/>
        </p:nvSpPr>
        <p:spPr>
          <a:xfrm>
            <a:off x="1576975" y="1471408"/>
            <a:ext cx="57467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fontAlgn="base">
              <a:spcBef>
                <a:spcPct val="5000"/>
              </a:spcBef>
              <a:spcAft>
                <a:spcPct val="0"/>
              </a:spcAft>
              <a:buClr>
                <a:srgbClr val="1F497D"/>
              </a:buClr>
              <a:buSzPct val="85000"/>
              <a:defRPr/>
            </a:pPr>
            <a:r>
              <a:rPr lang="ru-RU" sz="2800" b="1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Она бывает садовая.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74977" y="2114802"/>
            <a:ext cx="2071702" cy="714380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</a:t>
            </a:r>
            <a:r>
              <a:rPr lang="ru-RU" sz="1900" b="1" i="1" dirty="0">
                <a:latin typeface="Bookman Old Style" pitchFamily="18" charset="0"/>
              </a:rPr>
              <a:t>2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74977" y="3903985"/>
            <a:ext cx="2071702" cy="714380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4</a:t>
            </a:r>
            <a:endParaRPr lang="ru-RU" sz="1900" b="1" i="1" dirty="0">
              <a:latin typeface="Bookman Old Style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74977" y="3035805"/>
            <a:ext cx="2071702" cy="714380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3</a:t>
            </a:r>
            <a:endParaRPr lang="ru-RU" sz="1900" b="1" i="1" dirty="0">
              <a:latin typeface="Bookman Old Style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739295" y="2218076"/>
            <a:ext cx="38154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fontAlgn="base">
              <a:spcBef>
                <a:spcPct val="5000"/>
              </a:spcBef>
              <a:spcAft>
                <a:spcPct val="0"/>
              </a:spcAft>
              <a:buClr>
                <a:srgbClr val="1F497D"/>
              </a:buClr>
              <a:buSzPct val="85000"/>
              <a:defRPr/>
            </a:pPr>
            <a:r>
              <a:rPr lang="ru-RU" sz="2400" b="1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Она бывает без царя</a:t>
            </a:r>
            <a:r>
              <a:rPr lang="ru-RU" sz="2800" b="1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.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722054" y="3139080"/>
            <a:ext cx="34980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fontAlgn="base">
              <a:spcBef>
                <a:spcPct val="5000"/>
              </a:spcBef>
              <a:spcAft>
                <a:spcPct val="0"/>
              </a:spcAft>
              <a:buClr>
                <a:srgbClr val="1F497D"/>
              </a:buClr>
              <a:buSzPct val="85000"/>
              <a:defRPr/>
            </a:pPr>
            <a:r>
              <a:rPr lang="ru-RU" sz="2400" b="1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На неё падает снег.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2749505" y="4007260"/>
            <a:ext cx="40094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fontAlgn="base">
              <a:spcBef>
                <a:spcPct val="5000"/>
              </a:spcBef>
              <a:spcAft>
                <a:spcPct val="0"/>
              </a:spcAft>
              <a:buClr>
                <a:srgbClr val="1F497D"/>
              </a:buClr>
              <a:buSzPct val="85000"/>
              <a:defRPr/>
            </a:pPr>
            <a:r>
              <a:rPr lang="ru-RU" sz="2400" b="1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Её дают на отсечение.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476499" y="5157095"/>
            <a:ext cx="189987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ru-RU" sz="3600" b="1" dirty="0" smtClean="0">
                <a:solidFill>
                  <a:srgbClr val="C00000"/>
                </a:solidFill>
                <a:latin typeface="Bookman Old Style" pitchFamily="18" charset="0"/>
              </a:rPr>
              <a:t>Голова</a:t>
            </a:r>
            <a:endParaRPr lang="ru-RU" sz="36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22" name="Рисунок 21" descr="face8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46832" y="4618365"/>
            <a:ext cx="1925368" cy="1723793"/>
          </a:xfrm>
          <a:prstGeom prst="rect">
            <a:avLst/>
          </a:prstGeom>
          <a:ln w="19050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23" name="Rectangle 5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7975532" y="6162138"/>
            <a:ext cx="803081" cy="360040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  <a:hlinkClick r:id="rId6" action="ppaction://hlinksldjump"/>
              </a:rPr>
              <a:t>игра</a:t>
            </a:r>
            <a:endParaRPr kumimoji="0" lang="ru-RU" sz="22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1667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9213273" cy="69573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59" y="260648"/>
            <a:ext cx="8659352" cy="647719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99762" y="458614"/>
            <a:ext cx="2860002" cy="398528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lIns="92075" tIns="46038" rIns="92075" bIns="46038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effectLst/>
                <a:uLnTx/>
                <a:uFillTx/>
                <a:latin typeface="Bookman Old Style" pitchFamily="18" charset="0"/>
              </a:rPr>
              <a:t>Лицом к лицу 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effectLst/>
                <a:uLnTx/>
                <a:uFillTx/>
              </a:rPr>
              <a:t>–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effectLst/>
                <a:uLnTx/>
                <a:uFillTx/>
                <a:latin typeface="Bookman Old Style" pitchFamily="18" charset="0"/>
              </a:rPr>
              <a:t> </a:t>
            </a:r>
            <a:r>
              <a:rPr lang="ru-RU" sz="20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60</a:t>
            </a:r>
            <a:r>
              <a:rPr kumimoji="0" lang="ru-RU" sz="2000" b="0" i="1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effectLst/>
                <a:uLnTx/>
                <a:uFillTx/>
                <a:latin typeface="Arial Black" pitchFamily="34" charset="0"/>
              </a:rPr>
              <a:t> </a:t>
            </a:r>
            <a:endParaRPr kumimoji="0" lang="ru-RU" sz="2000" b="0" i="1" u="none" strike="noStrike" kern="0" cap="none" spc="0" normalizeH="0" baseline="0" noProof="0" dirty="0">
              <a:ln>
                <a:noFill/>
              </a:ln>
              <a:solidFill>
                <a:srgbClr val="C0504D">
                  <a:lumMod val="50000"/>
                </a:srgbClr>
              </a:solidFill>
              <a:effectLst/>
              <a:uLnTx/>
              <a:uFillTx/>
              <a:latin typeface="Arial Black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2180" y="1979812"/>
            <a:ext cx="82089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rgbClr val="1F497D"/>
              </a:buClr>
              <a:buSzPct val="85000"/>
              <a:defRPr/>
            </a:pPr>
            <a:endParaRPr lang="ru-RU" sz="3200" b="1" dirty="0">
              <a:solidFill>
                <a:srgbClr val="C0504D">
                  <a:lumMod val="50000"/>
                </a:srgbClr>
              </a:solidFill>
              <a:latin typeface="Bookman Old Style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404191" y="1073551"/>
            <a:ext cx="62464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20000"/>
              </a:spcBef>
              <a:spcAft>
                <a:spcPct val="0"/>
              </a:spcAft>
              <a:buClr>
                <a:srgbClr val="1F497D"/>
              </a:buClr>
              <a:buSzPct val="85000"/>
              <a:defRPr/>
            </a:pPr>
            <a:r>
              <a:rPr lang="ru-RU" sz="2800" b="1" dirty="0">
                <a:solidFill>
                  <a:srgbClr val="C00000"/>
                </a:solidFill>
                <a:latin typeface="Bookman Old Style" pitchFamily="18" charset="0"/>
              </a:rPr>
              <a:t>О чём идёт речь?</a:t>
            </a:r>
            <a:endParaRPr lang="en-GB" sz="28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602129" y="3565917"/>
            <a:ext cx="59847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До 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них можно покраснеть и быть в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долгах.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93" r="23504" b="5591"/>
          <a:stretch/>
        </p:blipFill>
        <p:spPr>
          <a:xfrm>
            <a:off x="7229648" y="458614"/>
            <a:ext cx="890342" cy="977188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4" name="Прямоугольник 3"/>
          <p:cNvSpPr/>
          <p:nvPr/>
        </p:nvSpPr>
        <p:spPr>
          <a:xfrm>
            <a:off x="428633" y="1556792"/>
            <a:ext cx="84904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Их советуют держать востро и не развешивать.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28633" y="3478696"/>
            <a:ext cx="2071702" cy="714380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2</a:t>
            </a:r>
            <a:endParaRPr lang="ru-RU" sz="1900" b="1" i="1" dirty="0">
              <a:latin typeface="Bookman Old Style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07875" y="4285927"/>
            <a:ext cx="2071702" cy="714380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3</a:t>
            </a:r>
            <a:endParaRPr lang="ru-RU" sz="1900" b="1" i="1" dirty="0">
              <a:latin typeface="Bookman Old Style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20452" y="2634010"/>
            <a:ext cx="2071702" cy="714380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1</a:t>
            </a:r>
            <a:endParaRPr lang="ru-RU" sz="1900" b="1" i="1" dirty="0">
              <a:latin typeface="Bookman Old Style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29918" y="4523271"/>
            <a:ext cx="20681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Они вянут.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602129" y="2575701"/>
            <a:ext cx="61876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Их режут громкий звук и грубые слова.</a:t>
            </a:r>
          </a:p>
        </p:txBody>
      </p:sp>
      <p:pic>
        <p:nvPicPr>
          <p:cNvPr id="19" name="Рисунок 18" descr="big_ears_smiley_face_postcard-r0e0eb717347347ba8759a9d8162e5f54_vgbaq_8byvr_512.jpg"/>
          <p:cNvPicPr>
            <a:picLocks noChangeAspect="1"/>
          </p:cNvPicPr>
          <p:nvPr/>
        </p:nvPicPr>
        <p:blipFill>
          <a:blip r:embed="rId5" cstate="print"/>
          <a:srcRect l="10133" t="21946" r="8657" b="24899"/>
          <a:stretch>
            <a:fillRect/>
          </a:stretch>
        </p:blipFill>
        <p:spPr>
          <a:xfrm>
            <a:off x="4427984" y="4946957"/>
            <a:ext cx="2088232" cy="1578387"/>
          </a:xfrm>
          <a:prstGeom prst="rect">
            <a:avLst/>
          </a:prstGeom>
          <a:ln w="19050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20" name="Прямоугольник 19"/>
          <p:cNvSpPr/>
          <p:nvPr/>
        </p:nvSpPr>
        <p:spPr>
          <a:xfrm>
            <a:off x="2753910" y="5403275"/>
            <a:ext cx="15263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ru-RU" sz="4400" b="1" dirty="0" smtClean="0">
                <a:solidFill>
                  <a:srgbClr val="C00000"/>
                </a:solidFill>
                <a:latin typeface="Bookman Old Style" pitchFamily="18" charset="0"/>
              </a:rPr>
              <a:t>Уши</a:t>
            </a:r>
            <a:endParaRPr lang="ru-RU" sz="44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21" name="Rectangle 5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7973947" y="6183171"/>
            <a:ext cx="803081" cy="360040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  <a:hlinkClick r:id="rId6" action="ppaction://hlinksldjump"/>
              </a:rPr>
              <a:t>игра</a:t>
            </a:r>
            <a:endParaRPr kumimoji="0" lang="ru-RU" sz="22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011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1" grpId="0"/>
      <p:bldP spid="7" grpId="0"/>
      <p:bldP spid="18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86" y="291076"/>
            <a:ext cx="8607239" cy="6336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383393" y="404665"/>
            <a:ext cx="3324511" cy="475502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</a:rPr>
              <a:t>Весёлые картинки - 10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83393" y="970560"/>
            <a:ext cx="82210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C00000"/>
                </a:solidFill>
                <a:latin typeface="Bookman Old Style" pitchFamily="18" charset="0"/>
              </a:rPr>
              <a:t>Подберите </a:t>
            </a:r>
            <a:r>
              <a:rPr lang="ru-RU" sz="2800" b="1" dirty="0" smtClean="0">
                <a:solidFill>
                  <a:srgbClr val="C00000"/>
                </a:solidFill>
                <a:latin typeface="Bookman Old Style" pitchFamily="18" charset="0"/>
              </a:rPr>
              <a:t>фразеологизмы к картинкам</a:t>
            </a:r>
            <a:endParaRPr lang="ru-RU" sz="28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987824" y="1837146"/>
            <a:ext cx="35283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Ворон считать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000604" y="4182178"/>
            <a:ext cx="21602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Взять быка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за рога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6" name="Rectangle 5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7956376" y="6093296"/>
            <a:ext cx="803081" cy="360040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  <a:hlinkClick r:id="rId4" action="ppaction://hlinksldjump"/>
              </a:rPr>
              <a:t>игра</a:t>
            </a:r>
            <a:endParaRPr kumimoji="0" lang="ru-RU" sz="22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526681" y="2692892"/>
            <a:ext cx="25458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Водить за нос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299055" y="5373216"/>
            <a:ext cx="27735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kern="0" noProof="0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Сесть в галошу</a:t>
            </a:r>
            <a:endParaRPr kumimoji="0" lang="ru-RU" sz="2400" b="0" i="0" u="none" strike="noStrike" kern="0" cap="none" spc="0" normalizeH="0" baseline="0" noProof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68" r="10435"/>
          <a:stretch/>
        </p:blipFill>
        <p:spPr>
          <a:xfrm>
            <a:off x="6084168" y="1669124"/>
            <a:ext cx="2425071" cy="2006086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48" t="20097" r="17101" b="20169"/>
          <a:stretch/>
        </p:blipFill>
        <p:spPr>
          <a:xfrm>
            <a:off x="6084168" y="4095885"/>
            <a:ext cx="2445155" cy="1834579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326"/>
          <a:stretch/>
        </p:blipFill>
        <p:spPr>
          <a:xfrm>
            <a:off x="527539" y="1710575"/>
            <a:ext cx="2473065" cy="1964634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1" t="7672" r="11771" b="7898"/>
          <a:stretch/>
        </p:blipFill>
        <p:spPr>
          <a:xfrm>
            <a:off x="524752" y="4096848"/>
            <a:ext cx="2462936" cy="183458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</p:spTree>
    <p:extLst>
      <p:ext uri="{BB962C8B-B14F-4D97-AF65-F5344CB8AC3E}">
        <p14:creationId xmlns:p14="http://schemas.microsoft.com/office/powerpoint/2010/main" val="1541816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8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05238"/>
            <a:ext cx="8572520" cy="644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62353" y="825361"/>
            <a:ext cx="70567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C00000"/>
                </a:solidFill>
                <a:latin typeface="Bookman Old Style" pitchFamily="18" charset="0"/>
              </a:rPr>
              <a:t>Подберите </a:t>
            </a:r>
            <a:r>
              <a:rPr lang="ru-RU" sz="2800" b="1" dirty="0" smtClean="0">
                <a:solidFill>
                  <a:srgbClr val="C00000"/>
                </a:solidFill>
                <a:latin typeface="Bookman Old Style" pitchFamily="18" charset="0"/>
              </a:rPr>
              <a:t>фразеологизмы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Bookman Old Style" pitchFamily="18" charset="0"/>
              </a:rPr>
              <a:t>к картинкам</a:t>
            </a:r>
            <a:endParaRPr lang="ru-RU" sz="28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13" name="Рисунок 12" descr="IJL3MRu4Qr0.jpg"/>
          <p:cNvPicPr>
            <a:picLocks noChangeAspect="1"/>
          </p:cNvPicPr>
          <p:nvPr/>
        </p:nvPicPr>
        <p:blipFill>
          <a:blip r:embed="rId4" cstate="print"/>
          <a:srcRect l="46245" t="24158" r="4002" b="2877"/>
          <a:stretch>
            <a:fillRect/>
          </a:stretch>
        </p:blipFill>
        <p:spPr>
          <a:xfrm>
            <a:off x="604944" y="4067111"/>
            <a:ext cx="2459553" cy="1980558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16" name="Rectangle 5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7787089" y="6105603"/>
            <a:ext cx="864096" cy="386072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Bookman Old Style" pitchFamily="18" charset="0"/>
                <a:hlinkClick r:id="rId5" action="ppaction://hlinksldjump"/>
              </a:rPr>
              <a:t>игра</a:t>
            </a:r>
            <a:endParaRPr kumimoji="0" lang="ru-RU" sz="22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342927" y="2294367"/>
            <a:ext cx="3241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</a:t>
            </a:r>
            <a:endParaRPr lang="ru-RU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099050" y="1917345"/>
            <a:ext cx="37799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kern="0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Золотые руки</a:t>
            </a: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157751" y="5376598"/>
            <a:ext cx="24577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Точить зубы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 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3202394" y="4026253"/>
            <a:ext cx="2826486" cy="1452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r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 </a:t>
            </a:r>
            <a:r>
              <a:rPr lang="ru-RU" sz="2800" b="1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Д</a:t>
            </a:r>
            <a:r>
              <a:rPr lang="ru-RU" sz="2400" b="1" dirty="0" smtClean="0">
                <a:solidFill>
                  <a:srgbClr val="632523"/>
                </a:solidFill>
                <a:latin typeface="Bookman Old Style"/>
              </a:rPr>
              <a:t>елать из мухи слона </a:t>
            </a:r>
            <a:endParaRPr lang="ru-RU" sz="1050" dirty="0" smtClean="0">
              <a:ea typeface="Calibri"/>
              <a:cs typeface="Times New Roman"/>
            </a:endParaRP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</a:pPr>
            <a:endParaRPr lang="ru-RU" sz="27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8" name="Rectangle 9"/>
          <p:cNvSpPr>
            <a:spLocks noChangeArrowheads="1"/>
          </p:cNvSpPr>
          <p:nvPr/>
        </p:nvSpPr>
        <p:spPr bwMode="auto">
          <a:xfrm>
            <a:off x="436794" y="330623"/>
            <a:ext cx="3324511" cy="475502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</a:rPr>
              <a:t>Весёлые картинки - 20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3" t="18991" r="66342" b="58018"/>
          <a:stretch/>
        </p:blipFill>
        <p:spPr>
          <a:xfrm>
            <a:off x="6040507" y="1772401"/>
            <a:ext cx="2610678" cy="1987625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49" t="8655" r="27246" b="28036"/>
          <a:stretch/>
        </p:blipFill>
        <p:spPr>
          <a:xfrm>
            <a:off x="6047847" y="4026253"/>
            <a:ext cx="2603338" cy="1987626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2" t="18428" r="42695" b="16588"/>
          <a:stretch/>
        </p:blipFill>
        <p:spPr>
          <a:xfrm>
            <a:off x="578439" y="1779468"/>
            <a:ext cx="2459553" cy="1987626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22" name="Прямоугольник 21"/>
          <p:cNvSpPr/>
          <p:nvPr/>
        </p:nvSpPr>
        <p:spPr>
          <a:xfrm>
            <a:off x="3100844" y="2832773"/>
            <a:ext cx="2571538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Наврать с три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короба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 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8270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193" y="247576"/>
            <a:ext cx="8532000" cy="6362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306001" y="872654"/>
            <a:ext cx="85319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C00000"/>
                </a:solidFill>
                <a:latin typeface="Bookman Old Style" pitchFamily="18" charset="0"/>
              </a:rPr>
              <a:t>Подберите </a:t>
            </a:r>
            <a:r>
              <a:rPr lang="ru-RU" sz="2800" b="1" dirty="0" smtClean="0">
                <a:solidFill>
                  <a:srgbClr val="C00000"/>
                </a:solidFill>
                <a:latin typeface="Bookman Old Style" pitchFamily="18" charset="0"/>
              </a:rPr>
              <a:t>фразеологизмы к картинкам</a:t>
            </a:r>
            <a:endParaRPr lang="ru-RU" sz="28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14" name="Rectangle 5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7608473" y="6131503"/>
            <a:ext cx="936104" cy="360040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Bookman Old Style" pitchFamily="18" charset="0"/>
                <a:hlinkClick r:id="rId4" action="ppaction://hlinksldjump"/>
              </a:rPr>
              <a:t>игра</a:t>
            </a:r>
            <a:endParaRPr kumimoji="0" lang="ru-RU" sz="22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204818" y="4873202"/>
            <a:ext cx="27343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Bookman Old Style" pitchFamily="18" charset="0"/>
              </a:rPr>
              <a:t>Наломать </a:t>
            </a: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kern="0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дров</a:t>
            </a:r>
            <a:endParaRPr kumimoji="0" lang="ru-RU" sz="2400" b="0" i="0" u="none" strike="noStrike" kern="0" cap="none" spc="0" normalizeH="0" baseline="0" noProof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857827" y="1453335"/>
            <a:ext cx="11544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0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250379" y="3976632"/>
            <a:ext cx="26196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ru-RU" sz="3200" b="1" kern="0" dirty="0" smtClean="0">
                <a:solidFill>
                  <a:srgbClr val="C0504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</a:t>
            </a:r>
            <a:r>
              <a:rPr lang="ru-RU" sz="2400" b="1" kern="0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Ехать зайцем</a:t>
            </a:r>
            <a:endParaRPr lang="ru-RU" sz="2400" kern="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056433" y="2452738"/>
            <a:ext cx="352769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r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ru-RU" sz="3200" b="1" kern="0" dirty="0" smtClean="0">
                <a:solidFill>
                  <a:srgbClr val="C0504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 </a:t>
            </a:r>
            <a:endParaRPr lang="ru-RU" sz="3200" kern="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267646" y="2703200"/>
            <a:ext cx="27322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7345" indent="-347345" algn="r" eaLnBrk="0" fontAlgn="base" hangingPunct="0">
              <a:spcAft>
                <a:spcPts val="0"/>
              </a:spcAft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Носить воду  </a:t>
            </a:r>
            <a:endParaRPr lang="ru-RU" sz="2400" dirty="0">
              <a:solidFill>
                <a:schemeClr val="accent2">
                  <a:lumMod val="75000"/>
                </a:schemeClr>
              </a:solidFill>
              <a:latin typeface="Bookman Old Style" pitchFamily="18" charset="0"/>
              <a:ea typeface="Times New Roman"/>
            </a:endParaRPr>
          </a:p>
          <a:p>
            <a:pPr marL="347345" indent="-347345" algn="r" eaLnBrk="0" fontAlgn="base" hangingPunct="0">
              <a:spcAft>
                <a:spcPts val="0"/>
              </a:spcAft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в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 решете</a:t>
            </a:r>
            <a:endParaRPr lang="ru-RU" sz="2400" dirty="0">
              <a:solidFill>
                <a:schemeClr val="accent2">
                  <a:lumMod val="75000"/>
                </a:schemeClr>
              </a:solidFill>
              <a:effectLst/>
              <a:latin typeface="Bookman Old Style" pitchFamily="18" charset="0"/>
              <a:ea typeface="Times New Roman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328655" y="1502872"/>
            <a:ext cx="28566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7345" indent="-347345" eaLnBrk="0" fontAlgn="base" hangingPunct="0">
              <a:spcAft>
                <a:spcPts val="0"/>
              </a:spcAft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/>
              </a:rPr>
              <a:t>Лить</a:t>
            </a:r>
          </a:p>
          <a:p>
            <a:pPr marL="347345" indent="-347345" eaLnBrk="0" fontAlgn="base" hangingPunct="0">
              <a:spcAft>
                <a:spcPts val="0"/>
              </a:spcAft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/>
              </a:rPr>
              <a:t>крокодиловы</a:t>
            </a:r>
          </a:p>
          <a:p>
            <a:pPr marL="347345" indent="-347345" eaLnBrk="0" fontAlgn="base" hangingPunct="0">
              <a:spcAft>
                <a:spcPts val="0"/>
              </a:spcAft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/>
              </a:rPr>
              <a:t>слёзы</a:t>
            </a:r>
            <a:endParaRPr lang="ru-RU" sz="2400" dirty="0">
              <a:solidFill>
                <a:schemeClr val="accent2">
                  <a:lumMod val="50000"/>
                </a:schemeClr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21" name="Rectangle 9"/>
          <p:cNvSpPr>
            <a:spLocks noChangeArrowheads="1"/>
          </p:cNvSpPr>
          <p:nvPr/>
        </p:nvSpPr>
        <p:spPr bwMode="auto">
          <a:xfrm>
            <a:off x="395536" y="351242"/>
            <a:ext cx="3324511" cy="475502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</a:rPr>
              <a:t>Весёлые картинки - 30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77" t="23855" r="5481" b="14463"/>
          <a:stretch/>
        </p:blipFill>
        <p:spPr>
          <a:xfrm>
            <a:off x="579173" y="1488959"/>
            <a:ext cx="2727565" cy="2091199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8" t="55652" r="63597" b="22883"/>
          <a:stretch/>
        </p:blipFill>
        <p:spPr>
          <a:xfrm>
            <a:off x="608382" y="4053124"/>
            <a:ext cx="2749482" cy="1877089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08" t="-1932" r="9885" b="1932"/>
          <a:stretch/>
        </p:blipFill>
        <p:spPr>
          <a:xfrm>
            <a:off x="6012161" y="1502871"/>
            <a:ext cx="2485796" cy="2039601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41" r="42319"/>
          <a:stretch/>
        </p:blipFill>
        <p:spPr>
          <a:xfrm>
            <a:off x="6012161" y="4054104"/>
            <a:ext cx="2496851" cy="1827186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28" name="Прямоугольник 27"/>
          <p:cNvSpPr/>
          <p:nvPr/>
        </p:nvSpPr>
        <p:spPr>
          <a:xfrm>
            <a:off x="7429166" y="4103027"/>
            <a:ext cx="1079846" cy="7701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ый треугольник 30"/>
          <p:cNvSpPr/>
          <p:nvPr/>
        </p:nvSpPr>
        <p:spPr>
          <a:xfrm rot="16200000">
            <a:off x="7793395" y="4614785"/>
            <a:ext cx="914400" cy="516834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7889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17" grpId="0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206" y="260648"/>
            <a:ext cx="8575588" cy="6381562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2" name="Рисунок 11" descr="qudYXx3WXn1Unlky_49Kug-article.jpg"/>
          <p:cNvPicPr>
            <a:picLocks noChangeAspect="1"/>
          </p:cNvPicPr>
          <p:nvPr/>
        </p:nvPicPr>
        <p:blipFill>
          <a:blip r:embed="rId4" cstate="print"/>
          <a:srcRect l="8107" t="18500" r="8107" b="17451"/>
          <a:stretch>
            <a:fillRect/>
          </a:stretch>
        </p:blipFill>
        <p:spPr>
          <a:xfrm>
            <a:off x="539621" y="3943378"/>
            <a:ext cx="2160171" cy="2149918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15" name="Прямоугольник 14"/>
          <p:cNvSpPr/>
          <p:nvPr/>
        </p:nvSpPr>
        <p:spPr>
          <a:xfrm>
            <a:off x="3673301" y="1545450"/>
            <a:ext cx="21018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Как кошка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 с собакой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881155" y="5120053"/>
            <a:ext cx="28513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Льёт как из ведра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713855" y="4030586"/>
            <a:ext cx="26905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Без царя в голове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699792" y="2572907"/>
            <a:ext cx="26837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Стрелянный воробей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9" name="Rectangle 5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7956376" y="6093296"/>
            <a:ext cx="792088" cy="432048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Bookman Old Style" pitchFamily="18" charset="0"/>
                <a:hlinkClick r:id="rId5" action="ppaction://hlinksldjump"/>
              </a:rPr>
              <a:t>игра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84207" y="880167"/>
            <a:ext cx="83100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C00000"/>
                </a:solidFill>
                <a:latin typeface="Bookman Old Style" pitchFamily="18" charset="0"/>
              </a:rPr>
              <a:t>Подберите фразеологизмы </a:t>
            </a:r>
            <a:r>
              <a:rPr lang="ru-RU" sz="2800" b="1" dirty="0" smtClean="0">
                <a:solidFill>
                  <a:srgbClr val="C00000"/>
                </a:solidFill>
                <a:latin typeface="Bookman Old Style" pitchFamily="18" charset="0"/>
              </a:rPr>
              <a:t>к </a:t>
            </a:r>
            <a:r>
              <a:rPr lang="ru-RU" sz="2800" b="1" dirty="0">
                <a:solidFill>
                  <a:srgbClr val="C00000"/>
                </a:solidFill>
                <a:latin typeface="Bookman Old Style" pitchFamily="18" charset="0"/>
              </a:rPr>
              <a:t>картинкам</a:t>
            </a:r>
          </a:p>
        </p:txBody>
      </p:sp>
      <p:sp>
        <p:nvSpPr>
          <p:cNvPr id="22" name="Rectangle 9"/>
          <p:cNvSpPr>
            <a:spLocks noChangeArrowheads="1"/>
          </p:cNvSpPr>
          <p:nvPr/>
        </p:nvSpPr>
        <p:spPr bwMode="auto">
          <a:xfrm>
            <a:off x="383393" y="404665"/>
            <a:ext cx="3324511" cy="475502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</a:rPr>
              <a:t>Весёлые картинки - 40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84" t="40040" r="13229" b="5173"/>
          <a:stretch/>
        </p:blipFill>
        <p:spPr>
          <a:xfrm>
            <a:off x="5796136" y="1552789"/>
            <a:ext cx="2694654" cy="1978202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21" name="Рисунок 20" descr="6kl_Fraziologizm05.jpg"/>
          <p:cNvPicPr>
            <a:picLocks noChangeAspect="1"/>
          </p:cNvPicPr>
          <p:nvPr/>
        </p:nvPicPr>
        <p:blipFill>
          <a:blip r:embed="rId7" cstate="print"/>
          <a:srcRect l="3024" t="21549" r="7769" b="9355"/>
          <a:stretch>
            <a:fillRect/>
          </a:stretch>
        </p:blipFill>
        <p:spPr>
          <a:xfrm>
            <a:off x="5775158" y="3969162"/>
            <a:ext cx="2699000" cy="1998374"/>
          </a:xfrm>
          <a:prstGeom prst="rect">
            <a:avLst/>
          </a:prstGeom>
          <a:ln w="12700"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681" t="16649" r="12988" b="45811"/>
          <a:stretch/>
        </p:blipFill>
        <p:spPr>
          <a:xfrm>
            <a:off x="539621" y="1597009"/>
            <a:ext cx="2160171" cy="1933982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</p:spTree>
    <p:extLst>
      <p:ext uri="{BB962C8B-B14F-4D97-AF65-F5344CB8AC3E}">
        <p14:creationId xmlns:p14="http://schemas.microsoft.com/office/powerpoint/2010/main" val="2566118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925252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412" y="275595"/>
            <a:ext cx="8699696" cy="6306809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ectangle 5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7897803" y="6126838"/>
            <a:ext cx="981237" cy="360040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Bookman Old Style" pitchFamily="18" charset="0"/>
                <a:hlinkClick r:id="rId4" action="ppaction://hlinksldjump"/>
              </a:rPr>
              <a:t>игра</a:t>
            </a:r>
            <a:endParaRPr kumimoji="0" lang="ru-RU" sz="22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390175" y="4020683"/>
            <a:ext cx="31005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Заткнуть за пояс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822427" y="5059825"/>
            <a:ext cx="2787943" cy="9048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Пригреть змею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н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а груди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627784" y="1577246"/>
            <a:ext cx="2693735" cy="90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Семь пятниц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н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а неделе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673908" y="2739212"/>
            <a:ext cx="2533065" cy="90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r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    Как в воду </a:t>
            </a:r>
          </a:p>
          <a:p>
            <a:pPr marL="342900" lvl="0" indent="-342900" algn="r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глядеть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3087" y="907531"/>
            <a:ext cx="86259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C00000"/>
                </a:solidFill>
                <a:latin typeface="Bookman Old Style" pitchFamily="18" charset="0"/>
              </a:rPr>
              <a:t>Подберите фразеологизмы </a:t>
            </a:r>
            <a:r>
              <a:rPr lang="ru-RU" sz="2800" b="1" dirty="0" smtClean="0">
                <a:solidFill>
                  <a:srgbClr val="C00000"/>
                </a:solidFill>
                <a:latin typeface="Bookman Old Style" pitchFamily="18" charset="0"/>
              </a:rPr>
              <a:t>к </a:t>
            </a:r>
            <a:r>
              <a:rPr lang="ru-RU" sz="2800" b="1" dirty="0">
                <a:solidFill>
                  <a:srgbClr val="C00000"/>
                </a:solidFill>
                <a:latin typeface="Bookman Old Style" pitchFamily="18" charset="0"/>
              </a:rPr>
              <a:t>картинкам</a:t>
            </a:r>
          </a:p>
        </p:txBody>
      </p:sp>
      <p:sp>
        <p:nvSpPr>
          <p:cNvPr id="22" name="Rectangle 9"/>
          <p:cNvSpPr>
            <a:spLocks noChangeArrowheads="1"/>
          </p:cNvSpPr>
          <p:nvPr/>
        </p:nvSpPr>
        <p:spPr bwMode="auto">
          <a:xfrm>
            <a:off x="383393" y="404665"/>
            <a:ext cx="3324511" cy="475502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</a:rPr>
              <a:t>Весёлые картинки - 50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75100" y="1556792"/>
            <a:ext cx="1952685" cy="21006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pic>
        <p:nvPicPr>
          <p:cNvPr id="23" name="Picture 2" descr="H:\Новая папка\фразеологический словарь 013.jpg"/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E8E4E3"/>
              </a:clrFrom>
              <a:clrTo>
                <a:srgbClr val="E8E4E3">
                  <a:alpha val="0"/>
                </a:srgbClr>
              </a:clrTo>
            </a:clrChange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25" t="25208" r="14252" b="11878"/>
          <a:stretch/>
        </p:blipFill>
        <p:spPr bwMode="auto">
          <a:xfrm>
            <a:off x="574791" y="1556791"/>
            <a:ext cx="2052994" cy="2100673"/>
          </a:xfrm>
          <a:prstGeom prst="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020760" y="1577246"/>
            <a:ext cx="607024" cy="102988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43" t="3063" r="19665" b="12450"/>
          <a:stretch/>
        </p:blipFill>
        <p:spPr>
          <a:xfrm>
            <a:off x="6228182" y="1528719"/>
            <a:ext cx="2362471" cy="211591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9" t="-3704" r="11864" b="3704"/>
          <a:stretch/>
        </p:blipFill>
        <p:spPr>
          <a:xfrm>
            <a:off x="577389" y="3832309"/>
            <a:ext cx="2194411" cy="213238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3832310"/>
            <a:ext cx="2074436" cy="213238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26" name="Прямоугольник 25"/>
          <p:cNvSpPr/>
          <p:nvPr/>
        </p:nvSpPr>
        <p:spPr>
          <a:xfrm>
            <a:off x="2045648" y="3933056"/>
            <a:ext cx="500040" cy="1752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7501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6" grpId="0"/>
      <p:bldP spid="19" grpId="0"/>
      <p:bldP spid="20" grpId="0"/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Объект 1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018" y="1600200"/>
            <a:ext cx="4525963" cy="4525963"/>
          </a:xfr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142" y="257106"/>
            <a:ext cx="8579716" cy="641225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Rectangle 5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7884368" y="6165304"/>
            <a:ext cx="864096" cy="360040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Bookman Old Style" pitchFamily="18" charset="0"/>
                <a:hlinkClick r:id="rId5" action="ppaction://hlinksldjump"/>
              </a:rPr>
              <a:t>игра</a:t>
            </a:r>
            <a:endParaRPr kumimoji="0" lang="ru-RU" sz="22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655034" y="1657979"/>
            <a:ext cx="264848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Держи карман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шире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092688" y="2478783"/>
            <a:ext cx="227184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Мартышкин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труд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4092688" y="5290409"/>
            <a:ext cx="24705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Дело в шляпе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992624" y="4102775"/>
            <a:ext cx="291297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Медведь на ухо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наступил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90371" y="922712"/>
            <a:ext cx="81632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>
                <a:solidFill>
                  <a:srgbClr val="C00000"/>
                </a:solidFill>
                <a:latin typeface="Bookman Old Style" pitchFamily="18" charset="0"/>
              </a:rPr>
              <a:t>Подберите фразеологизмы </a:t>
            </a:r>
            <a:r>
              <a:rPr lang="ru-RU" sz="2800" b="1" dirty="0" smtClean="0">
                <a:solidFill>
                  <a:srgbClr val="C00000"/>
                </a:solidFill>
                <a:latin typeface="Bookman Old Style" pitchFamily="18" charset="0"/>
              </a:rPr>
              <a:t>к </a:t>
            </a:r>
            <a:r>
              <a:rPr lang="ru-RU" sz="2800" b="1" dirty="0">
                <a:solidFill>
                  <a:srgbClr val="C00000"/>
                </a:solidFill>
                <a:latin typeface="Bookman Old Style" pitchFamily="18" charset="0"/>
              </a:rPr>
              <a:t>картинкам</a:t>
            </a:r>
          </a:p>
        </p:txBody>
      </p:sp>
      <p:sp>
        <p:nvSpPr>
          <p:cNvPr id="22" name="Rectangle 9"/>
          <p:cNvSpPr>
            <a:spLocks noChangeArrowheads="1"/>
          </p:cNvSpPr>
          <p:nvPr/>
        </p:nvSpPr>
        <p:spPr bwMode="auto">
          <a:xfrm>
            <a:off x="366015" y="447210"/>
            <a:ext cx="3324511" cy="475502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</a:rPr>
              <a:t>Весёлые картинки - 60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524" y="4133924"/>
            <a:ext cx="2415300" cy="203138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27" t="24439" r="11396" b="14102"/>
          <a:stretch/>
        </p:blipFill>
        <p:spPr>
          <a:xfrm>
            <a:off x="572524" y="1471198"/>
            <a:ext cx="2055260" cy="2461857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30" t="18381" r="53779" b="20523"/>
          <a:stretch/>
        </p:blipFill>
        <p:spPr>
          <a:xfrm>
            <a:off x="6392115" y="1529919"/>
            <a:ext cx="2165908" cy="2259122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10" t="18744" r="64493" b="40276"/>
          <a:stretch/>
        </p:blipFill>
        <p:spPr>
          <a:xfrm>
            <a:off x="6594814" y="3935061"/>
            <a:ext cx="1897791" cy="2069416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</p:spTree>
    <p:extLst>
      <p:ext uri="{BB962C8B-B14F-4D97-AF65-F5344CB8AC3E}">
        <p14:creationId xmlns:p14="http://schemas.microsoft.com/office/powerpoint/2010/main" val="732627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014" y="188640"/>
            <a:ext cx="8654230" cy="645082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29674" y="302232"/>
            <a:ext cx="3162206" cy="432048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lIns="92075" tIns="46038" rIns="92075" bIns="46038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</a:rPr>
              <a:t>Начала и концы – 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</a:rPr>
              <a:t>10</a:t>
            </a:r>
            <a:r>
              <a:rPr kumimoji="0" 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</a:rPr>
              <a:t> </a:t>
            </a: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596451" y="1018556"/>
            <a:ext cx="66247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effectLst/>
                <a:uLnTx/>
                <a:uFillTx/>
                <a:latin typeface="Bookman Old Style" pitchFamily="18" charset="0"/>
              </a:rPr>
              <a:t>Продолжите фразеологизм</a:t>
            </a:r>
            <a:endParaRPr kumimoji="0" lang="ru-RU" sz="1200" b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98863" y="1643831"/>
            <a:ext cx="783430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0" indent="-742950" fontAlgn="base">
              <a:spcBef>
                <a:spcPct val="20000"/>
              </a:spcBef>
              <a:spcAft>
                <a:spcPct val="0"/>
              </a:spcAft>
              <a:buClr>
                <a:prstClr val="black"/>
              </a:buClr>
              <a:defRPr/>
            </a:pPr>
            <a:r>
              <a:rPr lang="ru-RU" sz="3600" b="1" dirty="0">
                <a:solidFill>
                  <a:srgbClr val="C00000"/>
                </a:solidFill>
                <a:latin typeface="Bookman Old Style" pitchFamily="18" charset="0"/>
              </a:rPr>
              <a:t>Вертится, </a:t>
            </a:r>
            <a:r>
              <a:rPr lang="ru-RU" sz="3600" b="1" dirty="0" smtClean="0">
                <a:solidFill>
                  <a:srgbClr val="C00000"/>
                </a:solidFill>
                <a:latin typeface="Bookman Old Style" pitchFamily="18" charset="0"/>
              </a:rPr>
              <a:t>как</a:t>
            </a:r>
            <a:endParaRPr lang="en-US" sz="36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9" name="Рисунок 8" descr="98191e76aecc72314b22d1cd23436cc0.jpg"/>
          <p:cNvPicPr>
            <a:picLocks noChangeAspect="1"/>
          </p:cNvPicPr>
          <p:nvPr/>
        </p:nvPicPr>
        <p:blipFill>
          <a:blip r:embed="rId4" cstate="print"/>
          <a:srcRect l="1714"/>
          <a:stretch>
            <a:fillRect/>
          </a:stretch>
        </p:blipFill>
        <p:spPr>
          <a:xfrm>
            <a:off x="2406099" y="2492897"/>
            <a:ext cx="4614174" cy="3384376"/>
          </a:xfrm>
          <a:prstGeom prst="rect">
            <a:avLst/>
          </a:prstGeom>
          <a:ln w="12700"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2987824" y="1662556"/>
            <a:ext cx="698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600" b="1" dirty="0">
                <a:solidFill>
                  <a:srgbClr val="C00000"/>
                </a:solidFill>
                <a:latin typeface="Bookman Old Style" pitchFamily="18" charset="0"/>
              </a:rPr>
              <a:t>белка в </a:t>
            </a:r>
            <a:r>
              <a:rPr lang="ru-RU" sz="3600" b="1" dirty="0" smtClean="0">
                <a:solidFill>
                  <a:srgbClr val="C00000"/>
                </a:solidFill>
                <a:latin typeface="Bookman Old Style" pitchFamily="18" charset="0"/>
              </a:rPr>
              <a:t>колесе.</a:t>
            </a:r>
            <a:endParaRPr lang="ru-RU" sz="36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11" name="Rectangle 5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8110823" y="6197820"/>
            <a:ext cx="730999" cy="357121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Bookman Old Style" pitchFamily="18" charset="0"/>
                <a:hlinkClick r:id="rId5" action="ppaction://hlinksldjump"/>
              </a:rPr>
              <a:t>игра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93" r="23504" b="5591"/>
          <a:stretch/>
        </p:blipFill>
        <p:spPr>
          <a:xfrm>
            <a:off x="7164288" y="313071"/>
            <a:ext cx="918645" cy="1004962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14" name="Скругленный прямоугольник 13"/>
          <p:cNvSpPr/>
          <p:nvPr/>
        </p:nvSpPr>
        <p:spPr>
          <a:xfrm>
            <a:off x="470953" y="3573016"/>
            <a:ext cx="1686132" cy="696322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</a:t>
            </a:r>
            <a:endParaRPr lang="ru-RU" sz="1900" b="1" i="1" dirty="0">
              <a:latin typeface="Bookman Old Style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527625" y="6086959"/>
            <a:ext cx="2497800" cy="3999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Bookman Old Style" panose="02050604050505020204" pitchFamily="18" charset="0"/>
                <a:ea typeface="PMingLiU" panose="02020500000000000000" pitchFamily="18" charset="-120"/>
                <a:cs typeface="Times New Roman" panose="02020603050405020304" pitchFamily="18" charset="0"/>
                <a:hlinkClick r:id="rId7"/>
              </a:rPr>
              <a:t>Что это значит?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effectLst/>
              <a:latin typeface="Bookman Old Style" panose="02050604050505020204" pitchFamily="18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2879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0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00" y="1758156"/>
            <a:ext cx="5715000" cy="4210050"/>
          </a:xfrm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885" y="163774"/>
            <a:ext cx="8654230" cy="652896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835696" y="973928"/>
            <a:ext cx="62464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2800" b="1" kern="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Продолжите фразеологизм</a:t>
            </a:r>
            <a:endParaRPr lang="ru-RU" sz="1200" kern="0" dirty="0">
              <a:solidFill>
                <a:sysClr val="windowText" lastClr="0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428154" y="1260687"/>
            <a:ext cx="563667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0" indent="-742950" fontAlgn="base">
              <a:spcBef>
                <a:spcPct val="20000"/>
              </a:spcBef>
              <a:spcAft>
                <a:spcPct val="0"/>
              </a:spcAft>
              <a:buClr>
                <a:prstClr val="black"/>
              </a:buClr>
              <a:buSzPct val="70000"/>
              <a:defRPr/>
            </a:pPr>
            <a:r>
              <a:rPr lang="ru-RU" sz="5400" b="1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 </a:t>
            </a:r>
            <a:r>
              <a:rPr lang="ru-RU" sz="3600" b="1" dirty="0" smtClean="0">
                <a:solidFill>
                  <a:srgbClr val="C00000"/>
                </a:solidFill>
                <a:latin typeface="Bookman Old Style" pitchFamily="18" charset="0"/>
              </a:rPr>
              <a:t>Варить кашу</a:t>
            </a:r>
            <a:endParaRPr lang="en-US" sz="44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70512" y="1493775"/>
            <a:ext cx="42587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0" indent="-742950" fontAlgn="base">
              <a:spcBef>
                <a:spcPct val="20000"/>
              </a:spcBef>
              <a:spcAft>
                <a:spcPct val="0"/>
              </a:spcAft>
              <a:buClr>
                <a:prstClr val="black"/>
              </a:buClr>
              <a:buSzPct val="70000"/>
              <a:defRPr/>
            </a:pPr>
            <a:r>
              <a:rPr lang="ru-RU" sz="3600" b="1" dirty="0">
                <a:solidFill>
                  <a:srgbClr val="C00000"/>
                </a:solidFill>
                <a:latin typeface="Bookman Old Style" pitchFamily="18" charset="0"/>
              </a:rPr>
              <a:t>и</a:t>
            </a:r>
            <a:r>
              <a:rPr lang="ru-RU" sz="3600" b="1" dirty="0" smtClean="0">
                <a:solidFill>
                  <a:srgbClr val="C00000"/>
                </a:solidFill>
                <a:latin typeface="Bookman Old Style" pitchFamily="18" charset="0"/>
              </a:rPr>
              <a:t>з топора</a:t>
            </a:r>
            <a:endParaRPr lang="en-US" sz="36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076" y="2281101"/>
            <a:ext cx="4682751" cy="3572024"/>
          </a:xfrm>
          <a:prstGeom prst="rect">
            <a:avLst/>
          </a:prstGeom>
          <a:ln w="12700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13" name="Rectangle 5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7884368" y="6093295"/>
            <a:ext cx="892937" cy="357121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Bookman Old Style" pitchFamily="18" charset="0"/>
                <a:hlinkClick r:id="rId5" action="ppaction://hlinksldjump"/>
              </a:rPr>
              <a:t>игра</a:t>
            </a:r>
            <a:endParaRPr kumimoji="0" lang="ru-RU" sz="22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310065" y="332656"/>
            <a:ext cx="3119829" cy="432048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lIns="92075" tIns="46038" rIns="92075" bIns="46038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</a:rPr>
              <a:t>Начала и концы – </a:t>
            </a:r>
            <a:r>
              <a:rPr lang="ru-RU" sz="2000" b="1" kern="0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20</a:t>
            </a:r>
            <a:r>
              <a:rPr kumimoji="0" 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</a:rPr>
              <a:t> </a:t>
            </a: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395536" y="3254030"/>
            <a:ext cx="1741655" cy="624314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</a:t>
            </a:r>
            <a:endParaRPr lang="ru-RU" sz="1900" b="1" i="1" dirty="0">
              <a:latin typeface="Bookman Old Style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93" r="23504" b="5591"/>
          <a:stretch/>
        </p:blipFill>
        <p:spPr>
          <a:xfrm>
            <a:off x="7381022" y="313071"/>
            <a:ext cx="918645" cy="1004962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3" name="Прямоугольник 2"/>
          <p:cNvSpPr/>
          <p:nvPr/>
        </p:nvSpPr>
        <p:spPr>
          <a:xfrm>
            <a:off x="3429894" y="6018387"/>
            <a:ext cx="2497800" cy="4216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Bookman Old Style" panose="02050604050505020204" pitchFamily="18" charset="0"/>
                <a:ea typeface="PMingLiU" panose="02020500000000000000" pitchFamily="18" charset="-120"/>
                <a:cs typeface="Times New Roman" panose="02020603050405020304" pitchFamily="18" charset="0"/>
                <a:hlinkClick r:id="rId7"/>
              </a:rPr>
              <a:t>Что это значит?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effectLst/>
              <a:latin typeface="Bookman Old Style" panose="02050604050505020204" pitchFamily="18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007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885" y="224643"/>
            <a:ext cx="8654230" cy="640871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29674" y="407814"/>
            <a:ext cx="3090198" cy="360040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lIns="92075" tIns="46038" rIns="92075" bIns="46038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Начала и концы – </a:t>
            </a:r>
            <a:r>
              <a:rPr lang="ru-RU" sz="2000" b="1" kern="0" noProof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30</a:t>
            </a:r>
            <a:r>
              <a:rPr kumimoji="0" 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rgbClr val="C0504D">
                  <a:lumMod val="50000"/>
                </a:srgb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547664" y="987180"/>
            <a:ext cx="63904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2800" b="1" kern="0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Продолжите фразеологизм</a:t>
            </a:r>
            <a:endParaRPr lang="ru-RU" sz="1200" kern="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0909" y="1412507"/>
            <a:ext cx="41764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0" indent="-742950" algn="ctr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prstClr val="black"/>
              </a:buClr>
              <a:buSzPct val="70000"/>
              <a:defRPr/>
            </a:pPr>
            <a:r>
              <a:rPr lang="ru-RU" sz="3600" b="1" dirty="0" smtClean="0">
                <a:solidFill>
                  <a:srgbClr val="C00000"/>
                </a:solidFill>
                <a:latin typeface="Bookman Old Style" pitchFamily="18" charset="0"/>
              </a:rPr>
              <a:t>Вилами   </a:t>
            </a:r>
            <a:endParaRPr lang="en-US" sz="36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757061" y="1412507"/>
            <a:ext cx="570113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0" indent="-742950" algn="ctr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prstClr val="black"/>
              </a:buClr>
              <a:buSzPct val="70000"/>
              <a:defRPr/>
            </a:pPr>
            <a:r>
              <a:rPr lang="ru-RU" sz="3600" b="1" dirty="0">
                <a:solidFill>
                  <a:srgbClr val="C00000"/>
                </a:solidFill>
                <a:latin typeface="Bookman Old Style" pitchFamily="18" charset="0"/>
              </a:rPr>
              <a:t>н</a:t>
            </a:r>
            <a:r>
              <a:rPr lang="ru-RU" sz="3600" b="1" dirty="0" smtClean="0">
                <a:solidFill>
                  <a:srgbClr val="C00000"/>
                </a:solidFill>
                <a:latin typeface="Bookman Old Style" pitchFamily="18" charset="0"/>
              </a:rPr>
              <a:t>а воде писано</a:t>
            </a:r>
            <a:endParaRPr lang="en-US" sz="36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13" name="Rectangle 5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7938120" y="6093295"/>
            <a:ext cx="839185" cy="357121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Bookman Old Style" pitchFamily="18" charset="0"/>
                <a:hlinkClick r:id="rId4" action="ppaction://hlinksldjump"/>
              </a:rPr>
              <a:t>игр</a:t>
            </a:r>
            <a:r>
              <a:rPr kumimoji="0" lang="ru-RU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Bookman Old Style" pitchFamily="18" charset="0"/>
                <a:hlinkClick r:id="rId4" action="ppaction://hlinksldjump"/>
              </a:rPr>
              <a:t>а</a:t>
            </a:r>
            <a:endParaRPr kumimoji="0" lang="ru-RU" sz="22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93" r="23504" b="5591"/>
          <a:stretch/>
        </p:blipFill>
        <p:spPr>
          <a:xfrm>
            <a:off x="7155634" y="430965"/>
            <a:ext cx="918645" cy="1004962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15" name="Скругленный прямоугольник 14"/>
          <p:cNvSpPr/>
          <p:nvPr/>
        </p:nvSpPr>
        <p:spPr>
          <a:xfrm>
            <a:off x="685800" y="3343701"/>
            <a:ext cx="1689115" cy="624314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</a:t>
            </a:r>
            <a:endParaRPr lang="ru-RU" sz="1900" b="1" i="1" dirty="0">
              <a:latin typeface="Bookman Old Style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88" t="23750" r="2750" b="15351"/>
          <a:stretch/>
        </p:blipFill>
        <p:spPr>
          <a:xfrm>
            <a:off x="2647666" y="2327332"/>
            <a:ext cx="3868550" cy="3484541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17" name="Прямоугольник 16"/>
          <p:cNvSpPr/>
          <p:nvPr/>
        </p:nvSpPr>
        <p:spPr>
          <a:xfrm>
            <a:off x="3419872" y="6047988"/>
            <a:ext cx="2497800" cy="3999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Bookman Old Style" panose="02050604050505020204" pitchFamily="18" charset="0"/>
                <a:ea typeface="PMingLiU" panose="02020500000000000000" pitchFamily="18" charset="-120"/>
                <a:cs typeface="Times New Roman" panose="02020603050405020304" pitchFamily="18" charset="0"/>
                <a:hlinkClick r:id="rId7"/>
              </a:rPr>
              <a:t>Что это значит?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effectLst/>
              <a:latin typeface="Bookman Old Style" panose="02050604050505020204" pitchFamily="18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4970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1" grpId="0"/>
      <p:bldP spid="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31" y="275596"/>
            <a:ext cx="8654230" cy="630680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691680" y="1000565"/>
            <a:ext cx="63904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2800" b="1" kern="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Продолжите фразеологизм</a:t>
            </a:r>
            <a:endParaRPr lang="ru-RU" sz="1200" kern="0" dirty="0">
              <a:solidFill>
                <a:sysClr val="windowText" lastClr="000000"/>
              </a:solidFill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98352" y="425783"/>
            <a:ext cx="3195194" cy="454949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lIns="92075" tIns="46038" rIns="92075" bIns="46038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Начала и концы – </a:t>
            </a:r>
            <a:r>
              <a:rPr lang="ru-RU" sz="20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40</a:t>
            </a:r>
            <a:r>
              <a:rPr kumimoji="0" lang="ru-RU" sz="2200" b="1" i="1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endParaRPr kumimoji="0" lang="ru-RU" sz="2200" b="1" i="1" u="none" strike="noStrike" kern="0" cap="none" spc="0" normalizeH="0" baseline="0" noProof="0" dirty="0">
              <a:ln>
                <a:noFill/>
              </a:ln>
              <a:solidFill>
                <a:srgbClr val="C0504D">
                  <a:lumMod val="50000"/>
                </a:srgb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69943" y="1587835"/>
            <a:ext cx="16930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uLnTx/>
                <a:uFillTx/>
                <a:latin typeface="Bookman Old Style" pitchFamily="18" charset="0"/>
              </a:rPr>
              <a:t>Убить</a:t>
            </a:r>
            <a:endParaRPr kumimoji="0" lang="ru-RU" sz="14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uLnTx/>
              <a:uFillTx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863035" y="1587836"/>
            <a:ext cx="49329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kern="0" dirty="0">
                <a:solidFill>
                  <a:srgbClr val="C00000"/>
                </a:solidFill>
                <a:latin typeface="Bookman Old Style" pitchFamily="18" charset="0"/>
              </a:rPr>
              <a:t>д</a:t>
            </a:r>
            <a:r>
              <a:rPr lang="ru-RU" sz="3600" b="1" kern="0" dirty="0" smtClean="0">
                <a:solidFill>
                  <a:srgbClr val="C00000"/>
                </a:solidFill>
                <a:latin typeface="Bookman Old Style" pitchFamily="18" charset="0"/>
              </a:rPr>
              <a:t>вух зайцев  </a:t>
            </a:r>
            <a:endParaRPr kumimoji="0" lang="ru-RU" sz="11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uLnTx/>
              <a:uFillTx/>
            </a:endParaRPr>
          </a:p>
        </p:txBody>
      </p:sp>
      <p:pic>
        <p:nvPicPr>
          <p:cNvPr id="11" name="Рисунок 10" descr="0011-004-Uznaj-frazeologizmy-i-vspomni-ikh-znachenija.png"/>
          <p:cNvPicPr>
            <a:picLocks noChangeAspect="1"/>
          </p:cNvPicPr>
          <p:nvPr/>
        </p:nvPicPr>
        <p:blipFill rotWithShape="1">
          <a:blip r:embed="rId4" cstate="print"/>
          <a:srcRect l="4822"/>
          <a:stretch/>
        </p:blipFill>
        <p:spPr>
          <a:xfrm>
            <a:off x="2491052" y="2229226"/>
            <a:ext cx="4383834" cy="3566590"/>
          </a:xfrm>
          <a:prstGeom prst="rect">
            <a:avLst/>
          </a:prstGeom>
          <a:ln w="12700"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Rectangle 5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7956376" y="6021287"/>
            <a:ext cx="820929" cy="429129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Bookman Old Style" pitchFamily="18" charset="0"/>
                <a:hlinkClick r:id="rId5" action="ppaction://hlinksldjump"/>
              </a:rPr>
              <a:t>игра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67544" y="3181998"/>
            <a:ext cx="1689115" cy="624314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</a:t>
            </a:r>
            <a:endParaRPr lang="ru-RU" sz="1900" b="1" i="1" dirty="0">
              <a:latin typeface="Bookman Old Style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93" r="23504" b="5591"/>
          <a:stretch/>
        </p:blipFill>
        <p:spPr>
          <a:xfrm>
            <a:off x="7155634" y="430965"/>
            <a:ext cx="918645" cy="1004962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6" name="Прямоугольник 5"/>
          <p:cNvSpPr/>
          <p:nvPr/>
        </p:nvSpPr>
        <p:spPr>
          <a:xfrm>
            <a:off x="3502196" y="5966263"/>
            <a:ext cx="2497800" cy="3999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C0504D">
                    <a:lumMod val="50000"/>
                  </a:srgbClr>
                </a:solidFill>
                <a:latin typeface="Bookman Old Style" panose="02050604050505020204" pitchFamily="18" charset="0"/>
                <a:ea typeface="PMingLiU" panose="02020500000000000000" pitchFamily="18" charset="-120"/>
                <a:cs typeface="Times New Roman" panose="02020603050405020304" pitchFamily="18" charset="0"/>
                <a:hlinkClick r:id="rId7"/>
              </a:rPr>
              <a:t>Что это значит?</a:t>
            </a:r>
            <a:endParaRPr lang="ru-RU" sz="2000" b="1" dirty="0">
              <a:solidFill>
                <a:srgbClr val="C0504D">
                  <a:lumMod val="50000"/>
                </a:srgbClr>
              </a:solidFill>
              <a:latin typeface="Bookman Old Style" panose="02050604050505020204" pitchFamily="18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73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0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442" y="227921"/>
            <a:ext cx="8654230" cy="6420931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83568" y="1432024"/>
            <a:ext cx="54726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uLnTx/>
                <a:uFillTx/>
                <a:latin typeface="Bookman Old Style" pitchFamily="18" charset="0"/>
              </a:rPr>
              <a:t>Показать,</a:t>
            </a:r>
            <a:r>
              <a:rPr kumimoji="0" lang="ru-RU" sz="4000" b="1" i="0" u="none" kern="0" cap="none" spc="0" normalizeH="0" noProof="0" dirty="0" smtClean="0">
                <a:ln>
                  <a:noFill/>
                </a:ln>
                <a:solidFill>
                  <a:srgbClr val="C00000"/>
                </a:solidFill>
                <a:uLnTx/>
                <a:uFillTx/>
                <a:latin typeface="Bookman Old Style" pitchFamily="18" charset="0"/>
              </a:rPr>
              <a:t> </a:t>
            </a:r>
            <a:r>
              <a:rPr kumimoji="0" lang="ru-RU" sz="4000" b="1" i="0" u="non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uLnTx/>
                <a:uFillTx/>
                <a:latin typeface="Bookman Old Style" pitchFamily="18" charset="0"/>
              </a:rPr>
              <a:t>где</a:t>
            </a:r>
            <a:endParaRPr kumimoji="0" lang="ru-RU" sz="1200" b="0" i="0" u="non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uLnTx/>
              <a:uFillTx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29673" y="332657"/>
            <a:ext cx="3378231" cy="360039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lIns="92075" tIns="46038" rIns="92075" bIns="46038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Начала и концы – </a:t>
            </a:r>
            <a:r>
              <a:rPr lang="ru-RU" sz="22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50</a:t>
            </a:r>
            <a:r>
              <a:rPr kumimoji="0" lang="ru-RU" sz="2200" b="1" i="1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endParaRPr kumimoji="0" lang="ru-RU" sz="2200" b="1" i="1" u="none" strike="noStrike" kern="0" cap="none" spc="0" normalizeH="0" baseline="0" noProof="0" dirty="0">
              <a:ln>
                <a:noFill/>
              </a:ln>
              <a:solidFill>
                <a:srgbClr val="C0504D">
                  <a:lumMod val="50000"/>
                </a:srgb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00808" y="908720"/>
            <a:ext cx="57423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2800" b="1" kern="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Продолжите фразеологизм</a:t>
            </a:r>
            <a:endParaRPr lang="ru-RU" sz="1200" kern="0" dirty="0">
              <a:solidFill>
                <a:sysClr val="windowText" lastClr="0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16015" y="1419980"/>
            <a:ext cx="62464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4000" b="1" kern="0" dirty="0">
                <a:solidFill>
                  <a:srgbClr val="C00000"/>
                </a:solidFill>
                <a:latin typeface="Bookman Old Style" pitchFamily="18" charset="0"/>
              </a:rPr>
              <a:t>р</a:t>
            </a:r>
            <a:r>
              <a:rPr lang="ru-RU" sz="4000" b="1" kern="0" dirty="0" smtClean="0">
                <a:solidFill>
                  <a:srgbClr val="C00000"/>
                </a:solidFill>
                <a:latin typeface="Bookman Old Style" pitchFamily="18" charset="0"/>
              </a:rPr>
              <a:t>аки зимуют</a:t>
            </a:r>
            <a:endParaRPr lang="ru-RU" sz="1200" kern="0" dirty="0">
              <a:solidFill>
                <a:srgbClr val="C00000"/>
              </a:solidFill>
            </a:endParaRPr>
          </a:p>
        </p:txBody>
      </p:sp>
      <p:pic>
        <p:nvPicPr>
          <p:cNvPr id="10" name="Рисунок 9" descr="hello_html_6d03706.png"/>
          <p:cNvPicPr>
            <a:picLocks noChangeAspect="1"/>
          </p:cNvPicPr>
          <p:nvPr/>
        </p:nvPicPr>
        <p:blipFill rotWithShape="1">
          <a:blip r:embed="rId4" cstate="print"/>
          <a:srcRect l="54162" t="27600" r="10520" b="9681"/>
          <a:stretch/>
        </p:blipFill>
        <p:spPr>
          <a:xfrm>
            <a:off x="2661624" y="2328393"/>
            <a:ext cx="4226093" cy="3498981"/>
          </a:xfrm>
          <a:prstGeom prst="rect">
            <a:avLst/>
          </a:prstGeom>
          <a:ln w="19050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11" name="Rectangle 5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7839235" y="6174167"/>
            <a:ext cx="938067" cy="387716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Bookman Old Style" pitchFamily="18" charset="0"/>
                <a:hlinkClick r:id="rId5" action="ppaction://hlinksldjump"/>
              </a:rPr>
              <a:t>игра</a:t>
            </a:r>
            <a:endParaRPr kumimoji="0" lang="ru-RU" sz="22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93" r="23504" b="5591"/>
          <a:stretch/>
        </p:blipFill>
        <p:spPr>
          <a:xfrm>
            <a:off x="7176086" y="332657"/>
            <a:ext cx="918645" cy="1004962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13" name="Скругленный прямоугольник 12"/>
          <p:cNvSpPr/>
          <p:nvPr/>
        </p:nvSpPr>
        <p:spPr>
          <a:xfrm>
            <a:off x="709067" y="3203298"/>
            <a:ext cx="1689115" cy="624314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</a:t>
            </a:r>
            <a:endParaRPr lang="ru-RU" sz="1900" b="1" i="1" dirty="0">
              <a:latin typeface="Bookman Old Style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502196" y="5966263"/>
            <a:ext cx="2497800" cy="4216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C0504D">
                    <a:lumMod val="50000"/>
                  </a:srgbClr>
                </a:solidFill>
                <a:latin typeface="Bookman Old Style" panose="02050604050505020204" pitchFamily="18" charset="0"/>
                <a:ea typeface="PMingLiU" panose="02020500000000000000" pitchFamily="18" charset="-120"/>
                <a:cs typeface="Times New Roman" panose="02020603050405020304" pitchFamily="18" charset="0"/>
                <a:hlinkClick r:id="rId7"/>
              </a:rPr>
              <a:t>Что это значит?</a:t>
            </a:r>
            <a:endParaRPr lang="ru-RU" sz="2000" b="1" dirty="0">
              <a:solidFill>
                <a:srgbClr val="C0504D">
                  <a:lumMod val="50000"/>
                </a:srgbClr>
              </a:solidFill>
              <a:latin typeface="Bookman Old Style" panose="02050604050505020204" pitchFamily="18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8541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9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651" y="275596"/>
            <a:ext cx="8654230" cy="630680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63071" y="403090"/>
            <a:ext cx="3378231" cy="432048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lIns="92075" tIns="46038" rIns="92075" bIns="46038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Начала и концы – </a:t>
            </a:r>
            <a:r>
              <a:rPr lang="ru-RU" sz="22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60</a:t>
            </a:r>
            <a:r>
              <a:rPr kumimoji="0" lang="ru-RU" sz="2200" b="1" i="1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endParaRPr kumimoji="0" lang="ru-RU" sz="2200" b="1" i="1" u="none" strike="noStrike" kern="0" cap="none" spc="0" normalizeH="0" baseline="0" noProof="0" dirty="0">
              <a:ln>
                <a:noFill/>
              </a:ln>
              <a:solidFill>
                <a:srgbClr val="C0504D">
                  <a:lumMod val="50000"/>
                </a:srgb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076797" y="980728"/>
            <a:ext cx="610242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2200" b="1" kern="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Продолжите фразеологизм</a:t>
            </a:r>
            <a:endParaRPr lang="ru-RU" sz="2200" kern="0" dirty="0">
              <a:solidFill>
                <a:sysClr val="windowText" lastClr="0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923550" y="1407464"/>
            <a:ext cx="269176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Bookman Old Style" pitchFamily="18" charset="0"/>
              </a:rPr>
              <a:t>Витать в</a:t>
            </a:r>
            <a:endParaRPr kumimoji="0" lang="ru-RU" sz="12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615313" y="1407464"/>
            <a:ext cx="235994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b="1" kern="0" dirty="0" smtClean="0">
                <a:solidFill>
                  <a:srgbClr val="C00000"/>
                </a:solidFill>
                <a:latin typeface="Bookman Old Style" pitchFamily="18" charset="0"/>
              </a:rPr>
              <a:t>облаках</a:t>
            </a:r>
            <a:endParaRPr kumimoji="0" lang="ru-RU" sz="12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0" name="Рисунок 9" descr="0011-011-Podobrat-slova-sinonimy-k-frazeologizmam.jpg"/>
          <p:cNvPicPr>
            <a:picLocks noChangeAspect="1"/>
          </p:cNvPicPr>
          <p:nvPr/>
        </p:nvPicPr>
        <p:blipFill>
          <a:blip r:embed="rId4" cstate="print"/>
          <a:srcRect l="74412" t="62600" r="1963" b="3801"/>
          <a:stretch>
            <a:fillRect/>
          </a:stretch>
        </p:blipFill>
        <p:spPr>
          <a:xfrm>
            <a:off x="2458617" y="2185075"/>
            <a:ext cx="4365498" cy="3762501"/>
          </a:xfrm>
          <a:prstGeom prst="rect">
            <a:avLst/>
          </a:prstGeom>
          <a:ln w="12700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11" name="Rectangle 5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7812360" y="6093295"/>
            <a:ext cx="964945" cy="357121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Bookman Old Style" pitchFamily="18" charset="0"/>
                <a:hlinkClick r:id="rId5" action="ppaction://hlinksldjump"/>
              </a:rPr>
              <a:t>игра</a:t>
            </a:r>
            <a:endParaRPr kumimoji="0" lang="ru-RU" sz="22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93" r="23504" b="5591"/>
          <a:stretch/>
        </p:blipFill>
        <p:spPr>
          <a:xfrm>
            <a:off x="7092280" y="401651"/>
            <a:ext cx="918645" cy="1004962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13" name="Скругленный прямоугольник 12"/>
          <p:cNvSpPr/>
          <p:nvPr/>
        </p:nvSpPr>
        <p:spPr>
          <a:xfrm>
            <a:off x="363073" y="3184936"/>
            <a:ext cx="1689115" cy="624314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</a:t>
            </a:r>
            <a:endParaRPr lang="ru-RU" sz="1900" b="1" i="1" dirty="0">
              <a:latin typeface="Bookman Old Style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392466" y="6019396"/>
            <a:ext cx="2497800" cy="4216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C0504D">
                    <a:lumMod val="50000"/>
                  </a:srgbClr>
                </a:solidFill>
                <a:latin typeface="Bookman Old Style" panose="02050604050505020204" pitchFamily="18" charset="0"/>
                <a:ea typeface="PMingLiU" panose="02020500000000000000" pitchFamily="18" charset="-120"/>
                <a:cs typeface="Times New Roman" panose="02020603050405020304" pitchFamily="18" charset="0"/>
                <a:hlinkClick r:id="rId7"/>
              </a:rPr>
              <a:t>Что это значит?</a:t>
            </a:r>
            <a:endParaRPr lang="ru-RU" sz="2000" b="1" dirty="0">
              <a:solidFill>
                <a:srgbClr val="C0504D">
                  <a:lumMod val="50000"/>
                </a:srgbClr>
              </a:solidFill>
              <a:latin typeface="Bookman Old Style" panose="02050604050505020204" pitchFamily="18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1378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9" grpId="0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02" y="260648"/>
            <a:ext cx="8644278" cy="637881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29673" y="332657"/>
            <a:ext cx="3522247" cy="432048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lIns="92075" tIns="46038" rIns="92075" bIns="46038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200" b="1" kern="0" noProof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Что это значит?</a:t>
            </a:r>
            <a:r>
              <a:rPr kumimoji="0" lang="ru-RU" sz="2200" b="1" i="0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r>
              <a:rPr kumimoji="0" lang="ru-RU" sz="2200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– </a:t>
            </a:r>
            <a:r>
              <a:rPr lang="ru-RU" sz="2200" b="1" kern="0" noProof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10</a:t>
            </a:r>
            <a:r>
              <a:rPr kumimoji="0" lang="ru-RU" sz="2200" b="1" i="1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endParaRPr kumimoji="0" lang="ru-RU" sz="2200" b="1" i="1" u="none" strike="noStrike" kern="0" cap="none" spc="0" normalizeH="0" baseline="0" noProof="0" dirty="0">
              <a:ln>
                <a:noFill/>
              </a:ln>
              <a:solidFill>
                <a:srgbClr val="C0504D">
                  <a:lumMod val="50000"/>
                </a:srgb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00808" y="908720"/>
            <a:ext cx="574238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ru-RU" sz="1200" kern="0" dirty="0">
              <a:solidFill>
                <a:sysClr val="windowText" lastClr="000000"/>
              </a:solidFill>
            </a:endParaRPr>
          </a:p>
        </p:txBody>
      </p:sp>
      <p:pic>
        <p:nvPicPr>
          <p:cNvPr id="10" name="Рисунок 9" descr="slide_8.jpg"/>
          <p:cNvPicPr>
            <a:picLocks noChangeAspect="1"/>
          </p:cNvPicPr>
          <p:nvPr/>
        </p:nvPicPr>
        <p:blipFill>
          <a:blip r:embed="rId4" cstate="print"/>
          <a:srcRect l="18500" t="23750" r="25588" b="8001"/>
          <a:stretch>
            <a:fillRect/>
          </a:stretch>
        </p:blipFill>
        <p:spPr>
          <a:xfrm>
            <a:off x="574608" y="2564904"/>
            <a:ext cx="3565343" cy="3528391"/>
          </a:xfrm>
          <a:prstGeom prst="rect">
            <a:avLst/>
          </a:prstGeom>
          <a:ln w="19050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5" name="Прямоугольник 4"/>
          <p:cNvSpPr/>
          <p:nvPr/>
        </p:nvSpPr>
        <p:spPr>
          <a:xfrm>
            <a:off x="1829113" y="788577"/>
            <a:ext cx="66967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0"/>
              </a:spcBef>
              <a:defRPr/>
            </a:pPr>
            <a:r>
              <a:rPr lang="ru-RU" sz="28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Что означает </a:t>
            </a:r>
            <a:r>
              <a:rPr lang="ru-RU" sz="2800" b="1" kern="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выражение? </a:t>
            </a:r>
            <a:endParaRPr lang="ru-RU" sz="5400" b="1" kern="0" dirty="0">
              <a:solidFill>
                <a:srgbClr val="C0504D">
                  <a:lumMod val="50000"/>
                </a:srgb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693097" y="1185719"/>
            <a:ext cx="37737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0"/>
              </a:spcBef>
              <a:defRPr/>
            </a:pPr>
            <a:r>
              <a:rPr lang="ru-RU" sz="3600" b="1" kern="0" dirty="0">
                <a:solidFill>
                  <a:srgbClr val="C00000"/>
                </a:solidFill>
                <a:latin typeface="Bookman Old Style" pitchFamily="18" charset="0"/>
              </a:rPr>
              <a:t>Бить баклуши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427645" y="2276866"/>
            <a:ext cx="4349321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Сегодня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выражение </a:t>
            </a:r>
            <a:r>
              <a:rPr lang="ru-RU" sz="2000" b="1" dirty="0">
                <a:solidFill>
                  <a:srgbClr val="C00000"/>
                </a:solidFill>
                <a:latin typeface="Bookman Old Style" pitchFamily="18" charset="0"/>
              </a:rPr>
              <a:t>«бить баклуши»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означает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безделье.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В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 далёкие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времена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посуду делали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из дерева: чашки и ложки,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 тарелки.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Ч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тобы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вырезать что-то,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из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бревна нужно было отколоть чурку – </a:t>
            </a:r>
            <a:r>
              <a:rPr lang="ru-RU" sz="2000" b="1" dirty="0" err="1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баклушу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. Это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было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лёгкое дело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, которое поручалось подмастерьям. Это занятие так и назы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валось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«баклуши бить».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  <a:hlinkClick r:id="rId5"/>
              </a:rPr>
              <a:t>Подробнее…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515554" y="1893605"/>
            <a:ext cx="1683449" cy="542248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</a:t>
            </a:r>
            <a:endParaRPr lang="ru-RU" sz="1900" b="1" i="1" dirty="0">
              <a:latin typeface="Bookman Old Style" pitchFamily="18" charset="0"/>
            </a:endParaRPr>
          </a:p>
        </p:txBody>
      </p:sp>
      <p:sp>
        <p:nvSpPr>
          <p:cNvPr id="15" name="Rectangle 5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7812021" y="6103154"/>
            <a:ext cx="964945" cy="357121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Bookman Old Style" pitchFamily="18" charset="0"/>
                <a:hlinkClick r:id="rId6" action="ppaction://hlinksldjump"/>
              </a:rPr>
              <a:t>игра</a:t>
            </a:r>
            <a:endParaRPr kumimoji="0" lang="ru-RU" sz="22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93" r="23504" b="5591"/>
          <a:stretch/>
        </p:blipFill>
        <p:spPr>
          <a:xfrm>
            <a:off x="7156476" y="406239"/>
            <a:ext cx="918645" cy="1004962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</p:spTree>
    <p:extLst>
      <p:ext uri="{BB962C8B-B14F-4D97-AF65-F5344CB8AC3E}">
        <p14:creationId xmlns:p14="http://schemas.microsoft.com/office/powerpoint/2010/main" val="3067873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>
          <a:xfrm rot="16200000">
            <a:off x="1439653" y="-855476"/>
            <a:ext cx="6264696" cy="8640962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55095" y="403090"/>
            <a:ext cx="3162207" cy="432048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lIns="92075" tIns="46038" rIns="92075" bIns="46038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kern="0" noProof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Что это значит?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– </a:t>
            </a:r>
            <a:r>
              <a:rPr lang="ru-RU" sz="2000" b="1" kern="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2</a:t>
            </a:r>
            <a:r>
              <a:rPr lang="ru-RU" sz="2000" b="1" kern="0" noProof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0</a:t>
            </a:r>
            <a:r>
              <a:rPr kumimoji="0" 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rgbClr val="C0504D">
                  <a:lumMod val="50000"/>
                </a:srgbClr>
              </a:solidFill>
              <a:uLnTx/>
              <a:uFillTx/>
              <a:latin typeface="Bookman Old Style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93" r="23504" b="5591"/>
          <a:stretch/>
        </p:blipFill>
        <p:spPr>
          <a:xfrm>
            <a:off x="7133109" y="403090"/>
            <a:ext cx="918645" cy="1004962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10" name="Прямоугольник 9"/>
          <p:cNvSpPr/>
          <p:nvPr/>
        </p:nvSpPr>
        <p:spPr>
          <a:xfrm>
            <a:off x="1835696" y="828458"/>
            <a:ext cx="66967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0"/>
              </a:spcBef>
              <a:defRPr/>
            </a:pPr>
            <a:r>
              <a:rPr lang="ru-RU" sz="28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Что означает выражение</a:t>
            </a:r>
            <a:r>
              <a:rPr lang="ru-RU" sz="2800" b="1" kern="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? </a:t>
            </a:r>
            <a:endParaRPr lang="ru-RU" sz="5400" b="1" kern="0" dirty="0">
              <a:solidFill>
                <a:srgbClr val="C0504D">
                  <a:lumMod val="50000"/>
                </a:srgb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318385" y="1168463"/>
            <a:ext cx="43813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0"/>
              </a:spcBef>
              <a:defRPr/>
            </a:pPr>
            <a:r>
              <a:rPr lang="ru-RU" sz="3600" b="1" kern="0" dirty="0" smtClean="0">
                <a:solidFill>
                  <a:srgbClr val="C00000"/>
                </a:solidFill>
                <a:latin typeface="Bookman Old Style" pitchFamily="18" charset="0"/>
              </a:rPr>
              <a:t>Ахиллесова пята</a:t>
            </a:r>
            <a:endParaRPr lang="ru-RU" sz="3600" b="1" kern="0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12" name="Рисунок 11" descr="img43.jpg"/>
          <p:cNvPicPr>
            <a:picLocks noChangeAspect="1"/>
          </p:cNvPicPr>
          <p:nvPr/>
        </p:nvPicPr>
        <p:blipFill>
          <a:blip r:embed="rId4" cstate="print"/>
          <a:srcRect l="5113" t="24800" r="57875" b="9051"/>
          <a:stretch>
            <a:fillRect/>
          </a:stretch>
        </p:blipFill>
        <p:spPr>
          <a:xfrm>
            <a:off x="806690" y="2564903"/>
            <a:ext cx="3189246" cy="36724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4355976" y="1784133"/>
            <a:ext cx="4176464" cy="463173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92075" tIns="46038" rIns="92075" bIns="46038" anchor="ctr">
            <a:noAutofit/>
          </a:bodyPr>
          <a:lstStyle/>
          <a:p>
            <a:pPr fontAlgn="base">
              <a:spcAft>
                <a:spcPts val="0"/>
              </a:spcAft>
            </a:pPr>
            <a:r>
              <a:rPr lang="ru-RU" sz="2000" b="1" kern="1200" dirty="0" err="1">
                <a:solidFill>
                  <a:srgbClr val="C00000"/>
                </a:solidFill>
                <a:effectLst/>
                <a:latin typeface="Bookman Old Style"/>
              </a:rPr>
              <a:t>Ахилле́</a:t>
            </a:r>
            <a:r>
              <a:rPr lang="ru-RU" sz="2000" b="1" kern="1200" dirty="0" err="1">
                <a:solidFill>
                  <a:srgbClr val="C00000"/>
                </a:solidFill>
                <a:effectLst/>
                <a:latin typeface="Bookman Old Style"/>
                <a:cs typeface="Bookman Old Style"/>
              </a:rPr>
              <a:t>сова</a:t>
            </a:r>
            <a:r>
              <a:rPr lang="ru-RU" sz="2000" b="1" kern="1200" dirty="0">
                <a:solidFill>
                  <a:srgbClr val="C00000"/>
                </a:solidFill>
                <a:effectLst/>
                <a:latin typeface="Bookman Old Style"/>
              </a:rPr>
              <a:t> пята́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</a:rPr>
              <a:t> (миф.)- </a:t>
            </a:r>
            <a:r>
              <a:rPr lang="ru-RU" sz="2000" b="1" dirty="0" smtClean="0">
                <a:solidFill>
                  <a:srgbClr val="632523"/>
                </a:solidFill>
                <a:latin typeface="Bookman Old Style"/>
              </a:rPr>
              <a:t>слабое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</a:rPr>
              <a:t> 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</a:rPr>
              <a:t>место чего-либо 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</a:rPr>
              <a:t>или 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</a:rPr>
              <a:t>кого-либо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</a:rPr>
              <a:t>.</a:t>
            </a:r>
            <a:endParaRPr lang="ru-RU" sz="2000" dirty="0">
              <a:effectLst/>
              <a:latin typeface="Times New Roman"/>
              <a:ea typeface="Times New Roman"/>
            </a:endParaRPr>
          </a:p>
          <a:p>
            <a:pPr fontAlgn="base">
              <a:spcAft>
                <a:spcPts val="0"/>
              </a:spcAft>
            </a:pP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</a:rPr>
              <a:t>Мать 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</a:rPr>
              <a:t>Ахилла, Фетида, 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</a:rPr>
              <a:t>хотела 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</a:rPr>
              <a:t>сделать тело своего сына неуязвимым и окунула его в священную реку Стикс. Но </a:t>
            </a:r>
            <a:r>
              <a:rPr lang="ru-RU" sz="2000" b="1" dirty="0" smtClean="0">
                <a:solidFill>
                  <a:srgbClr val="632523"/>
                </a:solidFill>
                <a:latin typeface="Bookman Old Style"/>
              </a:rPr>
              <a:t>она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</a:rPr>
              <a:t> 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</a:rPr>
              <a:t>держала его за пятку, и </a:t>
            </a:r>
            <a:endParaRPr lang="ru-RU" sz="2000" dirty="0">
              <a:effectLst/>
              <a:latin typeface="Times New Roman"/>
              <a:ea typeface="Times New Roman"/>
            </a:endParaRPr>
          </a:p>
          <a:p>
            <a:pPr fontAlgn="base">
              <a:spcAft>
                <a:spcPts val="0"/>
              </a:spcAft>
            </a:pP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</a:rPr>
              <a:t>пятка осталась уязвимым местом Ахилла. Именно туда Парис попал ему своей стрелой, смертельно ранив</a:t>
            </a:r>
            <a:r>
              <a:rPr lang="ru-RU" sz="2200" b="1" kern="1200" dirty="0">
                <a:solidFill>
                  <a:srgbClr val="632523"/>
                </a:solidFill>
                <a:effectLst/>
                <a:latin typeface="Bookman Old Style"/>
              </a:rPr>
              <a:t>.                </a:t>
            </a:r>
            <a:endParaRPr lang="ru-RU" sz="2200" dirty="0">
              <a:effectLst/>
              <a:latin typeface="Times New Roman"/>
              <a:ea typeface="Times New Roman"/>
            </a:endParaRPr>
          </a:p>
          <a:p>
            <a:pPr fontAlgn="base">
              <a:spcAft>
                <a:spcPts val="0"/>
              </a:spcAft>
            </a:pP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effectLst/>
                <a:latin typeface="Bookman Old Style" panose="02050604050505020204" pitchFamily="18" charset="0"/>
                <a:ea typeface="Times New Roman"/>
                <a:hlinkClick r:id="rId5"/>
              </a:rPr>
              <a:t>Подробнее…</a:t>
            </a:r>
            <a:r>
              <a:rPr lang="ru-RU" sz="1600" dirty="0">
                <a:effectLst/>
                <a:latin typeface="Bookman Old Style" panose="02050604050505020204" pitchFamily="18" charset="0"/>
                <a:ea typeface="Times New Roman"/>
                <a:hlinkClick r:id="rId5"/>
              </a:rPr>
              <a:t> </a:t>
            </a:r>
            <a:endParaRPr lang="ru-RU" sz="1600" dirty="0">
              <a:effectLst/>
              <a:latin typeface="Bookman Old Style" panose="02050604050505020204" pitchFamily="18" charset="0"/>
              <a:ea typeface="Times New Roman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477134" y="1814794"/>
            <a:ext cx="1683449" cy="542248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</a:t>
            </a:r>
            <a:endParaRPr lang="ru-RU" sz="1900" b="1" i="1" dirty="0">
              <a:latin typeface="Bookman Old Style" pitchFamily="18" charset="0"/>
            </a:endParaRPr>
          </a:p>
        </p:txBody>
      </p:sp>
      <p:sp>
        <p:nvSpPr>
          <p:cNvPr id="15" name="Rectangle 5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7760893" y="6058751"/>
            <a:ext cx="964945" cy="357121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Bookman Old Style" pitchFamily="18" charset="0"/>
                <a:hlinkClick r:id="rId6" action="ppaction://hlinksldjump"/>
              </a:rPr>
              <a:t>игра</a:t>
            </a:r>
            <a:endParaRPr kumimoji="0" lang="ru-RU" sz="22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3887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>
          <a:xfrm rot="16200000">
            <a:off x="1374574" y="-861464"/>
            <a:ext cx="6336704" cy="8640962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29673" y="366835"/>
            <a:ext cx="3234215" cy="432048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lIns="92075" tIns="46038" rIns="92075" bIns="46038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kern="0" noProof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Что это значит?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– </a:t>
            </a:r>
            <a:r>
              <a:rPr lang="ru-RU" sz="2000" b="1" kern="0" noProof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30</a:t>
            </a:r>
            <a:r>
              <a:rPr kumimoji="0" 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rgbClr val="C0504D">
                  <a:lumMod val="50000"/>
                </a:srgbClr>
              </a:solidFill>
              <a:uLnTx/>
              <a:uFillTx/>
              <a:latin typeface="Bookman Old Style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93" r="23504" b="5591"/>
          <a:stretch/>
        </p:blipFill>
        <p:spPr>
          <a:xfrm>
            <a:off x="7092280" y="500695"/>
            <a:ext cx="918645" cy="1004962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10" name="Прямоугольник 9"/>
          <p:cNvSpPr/>
          <p:nvPr/>
        </p:nvSpPr>
        <p:spPr>
          <a:xfrm>
            <a:off x="2578236" y="828252"/>
            <a:ext cx="568863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0"/>
              </a:spcBef>
              <a:defRPr/>
            </a:pPr>
            <a:r>
              <a:rPr lang="ru-RU" sz="22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Что означает </a:t>
            </a:r>
            <a:r>
              <a:rPr lang="ru-RU" sz="2200" b="1" kern="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выражение? </a:t>
            </a:r>
            <a:endParaRPr lang="ru-RU" sz="2200" b="1" kern="0" dirty="0">
              <a:solidFill>
                <a:srgbClr val="C0504D">
                  <a:lumMod val="50000"/>
                </a:srgb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771800" y="1185719"/>
            <a:ext cx="34612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0"/>
              </a:spcBef>
              <a:defRPr/>
            </a:pPr>
            <a:r>
              <a:rPr lang="ru-RU" sz="3600" b="1" kern="0" dirty="0" smtClean="0">
                <a:solidFill>
                  <a:srgbClr val="C00000"/>
                </a:solidFill>
                <a:latin typeface="Bookman Old Style" pitchFamily="18" charset="0"/>
              </a:rPr>
              <a:t>Лясы точить</a:t>
            </a:r>
            <a:endParaRPr lang="ru-RU" sz="3600" b="1" kern="0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477134" y="1840209"/>
            <a:ext cx="1683449" cy="542248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</a:t>
            </a:r>
            <a:endParaRPr lang="ru-RU" sz="1900" b="1" i="1" dirty="0">
              <a:latin typeface="Bookman Old Style" pitchFamily="18" charset="0"/>
            </a:endParaRPr>
          </a:p>
        </p:txBody>
      </p:sp>
      <p:sp>
        <p:nvSpPr>
          <p:cNvPr id="15" name="Rectangle 5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7760894" y="6058751"/>
            <a:ext cx="964945" cy="357121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Bookman Old Style" pitchFamily="18" charset="0"/>
                <a:hlinkClick r:id="rId4" action="ppaction://hlinksldjump"/>
              </a:rPr>
              <a:t>игра</a:t>
            </a:r>
            <a:endParaRPr kumimoji="0" lang="ru-RU" sz="22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pic>
        <p:nvPicPr>
          <p:cNvPr id="16" name="Рисунок 15" descr="tumblr_inline_n23t41JqKi1rugawy.jpg"/>
          <p:cNvPicPr>
            <a:picLocks noChangeAspect="1"/>
          </p:cNvPicPr>
          <p:nvPr/>
        </p:nvPicPr>
        <p:blipFill rotWithShape="1">
          <a:blip r:embed="rId5" cstate="print"/>
          <a:srcRect l="7665" t="23792" r="63199" b="39920"/>
          <a:stretch/>
        </p:blipFill>
        <p:spPr>
          <a:xfrm>
            <a:off x="683568" y="2492896"/>
            <a:ext cx="3240360" cy="37670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17" name="Прямоугольник 16"/>
          <p:cNvSpPr>
            <a:spLocks noChangeArrowheads="1"/>
          </p:cNvSpPr>
          <p:nvPr/>
        </p:nvSpPr>
        <p:spPr bwMode="auto">
          <a:xfrm>
            <a:off x="4355976" y="1930815"/>
            <a:ext cx="4104456" cy="449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fontAlgn="base" hangingPunct="0">
              <a:spcAft>
                <a:spcPts val="0"/>
              </a:spcAft>
            </a:pP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</a:rPr>
              <a:t>Выражение </a:t>
            </a:r>
            <a:r>
              <a:rPr lang="ru-RU" sz="2000" b="1" kern="1200" dirty="0">
                <a:solidFill>
                  <a:srgbClr val="C00000"/>
                </a:solidFill>
                <a:effectLst/>
                <a:latin typeface="Bookman Old Style"/>
              </a:rPr>
              <a:t>«лясы точить» 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</a:rPr>
              <a:t>означает «болтать пустяки, заниматься несерьезным делом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</a:rPr>
              <a:t>».</a:t>
            </a:r>
            <a:r>
              <a:rPr lang="ru-RU" sz="2000" dirty="0">
                <a:latin typeface="Times New Roman"/>
              </a:rPr>
              <a:t> 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Оно 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произошло от 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несложной 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старинной 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работы 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– изготовления балясин: 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столбиков 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для перил. Лясы – то же, что и балясины Балясное ремесло 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считалось 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легким, и дающим мастеру возможность петь, шутить, болтать</a:t>
            </a:r>
            <a:r>
              <a:rPr lang="ru-RU" sz="2200" b="1" kern="1200" dirty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.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Bookman Old Style" panose="02050604050505020204" pitchFamily="18" charset="0"/>
                <a:ea typeface="Times New Roman"/>
                <a:hlinkClick r:id="rId6"/>
              </a:rPr>
              <a:t>Подробнее…</a:t>
            </a:r>
            <a:endParaRPr lang="ru-RU" sz="2200" b="1" dirty="0">
              <a:solidFill>
                <a:schemeClr val="accent2">
                  <a:lumMod val="50000"/>
                </a:schemeClr>
              </a:solidFill>
              <a:effectLst/>
              <a:latin typeface="Bookman Old Style" panose="02050604050505020204" pitchFamily="18" charset="0"/>
              <a:ea typeface="Times New Roman"/>
            </a:endParaRPr>
          </a:p>
          <a:p>
            <a:pPr fontAlgn="base">
              <a:spcAft>
                <a:spcPts val="0"/>
              </a:spcAft>
            </a:pPr>
            <a:r>
              <a:rPr lang="ru-RU" sz="1200" dirty="0">
                <a:effectLst/>
                <a:latin typeface="Times New Roman"/>
                <a:ea typeface="Times New Roman"/>
              </a:rPr>
              <a:t> </a:t>
            </a:r>
          </a:p>
          <a:p>
            <a:pPr fontAlgn="base">
              <a:spcAft>
                <a:spcPts val="0"/>
              </a:spcAft>
            </a:pPr>
            <a:r>
              <a:rPr lang="ru-RU" sz="1200" dirty="0">
                <a:effectLst/>
                <a:latin typeface="Times New Roman"/>
                <a:ea typeface="Times New Roman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00973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 rot="5400000">
            <a:off x="1439652" y="-911399"/>
            <a:ext cx="6336704" cy="8568952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95537" y="355240"/>
            <a:ext cx="3240359" cy="432048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lIns="92075" tIns="46038" rIns="92075" bIns="46038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kern="0" noProof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Что это значит?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– </a:t>
            </a:r>
            <a:r>
              <a:rPr lang="ru-RU" sz="2000" b="1" kern="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4</a:t>
            </a:r>
            <a:r>
              <a:rPr lang="ru-RU" sz="2000" b="1" kern="0" noProof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0</a:t>
            </a:r>
            <a:r>
              <a:rPr kumimoji="0" 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rgbClr val="C0504D">
                  <a:lumMod val="50000"/>
                </a:srgbClr>
              </a:solidFill>
              <a:uLnTx/>
              <a:uFillTx/>
              <a:latin typeface="Bookman Old Style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93" r="23504" b="5591"/>
          <a:stretch/>
        </p:blipFill>
        <p:spPr>
          <a:xfrm>
            <a:off x="7427845" y="446507"/>
            <a:ext cx="918645" cy="1004962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8" name="Прямоугольник 7"/>
          <p:cNvSpPr/>
          <p:nvPr/>
        </p:nvSpPr>
        <p:spPr>
          <a:xfrm>
            <a:off x="2447256" y="837873"/>
            <a:ext cx="669674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0"/>
              </a:spcBef>
              <a:defRPr/>
            </a:pPr>
            <a:r>
              <a:rPr lang="ru-RU" sz="22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Что означает </a:t>
            </a:r>
            <a:r>
              <a:rPr lang="ru-RU" sz="2200" b="1" kern="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выражение? </a:t>
            </a:r>
            <a:endParaRPr lang="ru-RU" sz="2200" b="1" kern="0" dirty="0">
              <a:solidFill>
                <a:srgbClr val="C0504D">
                  <a:lumMod val="50000"/>
                </a:srgb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055061" y="1128303"/>
            <a:ext cx="510588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0"/>
              </a:spcBef>
              <a:defRPr/>
            </a:pPr>
            <a:r>
              <a:rPr lang="ru-RU" sz="3600" b="1" kern="0" dirty="0" smtClean="0">
                <a:solidFill>
                  <a:srgbClr val="C00000"/>
                </a:solidFill>
                <a:latin typeface="Bookman Old Style" pitchFamily="18" charset="0"/>
              </a:rPr>
              <a:t>Играть в бирюльки</a:t>
            </a:r>
            <a:endParaRPr lang="ru-RU" sz="3600" b="1" kern="0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10" name="Рисунок 9" descr="38140ae7fa.jpg"/>
          <p:cNvPicPr>
            <a:picLocks noChangeAspect="1"/>
          </p:cNvPicPr>
          <p:nvPr/>
        </p:nvPicPr>
        <p:blipFill>
          <a:blip r:embed="rId4" cstate="print"/>
          <a:srcRect l="4422" t="2220" r="2599"/>
          <a:stretch>
            <a:fillRect/>
          </a:stretch>
        </p:blipFill>
        <p:spPr>
          <a:xfrm>
            <a:off x="827076" y="2467663"/>
            <a:ext cx="3240360" cy="38164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Скругленный прямоугольник 10"/>
          <p:cNvSpPr/>
          <p:nvPr/>
        </p:nvSpPr>
        <p:spPr>
          <a:xfrm>
            <a:off x="1605531" y="1774634"/>
            <a:ext cx="1683449" cy="542248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</a:t>
            </a:r>
            <a:endParaRPr lang="ru-RU" sz="1900" b="1" i="1" dirty="0">
              <a:latin typeface="Bookman Old Style" pitchFamily="18" charset="0"/>
            </a:endParaRPr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4358954" y="2000019"/>
            <a:ext cx="4317502" cy="4062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fontAlgn="base"/>
            <a:r>
              <a:rPr lang="ru-RU" sz="2000" b="1" dirty="0" smtClean="0">
                <a:solidFill>
                  <a:srgbClr val="C00000"/>
                </a:solidFill>
                <a:latin typeface="Bookman Old Style"/>
              </a:rPr>
              <a:t>«Играть </a:t>
            </a:r>
            <a:r>
              <a:rPr lang="ru-RU" sz="2000" b="1" dirty="0">
                <a:solidFill>
                  <a:srgbClr val="C00000"/>
                </a:solidFill>
                <a:latin typeface="Bookman Old Style"/>
              </a:rPr>
              <a:t>в </a:t>
            </a:r>
            <a:r>
              <a:rPr lang="ru-RU" sz="2000" b="1" dirty="0" smtClean="0">
                <a:solidFill>
                  <a:srgbClr val="C00000"/>
                </a:solidFill>
                <a:latin typeface="Bookman Old Style"/>
              </a:rPr>
              <a:t>бирюльки» -</a:t>
            </a:r>
            <a:r>
              <a:rPr lang="ru-RU" sz="2000" b="1" dirty="0" smtClean="0">
                <a:solidFill>
                  <a:srgbClr val="632523"/>
                </a:solidFill>
                <a:latin typeface="Bookman Old Style"/>
              </a:rPr>
              <a:t> заниматься </a:t>
            </a:r>
            <a:r>
              <a:rPr lang="ru-RU" sz="2000" b="1" dirty="0">
                <a:solidFill>
                  <a:srgbClr val="632523"/>
                </a:solidFill>
                <a:latin typeface="Bookman Old Style"/>
              </a:rPr>
              <a:t>несерьезным делом или </a:t>
            </a:r>
            <a:r>
              <a:rPr lang="ru-RU" sz="2000" b="1" dirty="0" smtClean="0">
                <a:solidFill>
                  <a:srgbClr val="632523"/>
                </a:solidFill>
                <a:latin typeface="Bookman Old Style"/>
              </a:rPr>
              <a:t>пустяками.</a:t>
            </a:r>
            <a:endParaRPr lang="ru-RU" sz="2000" b="1" kern="1200" dirty="0" smtClean="0">
              <a:solidFill>
                <a:srgbClr val="632523"/>
              </a:solidFill>
              <a:effectLst/>
              <a:latin typeface="Bookman Old Style"/>
              <a:ea typeface="Times New Roman"/>
              <a:cs typeface="Times New Roman"/>
            </a:endParaRPr>
          </a:p>
          <a:p>
            <a:pPr fontAlgn="base">
              <a:spcAft>
                <a:spcPts val="0"/>
              </a:spcAft>
            </a:pP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Бирюльки - маленькие предметы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, которые 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были 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главными игровыми 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элементами.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Смысл игры 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в том, чтобы из горы бирюлек 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вытащить 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одну крючком или просто пальцами, не </a:t>
            </a:r>
            <a:endParaRPr lang="ru-RU" sz="2000" b="1" kern="1200" dirty="0" smtClean="0">
              <a:solidFill>
                <a:srgbClr val="632523"/>
              </a:solidFill>
              <a:effectLst/>
              <a:latin typeface="Bookman Old Style"/>
              <a:ea typeface="Times New Roman"/>
              <a:cs typeface="Times New Roman"/>
            </a:endParaRPr>
          </a:p>
          <a:p>
            <a:pPr fontAlgn="base">
              <a:spcAft>
                <a:spcPts val="0"/>
              </a:spcAft>
            </a:pP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рассыпав 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остальные.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</a:rPr>
              <a:t> Отсюда  пошло 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</a:rPr>
              <a:t>выражение. </a:t>
            </a:r>
            <a:r>
              <a:rPr lang="ru-RU" sz="1100" dirty="0">
                <a:effectLst/>
                <a:latin typeface="Times New Roman"/>
                <a:ea typeface="Times New Roman"/>
              </a:rPr>
              <a:t> </a:t>
            </a:r>
            <a:endParaRPr lang="ru-RU" sz="1100" dirty="0" smtClean="0">
              <a:effectLst/>
              <a:latin typeface="Times New Roman"/>
              <a:ea typeface="Times New Roman"/>
            </a:endParaRPr>
          </a:p>
          <a:p>
            <a:pPr fontAlgn="base">
              <a:spcAft>
                <a:spcPts val="0"/>
              </a:spcAft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Bookman Old Style" panose="02050604050505020204" pitchFamily="18" charset="0"/>
                <a:ea typeface="Times New Roman"/>
                <a:hlinkClick r:id="rId5"/>
              </a:rPr>
              <a:t>Подробнее…</a:t>
            </a:r>
            <a:endParaRPr lang="ru-RU" b="1" dirty="0">
              <a:solidFill>
                <a:schemeClr val="accent2">
                  <a:lumMod val="50000"/>
                </a:schemeClr>
              </a:solidFill>
              <a:effectLst/>
              <a:latin typeface="Bookman Old Style" panose="02050604050505020204" pitchFamily="18" charset="0"/>
              <a:ea typeface="Times New Roman"/>
            </a:endParaRPr>
          </a:p>
        </p:txBody>
      </p:sp>
      <p:sp>
        <p:nvSpPr>
          <p:cNvPr id="13" name="Rectangle 5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7864017" y="6120198"/>
            <a:ext cx="964945" cy="357121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Bookman Old Style" pitchFamily="18" charset="0"/>
                <a:hlinkClick r:id="rId6" action="ppaction://hlinksldjump"/>
              </a:rPr>
              <a:t>игра</a:t>
            </a:r>
            <a:endParaRPr kumimoji="0" lang="ru-RU" sz="22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11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 rot="5400000">
            <a:off x="1376479" y="-817885"/>
            <a:ext cx="6419947" cy="8525853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95535" y="332656"/>
            <a:ext cx="3240361" cy="360040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lIns="92075" tIns="46038" rIns="92075" bIns="46038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kern="0" noProof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Что это значит?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– </a:t>
            </a:r>
            <a:r>
              <a:rPr lang="ru-RU" sz="2000" b="1" kern="0" noProof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50</a:t>
            </a:r>
            <a:r>
              <a:rPr kumimoji="0" 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rgbClr val="C0504D">
                  <a:lumMod val="50000"/>
                </a:srgbClr>
              </a:solidFill>
              <a:uLnTx/>
              <a:uFillTx/>
              <a:latin typeface="Bookman Old Style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93" r="23504" b="5591"/>
          <a:stretch/>
        </p:blipFill>
        <p:spPr>
          <a:xfrm>
            <a:off x="7164288" y="357311"/>
            <a:ext cx="918645" cy="1004962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8" name="Прямоугольник 7"/>
          <p:cNvSpPr/>
          <p:nvPr/>
        </p:nvSpPr>
        <p:spPr>
          <a:xfrm>
            <a:off x="2447256" y="705383"/>
            <a:ext cx="669674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0"/>
              </a:spcBef>
              <a:defRPr/>
            </a:pPr>
            <a:r>
              <a:rPr lang="ru-RU" sz="22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Что означает </a:t>
            </a:r>
            <a:r>
              <a:rPr lang="ru-RU" sz="2200" b="1" kern="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выражение? </a:t>
            </a:r>
            <a:endParaRPr lang="ru-RU" sz="2200" b="1" kern="0" dirty="0">
              <a:solidFill>
                <a:srgbClr val="C0504D">
                  <a:lumMod val="50000"/>
                </a:srgb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447256" y="1086613"/>
            <a:ext cx="40959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0"/>
              </a:spcBef>
              <a:defRPr/>
            </a:pPr>
            <a:r>
              <a:rPr lang="ru-RU" sz="3600" b="1" kern="0" dirty="0" smtClean="0">
                <a:solidFill>
                  <a:srgbClr val="C00000"/>
                </a:solidFill>
                <a:latin typeface="Bookman Old Style" pitchFamily="18" charset="0"/>
              </a:rPr>
              <a:t>Ящик Пандоры</a:t>
            </a:r>
            <a:endParaRPr lang="ru-RU" sz="3600" b="1" kern="0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118996" y="1732944"/>
            <a:ext cx="1683449" cy="542248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</a:t>
            </a:r>
            <a:endParaRPr lang="ru-RU" sz="1900" b="1" i="1" dirty="0">
              <a:latin typeface="Bookman Old Style" pitchFamily="18" charset="0"/>
            </a:endParaRPr>
          </a:p>
        </p:txBody>
      </p:sp>
      <p:sp>
        <p:nvSpPr>
          <p:cNvPr id="13" name="Rectangle 5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7834605" y="6139670"/>
            <a:ext cx="964945" cy="357121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Bookman Old Style" pitchFamily="18" charset="0"/>
                <a:hlinkClick r:id="rId4" action="ppaction://hlinksldjump"/>
              </a:rPr>
              <a:t>игра</a:t>
            </a:r>
            <a:endParaRPr kumimoji="0" lang="ru-RU" sz="22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pic>
        <p:nvPicPr>
          <p:cNvPr id="14" name="Рисунок 13" descr="0e7418e9e3b5.jpg"/>
          <p:cNvPicPr>
            <a:picLocks noChangeAspect="1"/>
          </p:cNvPicPr>
          <p:nvPr/>
        </p:nvPicPr>
        <p:blipFill>
          <a:blip r:embed="rId5" cstate="print"/>
          <a:srcRect l="18799" t="16400" b="11151"/>
          <a:stretch>
            <a:fillRect/>
          </a:stretch>
        </p:blipFill>
        <p:spPr>
          <a:xfrm>
            <a:off x="608846" y="2420888"/>
            <a:ext cx="2883034" cy="36887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3995937" y="1780169"/>
            <a:ext cx="4608512" cy="4431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Aft>
                <a:spcPts val="0"/>
              </a:spcAft>
            </a:pPr>
            <a:r>
              <a:rPr lang="ru-RU" sz="2000" b="1" kern="1200" dirty="0" smtClean="0">
                <a:solidFill>
                  <a:srgbClr val="C00000"/>
                </a:solidFill>
                <a:effectLst/>
                <a:latin typeface="Bookman Old Style"/>
              </a:rPr>
              <a:t>«Ящик </a:t>
            </a:r>
            <a:r>
              <a:rPr lang="ru-RU" sz="2000" b="1" kern="1200" dirty="0">
                <a:solidFill>
                  <a:srgbClr val="C00000"/>
                </a:solidFill>
                <a:effectLst/>
                <a:latin typeface="Bookman Old Style"/>
              </a:rPr>
              <a:t>Пандоры»</a:t>
            </a:r>
            <a:r>
              <a:rPr lang="ru-RU" sz="2000" b="1" kern="1200" dirty="0">
                <a:solidFill>
                  <a:srgbClr val="C00000"/>
                </a:solidFill>
                <a:effectLst/>
                <a:latin typeface="Arial"/>
              </a:rPr>
              <a:t> 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 pitchFamily="18" charset="0"/>
              </a:rPr>
              <a:t>(миф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 pitchFamily="18" charset="0"/>
              </a:rPr>
              <a:t>.)-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</a:rPr>
              <a:t>источник 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</a:rPr>
              <a:t>несчастий, великих 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</a:rPr>
              <a:t>бедствий.</a:t>
            </a:r>
            <a:r>
              <a:rPr lang="ru-RU" sz="2000" dirty="0">
                <a:latin typeface="Times New Roman"/>
              </a:rPr>
              <a:t> </a:t>
            </a:r>
            <a:r>
              <a:rPr lang="ru-RU" sz="2000" dirty="0" smtClean="0">
                <a:latin typeface="Times New Roman"/>
              </a:rPr>
              <a:t>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Некогда</a:t>
            </a:r>
            <a:r>
              <a:rPr lang="ru-RU" sz="2000" b="1" dirty="0" smtClean="0">
                <a:latin typeface="Times New Roman"/>
              </a:rPr>
              <a:t> 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люди жили, 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не 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зная несчастий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, старости, пока 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Прометей 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не 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  <a:ea typeface="+mj-ea"/>
                <a:cs typeface="+mj-cs"/>
              </a:rPr>
              <a:t>похитил у богов 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  <a:ea typeface="+mj-ea"/>
                <a:cs typeface="+mj-cs"/>
              </a:rPr>
              <a:t>огонь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  <a:ea typeface="+mj-ea"/>
                <a:cs typeface="+mj-cs"/>
              </a:rPr>
              <a:t>. </a:t>
            </a:r>
            <a:r>
              <a:rPr lang="ru-RU" sz="2000" b="1" dirty="0">
                <a:solidFill>
                  <a:srgbClr val="632523"/>
                </a:solidFill>
                <a:latin typeface="Bookman Old Style"/>
                <a:ea typeface="+mj-ea"/>
                <a:cs typeface="+mj-cs"/>
              </a:rPr>
              <a:t>Р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  <a:ea typeface="+mj-ea"/>
                <a:cs typeface="+mj-cs"/>
              </a:rPr>
              <a:t>азгневанный 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  <a:ea typeface="+mj-ea"/>
                <a:cs typeface="+mj-cs"/>
              </a:rPr>
              <a:t>Зевс послал 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  <a:ea typeface="+mj-ea"/>
                <a:cs typeface="+mj-cs"/>
              </a:rPr>
              <a:t>на 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  <a:ea typeface="+mj-ea"/>
                <a:cs typeface="+mj-cs"/>
              </a:rPr>
              <a:t>землю красивую женщину – 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  <a:ea typeface="+mj-ea"/>
                <a:cs typeface="+mj-cs"/>
              </a:rPr>
              <a:t>Пандору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  <a:ea typeface="+mj-ea"/>
                <a:cs typeface="+mj-cs"/>
              </a:rPr>
              <a:t>. Она получила от Зевса 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  <a:ea typeface="+mj-ea"/>
                <a:cs typeface="+mj-cs"/>
              </a:rPr>
              <a:t>ларец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  <a:ea typeface="+mj-ea"/>
                <a:cs typeface="+mj-cs"/>
              </a:rPr>
              <a:t>, в котором были заперты </a:t>
            </a:r>
            <a:endParaRPr lang="ru-RU" sz="2000" b="1" kern="1200" dirty="0" smtClean="0">
              <a:solidFill>
                <a:srgbClr val="632523"/>
              </a:solidFill>
              <a:effectLst/>
              <a:latin typeface="Bookman Old Style"/>
              <a:ea typeface="+mj-ea"/>
              <a:cs typeface="+mj-cs"/>
            </a:endParaRPr>
          </a:p>
          <a:p>
            <a:pPr fontAlgn="base">
              <a:spcAft>
                <a:spcPts val="0"/>
              </a:spcAft>
            </a:pP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  <a:ea typeface="+mj-ea"/>
                <a:cs typeface="+mj-cs"/>
              </a:rPr>
              <a:t>все 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  <a:ea typeface="+mj-ea"/>
                <a:cs typeface="+mj-cs"/>
              </a:rPr>
              <a:t>человеческие несчастья.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 </a:t>
            </a:r>
            <a:endParaRPr lang="ru-RU" sz="2000" b="1" kern="1200" dirty="0" smtClean="0">
              <a:solidFill>
                <a:srgbClr val="632523"/>
              </a:solidFill>
              <a:effectLst/>
              <a:latin typeface="Bookman Old Style"/>
              <a:ea typeface="Times New Roman"/>
              <a:cs typeface="Times New Roman"/>
            </a:endParaRPr>
          </a:p>
          <a:p>
            <a:pPr fontAlgn="base">
              <a:spcAft>
                <a:spcPts val="0"/>
              </a:spcAft>
            </a:pP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</a:rPr>
              <a:t>Пандора 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</a:rPr>
              <a:t>от любопытства открыла 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</a:rPr>
              <a:t>ларец 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</a:rPr>
              <a:t>и рассыпала все несчастья</a:t>
            </a:r>
            <a:r>
              <a:rPr lang="ru-RU" sz="2200" b="1" kern="1200" dirty="0">
                <a:solidFill>
                  <a:srgbClr val="632523"/>
                </a:solidFill>
                <a:effectLst/>
                <a:latin typeface="Bookman Old Style"/>
              </a:rPr>
              <a:t>. </a:t>
            </a:r>
            <a:r>
              <a:rPr lang="ru-RU" b="1" kern="1200" dirty="0" smtClean="0">
                <a:solidFill>
                  <a:srgbClr val="632523"/>
                </a:solidFill>
                <a:effectLst/>
                <a:latin typeface="Bookman Old Style"/>
                <a:hlinkClick r:id="rId6"/>
              </a:rPr>
              <a:t>Подробнее…</a:t>
            </a:r>
            <a:endParaRPr lang="ru-RU" sz="22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62696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 rot="5400000">
            <a:off x="1423710" y="-833925"/>
            <a:ext cx="6336705" cy="8525853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420007" y="397070"/>
            <a:ext cx="3215889" cy="367634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lIns="92075" tIns="46038" rIns="92075" bIns="46038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kern="0" noProof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Что это значит?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– </a:t>
            </a:r>
            <a:r>
              <a:rPr lang="ru-RU" sz="2000" b="1" kern="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6</a:t>
            </a:r>
            <a:r>
              <a:rPr lang="ru-RU" sz="2000" b="1" kern="0" noProof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0</a:t>
            </a:r>
            <a:r>
              <a:rPr kumimoji="0" 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rgbClr val="C0504D">
                  <a:lumMod val="50000"/>
                </a:srgbClr>
              </a:solidFill>
              <a:uLnTx/>
              <a:uFillTx/>
              <a:latin typeface="Bookman Old Style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93" r="23504" b="5591"/>
          <a:stretch/>
        </p:blipFill>
        <p:spPr>
          <a:xfrm>
            <a:off x="7164287" y="397070"/>
            <a:ext cx="918645" cy="1004962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8" name="Прямоугольник 7"/>
          <p:cNvSpPr/>
          <p:nvPr/>
        </p:nvSpPr>
        <p:spPr>
          <a:xfrm>
            <a:off x="2456942" y="855169"/>
            <a:ext cx="669674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0"/>
              </a:spcBef>
              <a:defRPr/>
            </a:pPr>
            <a:r>
              <a:rPr lang="ru-RU" sz="22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Что означает </a:t>
            </a:r>
            <a:r>
              <a:rPr lang="ru-RU" sz="2200" b="1" kern="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выражение? </a:t>
            </a:r>
            <a:endParaRPr lang="ru-RU" sz="2200" b="1" kern="0" dirty="0">
              <a:solidFill>
                <a:srgbClr val="C0504D">
                  <a:lumMod val="50000"/>
                </a:srgb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81042" y="1166441"/>
            <a:ext cx="46730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0"/>
              </a:spcBef>
              <a:defRPr/>
            </a:pPr>
            <a:r>
              <a:rPr lang="ru-RU" sz="3600" b="1" kern="0" dirty="0" smtClean="0">
                <a:solidFill>
                  <a:srgbClr val="C00000"/>
                </a:solidFill>
                <a:latin typeface="Bookman Old Style" pitchFamily="18" charset="0"/>
              </a:rPr>
              <a:t>Остаться с носом</a:t>
            </a:r>
            <a:endParaRPr lang="ru-RU" sz="3600" b="1" kern="0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439317" y="1812772"/>
            <a:ext cx="1683449" cy="542248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</a:t>
            </a:r>
            <a:endParaRPr lang="ru-RU" sz="1900" b="1" i="1" dirty="0">
              <a:latin typeface="Bookman Old Style" pitchFamily="18" charset="0"/>
            </a:endParaRPr>
          </a:p>
        </p:txBody>
      </p:sp>
      <p:sp>
        <p:nvSpPr>
          <p:cNvPr id="13" name="Rectangle 5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7898769" y="6139670"/>
            <a:ext cx="841851" cy="357121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Bookman Old Style" pitchFamily="18" charset="0"/>
                <a:hlinkClick r:id="rId4" action="ppaction://hlinksldjump"/>
              </a:rPr>
              <a:t>игра</a:t>
            </a:r>
            <a:endParaRPr kumimoji="0" lang="ru-RU" sz="22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pic>
        <p:nvPicPr>
          <p:cNvPr id="12" name="Рисунок 11" descr="39998_600.jpg"/>
          <p:cNvPicPr>
            <a:picLocks noChangeAspect="1"/>
          </p:cNvPicPr>
          <p:nvPr/>
        </p:nvPicPr>
        <p:blipFill>
          <a:blip r:embed="rId5" cstate="print"/>
          <a:srcRect l="4641" t="6047" r="4641" b="4582"/>
          <a:stretch>
            <a:fillRect/>
          </a:stretch>
        </p:blipFill>
        <p:spPr>
          <a:xfrm>
            <a:off x="785245" y="2484586"/>
            <a:ext cx="2991592" cy="36813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" name="Прямоугольник 15"/>
          <p:cNvSpPr>
            <a:spLocks noChangeArrowheads="1"/>
          </p:cNvSpPr>
          <p:nvPr/>
        </p:nvSpPr>
        <p:spPr bwMode="auto">
          <a:xfrm>
            <a:off x="4067942" y="2204864"/>
            <a:ext cx="4787045" cy="3954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Aft>
                <a:spcPts val="0"/>
              </a:spcAft>
              <a:tabLst>
                <a:tab pos="4664075" algn="l"/>
              </a:tabLst>
            </a:pP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</a:rPr>
              <a:t>В Древней Руси без подарка в судах, учреждениях долго нельзя было добиться решения своих дел. </a:t>
            </a:r>
            <a:r>
              <a:rPr lang="ru-RU" sz="2000" b="1" dirty="0" smtClean="0">
                <a:solidFill>
                  <a:srgbClr val="632523"/>
                </a:solidFill>
                <a:latin typeface="Bookman Old Style"/>
                <a:ea typeface="Times New Roman"/>
                <a:cs typeface="Times New Roman"/>
              </a:rPr>
              <a:t>П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росители приносили подарок,</a:t>
            </a:r>
            <a:r>
              <a:rPr lang="ru-RU" sz="2000" b="1" dirty="0" smtClean="0">
                <a:solidFill>
                  <a:srgbClr val="632523"/>
                </a:solidFill>
                <a:latin typeface="Bookman Old Style"/>
                <a:ea typeface="Times New Roman"/>
                <a:cs typeface="Times New Roman"/>
              </a:rPr>
              <a:t> который называли </a:t>
            </a:r>
          </a:p>
          <a:p>
            <a:pPr fontAlgn="base">
              <a:spcAft>
                <a:spcPts val="0"/>
              </a:spcAft>
              <a:tabLst>
                <a:tab pos="4664075" algn="l"/>
              </a:tabLst>
            </a:pP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«нос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». 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  <a:ea typeface="Times New Roman"/>
              </a:rPr>
              <a:t>Если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  <a:ea typeface="Times New Roman"/>
              </a:rPr>
              <a:t> 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  <a:ea typeface="Times New Roman"/>
              </a:rPr>
              <a:t>подарок принимался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  <a:ea typeface="Times New Roman"/>
              </a:rPr>
              <a:t>, то 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  <a:ea typeface="Times New Roman"/>
              </a:rPr>
              <a:t>дело 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  <a:ea typeface="Times New Roman"/>
              </a:rPr>
              <a:t>будет 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  <a:ea typeface="Times New Roman"/>
              </a:rPr>
              <a:t>решено. 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Если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 же 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 служащий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 </a:t>
            </a:r>
            <a:endParaRPr lang="ru-RU" sz="2000" b="1" kern="1200" dirty="0" smtClean="0">
              <a:solidFill>
                <a:srgbClr val="632523"/>
              </a:solidFill>
              <a:effectLst/>
              <a:latin typeface="Bookman Old Style"/>
              <a:ea typeface="Times New Roman"/>
              <a:cs typeface="Times New Roman"/>
            </a:endParaRPr>
          </a:p>
          <a:p>
            <a:pPr fontAlgn="base">
              <a:spcAft>
                <a:spcPts val="0"/>
              </a:spcAft>
              <a:tabLst>
                <a:tab pos="4664075" algn="l"/>
              </a:tabLst>
            </a:pP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отказывался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 от 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подарка, то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 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 </a:t>
            </a:r>
          </a:p>
          <a:p>
            <a:pPr fontAlgn="base">
              <a:spcAft>
                <a:spcPts val="0"/>
              </a:spcAft>
              <a:tabLst>
                <a:tab pos="4664075" algn="l"/>
              </a:tabLst>
            </a:pP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  <a:ea typeface="Times New Roman"/>
                <a:cs typeface="Times New Roman"/>
              </a:rPr>
              <a:t>проситель </a:t>
            </a:r>
            <a:r>
              <a:rPr lang="ru-RU" sz="2000" b="1" kern="1200" dirty="0" smtClean="0">
                <a:solidFill>
                  <a:srgbClr val="C00000"/>
                </a:solidFill>
                <a:effectLst/>
                <a:latin typeface="Bookman Old Style"/>
              </a:rPr>
              <a:t>«</a:t>
            </a:r>
            <a:r>
              <a:rPr lang="ru-RU" sz="2000" b="1" kern="1200" dirty="0">
                <a:solidFill>
                  <a:srgbClr val="C00000"/>
                </a:solidFill>
                <a:effectLst/>
                <a:latin typeface="Bookman Old Style"/>
              </a:rPr>
              <a:t>оставался с носом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</a:rPr>
              <a:t>», не получив надежды 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</a:rPr>
              <a:t>на </a:t>
            </a:r>
            <a:r>
              <a:rPr lang="ru-RU" sz="2000" b="1" kern="1200" dirty="0">
                <a:solidFill>
                  <a:srgbClr val="632523"/>
                </a:solidFill>
                <a:effectLst/>
                <a:latin typeface="Bookman Old Style"/>
              </a:rPr>
              <a:t>успех</a:t>
            </a:r>
            <a:r>
              <a:rPr lang="ru-RU" sz="2000" b="1" kern="1200" dirty="0" smtClean="0">
                <a:solidFill>
                  <a:srgbClr val="632523"/>
                </a:solidFill>
                <a:effectLst/>
                <a:latin typeface="Bookman Old Style"/>
              </a:rPr>
              <a:t>.</a:t>
            </a:r>
          </a:p>
          <a:p>
            <a:pPr fontAlgn="base">
              <a:spcAft>
                <a:spcPts val="0"/>
              </a:spcAft>
              <a:tabLst>
                <a:tab pos="4664075" algn="l"/>
              </a:tabLst>
            </a:pPr>
            <a:r>
              <a:rPr lang="ru-RU" b="1" dirty="0" smtClean="0">
                <a:solidFill>
                  <a:srgbClr val="632523"/>
                </a:solidFill>
                <a:latin typeface="Bookman Old Style"/>
                <a:ea typeface="Times New Roman"/>
                <a:hlinkClick r:id="rId6"/>
              </a:rPr>
              <a:t>Подробнее…</a:t>
            </a:r>
            <a:endParaRPr lang="ru-RU" dirty="0">
              <a:effectLst/>
              <a:latin typeface="Times New Roman"/>
              <a:ea typeface="Times New Roman"/>
            </a:endParaRPr>
          </a:p>
          <a:p>
            <a:pPr fontAlgn="base">
              <a:spcAft>
                <a:spcPts val="0"/>
              </a:spcAft>
            </a:pPr>
            <a:r>
              <a:rPr lang="ru-RU" sz="1100" dirty="0">
                <a:effectLst/>
                <a:latin typeface="Times New Roman"/>
                <a:ea typeface="Times New Roman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150388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 rot="5400000">
            <a:off x="1381584" y="-835337"/>
            <a:ext cx="6407714" cy="8542822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419537" y="359839"/>
            <a:ext cx="3993301" cy="327965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lIns="92075" tIns="46038" rIns="92075" bIns="46038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Синонимы, антонимы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– </a:t>
            </a:r>
            <a:r>
              <a:rPr lang="ru-RU" sz="2000" b="1" kern="0" noProof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10</a:t>
            </a:r>
            <a:r>
              <a:rPr kumimoji="0" 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rgbClr val="C0504D">
                  <a:lumMod val="50000"/>
                </a:srgb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691680" y="947503"/>
            <a:ext cx="807854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0"/>
              </a:spcBef>
              <a:defRPr/>
            </a:pPr>
            <a:r>
              <a:rPr lang="ru-RU" sz="22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Выбери синонимы к фразеологизму </a:t>
            </a:r>
            <a:endParaRPr lang="ru-RU" sz="2200" b="1" kern="0" dirty="0">
              <a:solidFill>
                <a:srgbClr val="C0504D">
                  <a:lumMod val="50000"/>
                </a:srgbClr>
              </a:solidFill>
            </a:endParaRPr>
          </a:p>
        </p:txBody>
      </p:sp>
      <p:sp>
        <p:nvSpPr>
          <p:cNvPr id="13" name="Rectangl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7977402" y="6182652"/>
            <a:ext cx="796962" cy="357121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Bookman Old Style" pitchFamily="18" charset="0"/>
                <a:hlinkClick r:id="rId3" action="ppaction://hlinksldjump"/>
              </a:rPr>
              <a:t>игра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436269" y="1287049"/>
            <a:ext cx="56886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600" b="1" dirty="0">
                <a:solidFill>
                  <a:srgbClr val="C00000"/>
                </a:solidFill>
                <a:latin typeface="Bookman Old Style" pitchFamily="18" charset="0"/>
              </a:rPr>
              <a:t>Два сапога пара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3" t="26508" r="54038" b="14783"/>
          <a:stretch/>
        </p:blipFill>
        <p:spPr>
          <a:xfrm>
            <a:off x="605979" y="2137294"/>
            <a:ext cx="3157719" cy="3944214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17" name="Прямоугольник 16"/>
          <p:cNvSpPr/>
          <p:nvPr/>
        </p:nvSpPr>
        <p:spPr>
          <a:xfrm>
            <a:off x="3783476" y="2571928"/>
            <a:ext cx="53929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</a:rPr>
              <a:t> 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</a:rPr>
              <a:t>Одного 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</a:rPr>
              <a:t>поля ягоды</a:t>
            </a:r>
            <a:endParaRPr kumimoji="0" lang="ru-RU" sz="28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751055" y="3626781"/>
            <a:ext cx="539115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</a:rPr>
              <a:t> 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</a:rPr>
              <a:t>Одним миром мазаны</a:t>
            </a:r>
            <a:endParaRPr kumimoji="0" lang="ru-RU" sz="32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19" name="Заголовок 2"/>
          <p:cNvSpPr txBox="1">
            <a:spLocks/>
          </p:cNvSpPr>
          <p:nvPr/>
        </p:nvSpPr>
        <p:spPr>
          <a:xfrm>
            <a:off x="3763698" y="2050205"/>
            <a:ext cx="4251533" cy="720725"/>
          </a:xfrm>
          <a:prstGeom prst="rect">
            <a:avLst/>
          </a:prstGeom>
        </p:spPr>
        <p:txBody>
          <a:bodyPr/>
          <a:lstStyle/>
          <a:p>
            <a:pPr eaLnBrk="0" hangingPunct="0">
              <a:defRPr/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  <a:ea typeface="+mj-ea"/>
                <a:cs typeface="+mj-cs"/>
              </a:rPr>
              <a:t>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  <a:ea typeface="+mj-ea"/>
                <a:cs typeface="+mj-cs"/>
              </a:rPr>
              <a:t>Идти 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  <a:ea typeface="+mj-ea"/>
                <a:cs typeface="+mj-cs"/>
              </a:rPr>
              <a:t>в ногу</a:t>
            </a: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3763698" y="3095148"/>
            <a:ext cx="5093154" cy="576263"/>
          </a:xfrm>
          <a:prstGeom prst="rect">
            <a:avLst/>
          </a:prstGeom>
        </p:spPr>
        <p:txBody>
          <a:bodyPr/>
          <a:lstStyle/>
          <a:p>
            <a:pPr eaLnBrk="0" hangingPunct="0">
              <a:defRPr/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  <a:ea typeface="+mj-ea"/>
                <a:cs typeface="+mj-cs"/>
              </a:rPr>
              <a:t>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  <a:ea typeface="+mj-ea"/>
                <a:cs typeface="+mj-cs"/>
              </a:rPr>
              <a:t>Ног 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  <a:ea typeface="+mj-ea"/>
                <a:cs typeface="+mj-cs"/>
              </a:rPr>
              <a:t>под собой не чуять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  <a:ea typeface="+mj-ea"/>
              <a:cs typeface="+mj-cs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563889" y="4109401"/>
            <a:ext cx="52803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Bookman Old Style" pitchFamily="18" charset="0"/>
              </a:rPr>
              <a:t> </a:t>
            </a: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Bookman Old Style" pitchFamily="18" charset="0"/>
              </a:rPr>
              <a:t> 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</a:rPr>
              <a:t>Из 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</a:rPr>
              <a:t>одного 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</a:rPr>
              <a:t>  теста</a:t>
            </a:r>
            <a:endParaRPr kumimoji="0" lang="ru-RU" sz="28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783476" y="5714336"/>
            <a:ext cx="48038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Один 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другого стоит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751055" y="4694176"/>
            <a:ext cx="56842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Семимильными 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шагами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783476" y="5200455"/>
            <a:ext cx="48038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Птица другого полёта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2789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  <p:bldP spid="2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 rot="5400000">
            <a:off x="1428509" y="-812011"/>
            <a:ext cx="6407714" cy="8496170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432925" y="320478"/>
            <a:ext cx="3672409" cy="360947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lIns="92075" tIns="46038" rIns="92075" bIns="46038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Синонимы, антонимы</a:t>
            </a:r>
            <a:r>
              <a:rPr kumimoji="0" lang="ru-RU" b="1" i="0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r>
              <a:rPr kumimoji="0" lang="ru-RU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– </a:t>
            </a:r>
            <a:r>
              <a:rPr lang="ru-RU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20</a:t>
            </a:r>
            <a:r>
              <a:rPr kumimoji="0" lang="ru-RU" b="1" i="1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endParaRPr kumimoji="0" lang="ru-RU" b="1" i="1" u="none" strike="noStrike" kern="0" cap="none" spc="0" normalizeH="0" baseline="0" noProof="0" dirty="0">
              <a:ln>
                <a:noFill/>
              </a:ln>
              <a:solidFill>
                <a:srgbClr val="C0504D">
                  <a:lumMod val="50000"/>
                </a:srgb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674290" y="934251"/>
            <a:ext cx="637148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0"/>
              </a:spcBef>
              <a:defRPr/>
            </a:pPr>
            <a:r>
              <a:rPr lang="ru-RU" sz="22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Выбери синонимы к фразеологизму </a:t>
            </a:r>
            <a:endParaRPr lang="ru-RU" sz="2200" b="1" kern="0" dirty="0">
              <a:solidFill>
                <a:srgbClr val="C0504D">
                  <a:lumMod val="50000"/>
                </a:srgbClr>
              </a:solidFill>
            </a:endParaRPr>
          </a:p>
        </p:txBody>
      </p:sp>
      <p:sp>
        <p:nvSpPr>
          <p:cNvPr id="13" name="Rectangl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7884368" y="6148614"/>
            <a:ext cx="831273" cy="357121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Bookman Old Style" pitchFamily="18" charset="0"/>
                <a:hlinkClick r:id="rId3" action="ppaction://hlinksldjump"/>
              </a:rPr>
              <a:t>игра</a:t>
            </a:r>
            <a:endParaRPr kumimoji="0" lang="ru-RU" sz="22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663789" y="1307655"/>
            <a:ext cx="48220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600" b="1" dirty="0" smtClean="0">
                <a:solidFill>
                  <a:srgbClr val="C00000"/>
                </a:solidFill>
                <a:latin typeface="Bookman Old Style" pitchFamily="18" charset="0"/>
              </a:rPr>
              <a:t>Кот наплакал</a:t>
            </a:r>
            <a:endParaRPr lang="ru-RU" sz="36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751055" y="3174464"/>
            <a:ext cx="53929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</a:rPr>
              <a:t>    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</a:rPr>
              <a:t>Один-два</a:t>
            </a:r>
            <a:r>
              <a:rPr kumimoji="0" lang="ru-RU" sz="2400" b="1" i="0" u="none" strike="noStrike" kern="0" cap="none" spc="0" normalizeH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</a:rPr>
              <a:t> и обчёлся</a:t>
            </a: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19" name="Заголовок 2"/>
          <p:cNvSpPr txBox="1">
            <a:spLocks/>
          </p:cNvSpPr>
          <p:nvPr/>
        </p:nvSpPr>
        <p:spPr>
          <a:xfrm>
            <a:off x="3738748" y="2675562"/>
            <a:ext cx="4964586" cy="720725"/>
          </a:xfrm>
          <a:prstGeom prst="rect">
            <a:avLst/>
          </a:prstGeom>
        </p:spPr>
        <p:txBody>
          <a:bodyPr/>
          <a:lstStyle/>
          <a:p>
            <a:pPr eaLnBrk="0" hangingPunct="0">
              <a:defRPr/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  <a:ea typeface="+mj-ea"/>
                <a:cs typeface="+mj-cs"/>
              </a:rPr>
              <a:t>   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  <a:ea typeface="+mj-ea"/>
                <a:cs typeface="+mj-cs"/>
              </a:rPr>
              <a:t>По пальцам перечесть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  <a:ea typeface="+mj-ea"/>
              <a:cs typeface="+mj-cs"/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3738748" y="2108790"/>
            <a:ext cx="5093154" cy="576263"/>
          </a:xfrm>
          <a:prstGeom prst="rect">
            <a:avLst/>
          </a:prstGeom>
        </p:spPr>
        <p:txBody>
          <a:bodyPr/>
          <a:lstStyle/>
          <a:p>
            <a:pPr eaLnBrk="0" hangingPunct="0">
              <a:defRPr/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  <a:ea typeface="+mj-ea"/>
                <a:cs typeface="+mj-cs"/>
              </a:rPr>
              <a:t>   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  <a:ea typeface="+mj-ea"/>
                <a:cs typeface="+mj-cs"/>
              </a:rPr>
              <a:t>Крокодиловы слёзы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  <a:ea typeface="+mj-ea"/>
              <a:cs typeface="+mj-cs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275856" y="3643368"/>
            <a:ext cx="489654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Bookman Old Style" pitchFamily="18" charset="0"/>
              </a:rPr>
              <a:t> </a:t>
            </a:r>
            <a:r>
              <a:rPr lang="ru-RU" sz="3200" b="1" kern="0" dirty="0">
                <a:solidFill>
                  <a:srgbClr val="C0504D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</a:t>
            </a:r>
            <a:r>
              <a:rPr lang="ru-RU" sz="3200" b="1" kern="0" dirty="0" smtClean="0">
                <a:solidFill>
                  <a:srgbClr val="C0504D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man Old Style" pitchFamily="18" charset="0"/>
              </a:rPr>
              <a:t>     </a:t>
            </a:r>
            <a:r>
              <a:rPr lang="ru-RU" sz="24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Как сельдей в бочке</a:t>
            </a: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771948" y="4751363"/>
            <a:ext cx="48038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   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Мокрая курица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771948" y="5274583"/>
            <a:ext cx="56842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   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С гулькин нос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16" name="Рисунок 15" descr="noroot.jpg"/>
          <p:cNvPicPr>
            <a:picLocks noChangeAspect="1"/>
          </p:cNvPicPr>
          <p:nvPr/>
        </p:nvPicPr>
        <p:blipFill>
          <a:blip r:embed="rId4" cstate="print"/>
          <a:srcRect l="17450" t="26900" b="6951"/>
          <a:stretch>
            <a:fillRect/>
          </a:stretch>
        </p:blipFill>
        <p:spPr>
          <a:xfrm>
            <a:off x="764329" y="2217644"/>
            <a:ext cx="3373491" cy="34705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4" name="Прямоугольник 23"/>
          <p:cNvSpPr/>
          <p:nvPr/>
        </p:nvSpPr>
        <p:spPr>
          <a:xfrm>
            <a:off x="3759980" y="4228143"/>
            <a:ext cx="48038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   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Капля в море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5257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 rot="5400000">
            <a:off x="1332591" y="-801862"/>
            <a:ext cx="6510161" cy="8635183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421793" y="404664"/>
            <a:ext cx="4128578" cy="288032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lIns="92075" tIns="46038" rIns="92075" bIns="46038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Синонимы, антонимы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– </a:t>
            </a:r>
            <a:r>
              <a:rPr lang="ru-RU" sz="2000" b="1" kern="0" noProof="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3</a:t>
            </a:r>
            <a:r>
              <a:rPr lang="ru-RU" sz="2000" b="1" kern="0" noProof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0</a:t>
            </a:r>
            <a:r>
              <a:rPr kumimoji="0" 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rgbClr val="C0504D">
                  <a:lumMod val="50000"/>
                </a:srgb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566278" y="965029"/>
            <a:ext cx="65875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0"/>
              </a:spcBef>
              <a:defRPr/>
            </a:pPr>
            <a:r>
              <a:rPr lang="ru-RU" sz="24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Выбери синонимы к фразеологизму </a:t>
            </a:r>
            <a:endParaRPr lang="ru-RU" sz="2400" b="1" kern="0" dirty="0">
              <a:solidFill>
                <a:srgbClr val="C0504D">
                  <a:lumMod val="50000"/>
                </a:srgbClr>
              </a:solidFill>
            </a:endParaRPr>
          </a:p>
        </p:txBody>
      </p:sp>
      <p:sp>
        <p:nvSpPr>
          <p:cNvPr id="13" name="Rectangl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7884368" y="6148614"/>
            <a:ext cx="831273" cy="357121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Bookman Old Style" pitchFamily="18" charset="0"/>
                <a:hlinkClick r:id="rId3" action="ppaction://hlinksldjump"/>
              </a:rPr>
              <a:t>игра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726184" y="1445863"/>
            <a:ext cx="61541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600" b="1" dirty="0" smtClean="0">
                <a:solidFill>
                  <a:srgbClr val="C00000"/>
                </a:solidFill>
                <a:latin typeface="Bookman Old Style" pitchFamily="18" charset="0"/>
              </a:rPr>
              <a:t>За тридевять земель</a:t>
            </a:r>
            <a:endParaRPr lang="ru-RU" sz="36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924289" y="3987495"/>
            <a:ext cx="49105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kern="0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 Куда Макар телят не гонял </a:t>
            </a: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19" name="Заголовок 2"/>
          <p:cNvSpPr txBox="1">
            <a:spLocks/>
          </p:cNvSpPr>
          <p:nvPr/>
        </p:nvSpPr>
        <p:spPr>
          <a:xfrm>
            <a:off x="3992703" y="2933952"/>
            <a:ext cx="4964586" cy="720725"/>
          </a:xfrm>
          <a:prstGeom prst="rect">
            <a:avLst/>
          </a:prstGeom>
        </p:spPr>
        <p:txBody>
          <a:bodyPr/>
          <a:lstStyle/>
          <a:p>
            <a:pPr eaLnBrk="0" hangingPunct="0"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  <a:ea typeface="+mj-ea"/>
                <a:cs typeface="+mj-cs"/>
              </a:rPr>
              <a:t>На 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  <a:ea typeface="+mj-ea"/>
                <a:cs typeface="+mj-cs"/>
              </a:rPr>
              <a:t>кудыкину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  <a:ea typeface="+mj-ea"/>
                <a:cs typeface="+mj-cs"/>
              </a:rPr>
              <a:t> гору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  <a:ea typeface="+mj-ea"/>
              <a:cs typeface="+mj-cs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887540" y="2319862"/>
            <a:ext cx="517491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Bookman Old Style" pitchFamily="18" charset="0"/>
              </a:rPr>
              <a:t> </a:t>
            </a:r>
            <a:r>
              <a:rPr lang="ru-RU" sz="2400" b="1" kern="0" noProof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Обетованная земля</a:t>
            </a: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4016638" y="5397698"/>
            <a:ext cx="48038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На край света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992703" y="4459084"/>
            <a:ext cx="56842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Поклониться до земли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977646" y="3426466"/>
            <a:ext cx="48038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Вернуться на землю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18" name="Рисунок 17" descr="84173311.jpg"/>
          <p:cNvPicPr>
            <a:picLocks noChangeAspect="1"/>
          </p:cNvPicPr>
          <p:nvPr/>
        </p:nvPicPr>
        <p:blipFill>
          <a:blip r:embed="rId4" cstate="print"/>
          <a:srcRect l="17871" t="13420" r="9366" b="16904"/>
          <a:stretch>
            <a:fillRect/>
          </a:stretch>
        </p:blipFill>
        <p:spPr>
          <a:xfrm>
            <a:off x="534942" y="2319862"/>
            <a:ext cx="3384376" cy="33605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25" name="Прямоугольник 24"/>
          <p:cNvSpPr/>
          <p:nvPr/>
        </p:nvSpPr>
        <p:spPr>
          <a:xfrm>
            <a:off x="3992703" y="4936033"/>
            <a:ext cx="48038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У чёрта на куличках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5656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1" grpId="0"/>
      <p:bldP spid="22" grpId="0"/>
      <p:bldP spid="23" grpId="0"/>
      <p:bldP spid="24" grpId="0"/>
      <p:bldP spid="2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 rot="5400000">
            <a:off x="1315148" y="-881303"/>
            <a:ext cx="6510161" cy="8635183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409204" y="260648"/>
            <a:ext cx="4006191" cy="432048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lIns="92075" tIns="46038" rIns="92075" bIns="46038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Синонимы, антонимы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– </a:t>
            </a:r>
            <a:r>
              <a:rPr lang="ru-RU" sz="2000" b="1" kern="0" noProof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40</a:t>
            </a:r>
            <a:r>
              <a:rPr kumimoji="0" 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rgbClr val="C0504D">
                  <a:lumMod val="50000"/>
                </a:srgb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566278" y="965029"/>
            <a:ext cx="65875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0"/>
              </a:spcBef>
              <a:defRPr/>
            </a:pPr>
            <a:r>
              <a:rPr lang="ru-RU" sz="24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Выбери антонимы к фразеологизму </a:t>
            </a:r>
            <a:endParaRPr lang="ru-RU" sz="2400" b="1" kern="0" dirty="0">
              <a:solidFill>
                <a:srgbClr val="C0504D">
                  <a:lumMod val="50000"/>
                </a:srgbClr>
              </a:solidFill>
            </a:endParaRPr>
          </a:p>
        </p:txBody>
      </p:sp>
      <p:sp>
        <p:nvSpPr>
          <p:cNvPr id="13" name="Rectangl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7884368" y="6148614"/>
            <a:ext cx="831273" cy="357121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Bookman Old Style" pitchFamily="18" charset="0"/>
                <a:hlinkClick r:id="rId3" action="ppaction://hlinksldjump"/>
              </a:rPr>
              <a:t>игра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999594" y="1445863"/>
            <a:ext cx="61541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600" b="1" dirty="0" smtClean="0">
                <a:solidFill>
                  <a:srgbClr val="C00000"/>
                </a:solidFill>
                <a:latin typeface="Bookman Old Style" pitchFamily="18" charset="0"/>
              </a:rPr>
              <a:t>Семь пядей во лбу</a:t>
            </a:r>
            <a:endParaRPr lang="ru-RU" sz="36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59613" y="2739493"/>
            <a:ext cx="39581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kern="0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Олух царя небесного </a:t>
            </a: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19" name="Заголовок 2"/>
          <p:cNvSpPr txBox="1">
            <a:spLocks/>
          </p:cNvSpPr>
          <p:nvPr/>
        </p:nvSpPr>
        <p:spPr>
          <a:xfrm>
            <a:off x="763670" y="3219326"/>
            <a:ext cx="3754109" cy="720725"/>
          </a:xfrm>
          <a:prstGeom prst="rect">
            <a:avLst/>
          </a:prstGeom>
        </p:spPr>
        <p:txBody>
          <a:bodyPr/>
          <a:lstStyle/>
          <a:p>
            <a:pPr algn="r" eaLnBrk="0" hangingPunct="0"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  <a:ea typeface="+mj-ea"/>
                <a:cs typeface="+mj-cs"/>
              </a:rPr>
              <a:t>Ветер в голове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  <a:ea typeface="+mj-ea"/>
              <a:cs typeface="+mj-cs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69532" y="3709218"/>
            <a:ext cx="37541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Голова на плечах</a:t>
            </a:r>
            <a:endParaRPr kumimoji="0" lang="ru-RU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39551" y="5190291"/>
            <a:ext cx="39982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Звёзд с неба не хватает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39551" y="4227426"/>
            <a:ext cx="40416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Без царя в голове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36510" y="2273569"/>
            <a:ext cx="38788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Ума палата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-222626" y="4689091"/>
            <a:ext cx="48038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Ума не занимать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16" name="Рисунок 15" descr="149567_html_m1bda02d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4" y="2456501"/>
            <a:ext cx="3439970" cy="3564787"/>
          </a:xfrm>
          <a:prstGeom prst="rect">
            <a:avLst/>
          </a:prstGeom>
          <a:solidFill>
            <a:srgbClr val="C0504D">
              <a:lumMod val="75000"/>
            </a:srgbClr>
          </a:solidFill>
          <a:ln w="88900" cap="sq">
            <a:noFill/>
            <a:miter lim="800000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</p:spTree>
    <p:extLst>
      <p:ext uri="{BB962C8B-B14F-4D97-AF65-F5344CB8AC3E}">
        <p14:creationId xmlns:p14="http://schemas.microsoft.com/office/powerpoint/2010/main" val="1198729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1" grpId="0"/>
      <p:bldP spid="22" grpId="0"/>
      <p:bldP spid="23" grpId="0"/>
      <p:bldP spid="24" grpId="0"/>
      <p:bldP spid="2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 rot="5400000">
            <a:off x="1315148" y="-881303"/>
            <a:ext cx="6510161" cy="8635183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52986" y="309326"/>
            <a:ext cx="4006191" cy="400203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lIns="92075" tIns="46038" rIns="92075" bIns="46038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Синонимы, антонимы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– </a:t>
            </a:r>
            <a:r>
              <a:rPr lang="ru-RU" sz="2000" b="1" kern="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5</a:t>
            </a:r>
            <a:r>
              <a:rPr lang="ru-RU" sz="2000" b="1" kern="0" noProof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0</a:t>
            </a:r>
            <a:r>
              <a:rPr kumimoji="0" 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rgbClr val="C0504D">
                  <a:lumMod val="50000"/>
                </a:srgb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566278" y="965029"/>
            <a:ext cx="65875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0"/>
              </a:spcBef>
              <a:defRPr/>
            </a:pPr>
            <a:r>
              <a:rPr lang="ru-RU" sz="24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Выбери антонимы к фразеологизму </a:t>
            </a:r>
            <a:endParaRPr lang="ru-RU" sz="2400" b="1" kern="0" dirty="0">
              <a:solidFill>
                <a:srgbClr val="C0504D">
                  <a:lumMod val="50000"/>
                </a:srgbClr>
              </a:solidFill>
            </a:endParaRPr>
          </a:p>
        </p:txBody>
      </p:sp>
      <p:sp>
        <p:nvSpPr>
          <p:cNvPr id="13" name="Rectangl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7884368" y="6148614"/>
            <a:ext cx="831273" cy="357121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Bookman Old Style" pitchFamily="18" charset="0"/>
                <a:hlinkClick r:id="rId3" action="ppaction://hlinksldjump"/>
              </a:rPr>
              <a:t>игра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356081" y="1445863"/>
            <a:ext cx="516596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600" b="1" dirty="0" smtClean="0">
                <a:solidFill>
                  <a:srgbClr val="C00000"/>
                </a:solidFill>
                <a:latin typeface="Bookman Old Style" pitchFamily="18" charset="0"/>
              </a:rPr>
              <a:t>Спустя рукава</a:t>
            </a:r>
            <a:endParaRPr lang="ru-RU" sz="36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52986" y="2443775"/>
            <a:ext cx="422826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kern="0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Просиживать штаны </a:t>
            </a: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19" name="Заголовок 2"/>
          <p:cNvSpPr txBox="1">
            <a:spLocks/>
          </p:cNvSpPr>
          <p:nvPr/>
        </p:nvSpPr>
        <p:spPr>
          <a:xfrm>
            <a:off x="1415953" y="3970475"/>
            <a:ext cx="3106037" cy="720725"/>
          </a:xfrm>
          <a:prstGeom prst="rect">
            <a:avLst/>
          </a:prstGeom>
        </p:spPr>
        <p:txBody>
          <a:bodyPr/>
          <a:lstStyle/>
          <a:p>
            <a:pPr algn="r" eaLnBrk="0" hangingPunct="0"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  <a:ea typeface="+mj-ea"/>
                <a:cs typeface="+mj-cs"/>
              </a:rPr>
              <a:t>В поте лица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  <a:ea typeface="+mj-ea"/>
              <a:cs typeface="+mj-cs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971600" y="4891834"/>
            <a:ext cx="35380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</a:rPr>
              <a:t>Не</a:t>
            </a:r>
            <a:r>
              <a:rPr kumimoji="0" lang="ru-RU" sz="2400" b="1" i="0" u="none" strike="noStrike" kern="0" cap="none" spc="0" normalizeH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  <a:latin typeface="Bookman Old Style" pitchFamily="18" charset="0"/>
              </a:rPr>
              <a:t> покладая рук</a:t>
            </a: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971600" y="5402051"/>
            <a:ext cx="356624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Работать за троих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06836" y="3508810"/>
            <a:ext cx="41566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Валять дурака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684559" y="2974624"/>
            <a:ext cx="38966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Гореть на работе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-240341" y="4430171"/>
            <a:ext cx="48038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Сидеть сложа руки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18" name="Рисунок 17" descr="16.jpg"/>
          <p:cNvPicPr>
            <a:picLocks noChangeAspect="1"/>
          </p:cNvPicPr>
          <p:nvPr/>
        </p:nvPicPr>
        <p:blipFill>
          <a:blip r:embed="rId4" cstate="print"/>
          <a:srcRect l="4849" t="19143" r="59262" b="34572"/>
          <a:stretch>
            <a:fillRect/>
          </a:stretch>
        </p:blipFill>
        <p:spPr>
          <a:xfrm>
            <a:off x="4939063" y="2276872"/>
            <a:ext cx="3360941" cy="36724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25748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1" grpId="0"/>
      <p:bldP spid="22" grpId="0"/>
      <p:bldP spid="23" grpId="0"/>
      <p:bldP spid="24" grpId="0"/>
      <p:bldP spid="2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 rot="5400000">
            <a:off x="1395180" y="-888590"/>
            <a:ext cx="6336705" cy="8635183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70565" y="404664"/>
            <a:ext cx="4006191" cy="400203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lIns="92075" tIns="46038" rIns="92075" bIns="46038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Синонимы, антонимы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– </a:t>
            </a:r>
            <a:r>
              <a:rPr lang="ru-RU" sz="20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60</a:t>
            </a:r>
            <a:r>
              <a:rPr kumimoji="0" 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rgbClr val="C0504D">
                  <a:lumMod val="50000"/>
                </a:srgb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566278" y="965029"/>
            <a:ext cx="65875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0"/>
              </a:spcBef>
              <a:defRPr/>
            </a:pPr>
            <a:r>
              <a:rPr lang="ru-RU" sz="24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Выбери антонимы к фразеологизму </a:t>
            </a:r>
            <a:endParaRPr lang="ru-RU" sz="2400" b="1" kern="0" dirty="0">
              <a:solidFill>
                <a:srgbClr val="C0504D">
                  <a:lumMod val="50000"/>
                </a:srgbClr>
              </a:solidFill>
            </a:endParaRPr>
          </a:p>
        </p:txBody>
      </p:sp>
      <p:sp>
        <p:nvSpPr>
          <p:cNvPr id="13" name="Rectangl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7884368" y="6148614"/>
            <a:ext cx="831273" cy="357121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Bookman Old Style" pitchFamily="18" charset="0"/>
                <a:hlinkClick r:id="rId3" action="ppaction://hlinksldjump"/>
              </a:rPr>
              <a:t>игра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445154" y="1556792"/>
            <a:ext cx="68243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600" b="1" dirty="0" smtClean="0">
                <a:solidFill>
                  <a:srgbClr val="C00000"/>
                </a:solidFill>
                <a:latin typeface="Bookman Old Style" pitchFamily="18" charset="0"/>
              </a:rPr>
              <a:t>Держать язык за зубами</a:t>
            </a:r>
            <a:endParaRPr lang="ru-RU" sz="36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39552" y="3480455"/>
            <a:ext cx="39701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kern="0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Трещать как сорока </a:t>
            </a: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19" name="Заголовок 2"/>
          <p:cNvSpPr txBox="1">
            <a:spLocks/>
          </p:cNvSpPr>
          <p:nvPr/>
        </p:nvSpPr>
        <p:spPr>
          <a:xfrm>
            <a:off x="539551" y="2398410"/>
            <a:ext cx="3944821" cy="720725"/>
          </a:xfrm>
          <a:prstGeom prst="rect">
            <a:avLst/>
          </a:prstGeom>
        </p:spPr>
        <p:txBody>
          <a:bodyPr/>
          <a:lstStyle/>
          <a:p>
            <a:pPr algn="r" eaLnBrk="0" hangingPunct="0"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  <a:ea typeface="+mj-ea"/>
                <a:cs typeface="+mj-cs"/>
              </a:rPr>
              <a:t>Язык, как помело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  <a:ea typeface="+mj-ea"/>
              <a:cs typeface="+mj-cs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39552" y="3953303"/>
            <a:ext cx="39701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kern="0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Чесать язык</a:t>
            </a: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485553" y="5402050"/>
            <a:ext cx="40956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Воды в рот набрать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83567" y="4430171"/>
            <a:ext cx="38976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Проглотить язык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683568" y="2905440"/>
            <a:ext cx="38008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Молчать как рыба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683568" y="4891835"/>
            <a:ext cx="38799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Язык без костей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16" name="Рисунок 15" descr="122.jpg"/>
          <p:cNvPicPr>
            <a:picLocks noChangeAspect="1"/>
          </p:cNvPicPr>
          <p:nvPr/>
        </p:nvPicPr>
        <p:blipFill>
          <a:blip r:embed="rId4" cstate="print"/>
          <a:srcRect l="2879" r="830" b="3525"/>
          <a:stretch>
            <a:fillRect/>
          </a:stretch>
        </p:blipFill>
        <p:spPr>
          <a:xfrm>
            <a:off x="4860034" y="2443775"/>
            <a:ext cx="3600398" cy="32894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47626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1" grpId="0"/>
      <p:bldP spid="22" grpId="0"/>
      <p:bldP spid="23" grpId="0"/>
      <p:bldP spid="24" grpId="0"/>
      <p:bldP spid="2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 rot="5400000">
            <a:off x="1399083" y="-909375"/>
            <a:ext cx="6336704" cy="8631830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572614" y="397070"/>
            <a:ext cx="2130781" cy="400203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lIns="92075" tIns="46038" rIns="92075" bIns="46038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kern="0" noProof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Наоборот - 10</a:t>
            </a:r>
            <a:r>
              <a:rPr kumimoji="0" 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rgbClr val="C0504D">
                  <a:lumMod val="50000"/>
                </a:srgb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39164" y="811102"/>
            <a:ext cx="75608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spcBef>
                <a:spcPct val="0"/>
              </a:spcBef>
              <a:defRPr/>
            </a:pPr>
            <a:r>
              <a:rPr lang="ru-RU" sz="24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Замените словосочетание </a:t>
            </a:r>
          </a:p>
          <a:p>
            <a:pPr marL="342900" lvl="0" indent="-342900" algn="ctr">
              <a:spcBef>
                <a:spcPct val="0"/>
              </a:spcBef>
              <a:defRPr/>
            </a:pPr>
            <a:r>
              <a:rPr lang="ru-RU" sz="24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фразеологизмом </a:t>
            </a:r>
            <a:endParaRPr lang="ru-RU" sz="2400" b="1" kern="0" dirty="0">
              <a:solidFill>
                <a:srgbClr val="C0504D">
                  <a:lumMod val="50000"/>
                </a:srgbClr>
              </a:solidFill>
            </a:endParaRPr>
          </a:p>
        </p:txBody>
      </p:sp>
      <p:sp>
        <p:nvSpPr>
          <p:cNvPr id="13" name="Rectangl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7884368" y="6047643"/>
            <a:ext cx="831273" cy="357121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Bookman Old Style" pitchFamily="18" charset="0"/>
                <a:hlinkClick r:id="rId3" action="ppaction://hlinksldjump"/>
              </a:rPr>
              <a:t>игра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218937" y="1484784"/>
            <a:ext cx="70818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200" b="1" dirty="0" smtClean="0">
                <a:solidFill>
                  <a:srgbClr val="C00000"/>
                </a:solidFill>
                <a:latin typeface="Bookman Old Style" pitchFamily="18" charset="0"/>
              </a:rPr>
              <a:t> Мешать в каком-либо деле</a:t>
            </a:r>
            <a:endParaRPr lang="ru-RU" sz="32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84" t="9628" r="22283" b="12560"/>
          <a:stretch/>
        </p:blipFill>
        <p:spPr>
          <a:xfrm>
            <a:off x="2525032" y="2280534"/>
            <a:ext cx="4207207" cy="3380714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20" name="Скругленный прямоугольник 19"/>
          <p:cNvSpPr/>
          <p:nvPr/>
        </p:nvSpPr>
        <p:spPr>
          <a:xfrm>
            <a:off x="612634" y="3068960"/>
            <a:ext cx="1689115" cy="624314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</a:t>
            </a:r>
            <a:endParaRPr lang="ru-RU" sz="1900" b="1" i="1" dirty="0">
              <a:latin typeface="Bookman Old Style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874011" y="5755256"/>
            <a:ext cx="62089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200" b="1" dirty="0" smtClean="0">
                <a:solidFill>
                  <a:srgbClr val="C00000"/>
                </a:solidFill>
                <a:latin typeface="Bookman Old Style" pitchFamily="18" charset="0"/>
              </a:rPr>
              <a:t>Ставить палки в колёса</a:t>
            </a:r>
            <a:endParaRPr lang="ru-RU" sz="32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93" r="23504" b="5591"/>
          <a:stretch/>
        </p:blipFill>
        <p:spPr>
          <a:xfrm>
            <a:off x="7164287" y="397070"/>
            <a:ext cx="918645" cy="1004962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</p:spTree>
    <p:extLst>
      <p:ext uri="{BB962C8B-B14F-4D97-AF65-F5344CB8AC3E}">
        <p14:creationId xmlns:p14="http://schemas.microsoft.com/office/powerpoint/2010/main" val="2485112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 rot="5400000">
            <a:off x="1395180" y="-888592"/>
            <a:ext cx="6336704" cy="8635183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91802" y="408862"/>
            <a:ext cx="2130781" cy="400203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lIns="92075" tIns="46038" rIns="92075" bIns="46038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kern="0" noProof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Наоборот - 20</a:t>
            </a:r>
            <a:r>
              <a:rPr kumimoji="0" 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rgbClr val="C0504D">
                  <a:lumMod val="50000"/>
                </a:srgb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26539" y="484052"/>
            <a:ext cx="75608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spcBef>
                <a:spcPct val="0"/>
              </a:spcBef>
              <a:defRPr/>
            </a:pPr>
            <a:r>
              <a:rPr lang="ru-RU" sz="24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Замените словосочетание </a:t>
            </a:r>
          </a:p>
          <a:p>
            <a:pPr marL="342900" lvl="0" indent="-342900" algn="ctr">
              <a:spcBef>
                <a:spcPct val="0"/>
              </a:spcBef>
              <a:defRPr/>
            </a:pPr>
            <a:r>
              <a:rPr lang="ru-RU" sz="24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фразеологизмом </a:t>
            </a:r>
            <a:endParaRPr lang="ru-RU" sz="2400" b="1" kern="0" dirty="0">
              <a:solidFill>
                <a:srgbClr val="C0504D">
                  <a:lumMod val="50000"/>
                </a:srgbClr>
              </a:solidFill>
            </a:endParaRPr>
          </a:p>
        </p:txBody>
      </p:sp>
      <p:sp>
        <p:nvSpPr>
          <p:cNvPr id="13" name="Rectangl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7884368" y="6148614"/>
            <a:ext cx="831273" cy="357121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Bookman Old Style" pitchFamily="18" charset="0"/>
                <a:hlinkClick r:id="rId3" action="ppaction://hlinksldjump"/>
              </a:rPr>
              <a:t>игра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24518" y="1196752"/>
            <a:ext cx="891948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 smtClean="0">
                <a:solidFill>
                  <a:srgbClr val="C00000"/>
                </a:solidFill>
                <a:latin typeface="Bookman Old Style" pitchFamily="18" charset="0"/>
              </a:rPr>
              <a:t>Желание приходит во время </a:t>
            </a:r>
          </a:p>
          <a:p>
            <a:pPr algn="ctr">
              <a:defRPr/>
            </a:pPr>
            <a:r>
              <a:rPr lang="ru-RU" sz="3200" b="1" dirty="0" smtClean="0">
                <a:solidFill>
                  <a:srgbClr val="C00000"/>
                </a:solidFill>
                <a:latin typeface="Bookman Old Style" pitchFamily="18" charset="0"/>
              </a:rPr>
              <a:t>действия</a:t>
            </a:r>
            <a:endParaRPr lang="ru-RU" sz="32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830889" y="3068960"/>
            <a:ext cx="1689115" cy="624314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</a:t>
            </a:r>
            <a:endParaRPr lang="ru-RU" sz="1900" b="1" i="1" dirty="0">
              <a:latin typeface="Bookman Old Style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675447" y="5423783"/>
            <a:ext cx="620892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 smtClean="0">
                <a:solidFill>
                  <a:srgbClr val="C00000"/>
                </a:solidFill>
                <a:latin typeface="Bookman Old Style" pitchFamily="18" charset="0"/>
              </a:rPr>
              <a:t>Аппетит приходит </a:t>
            </a:r>
          </a:p>
          <a:p>
            <a:pPr algn="ctr">
              <a:defRPr/>
            </a:pPr>
            <a:r>
              <a:rPr lang="ru-RU" sz="3200" b="1" dirty="0" smtClean="0">
                <a:solidFill>
                  <a:srgbClr val="C00000"/>
                </a:solidFill>
                <a:latin typeface="Bookman Old Style" pitchFamily="18" charset="0"/>
              </a:rPr>
              <a:t>во время еды</a:t>
            </a:r>
            <a:endParaRPr lang="ru-RU" sz="32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93" r="23504" b="5591"/>
          <a:stretch/>
        </p:blipFill>
        <p:spPr>
          <a:xfrm>
            <a:off x="7250951" y="415199"/>
            <a:ext cx="830324" cy="89985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14" name="Рисунок 13" descr="a9e106d9-6660-4484-9863-b7f015af98b9_670x0_resize.jpg"/>
          <p:cNvPicPr>
            <a:picLocks noChangeAspect="1"/>
          </p:cNvPicPr>
          <p:nvPr/>
        </p:nvPicPr>
        <p:blipFill>
          <a:blip r:embed="rId5" cstate="print"/>
          <a:srcRect l="2610" t="1539" r="1481" b="1539"/>
          <a:stretch>
            <a:fillRect/>
          </a:stretch>
        </p:blipFill>
        <p:spPr>
          <a:xfrm>
            <a:off x="2699792" y="2322719"/>
            <a:ext cx="4320480" cy="31010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</p:spTree>
    <p:extLst>
      <p:ext uri="{BB962C8B-B14F-4D97-AF65-F5344CB8AC3E}">
        <p14:creationId xmlns:p14="http://schemas.microsoft.com/office/powerpoint/2010/main" val="537529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 rot="5400000">
            <a:off x="1395180" y="-888592"/>
            <a:ext cx="6336704" cy="8635183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91802" y="408862"/>
            <a:ext cx="2130781" cy="400203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lIns="92075" tIns="46038" rIns="92075" bIns="46038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kern="0" noProof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Наоборот - </a:t>
            </a:r>
            <a:r>
              <a:rPr lang="ru-RU" sz="2000" b="1" kern="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3</a:t>
            </a:r>
            <a:r>
              <a:rPr lang="ru-RU" sz="2000" b="1" kern="0" noProof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0</a:t>
            </a:r>
            <a:r>
              <a:rPr kumimoji="0" 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rgbClr val="C0504D">
                  <a:lumMod val="50000"/>
                </a:srgb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26539" y="484052"/>
            <a:ext cx="75608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spcBef>
                <a:spcPct val="0"/>
              </a:spcBef>
              <a:defRPr/>
            </a:pPr>
            <a:r>
              <a:rPr lang="ru-RU" sz="24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Замените словосочетание </a:t>
            </a:r>
          </a:p>
          <a:p>
            <a:pPr marL="342900" lvl="0" indent="-342900" algn="ctr">
              <a:spcBef>
                <a:spcPct val="0"/>
              </a:spcBef>
              <a:defRPr/>
            </a:pPr>
            <a:r>
              <a:rPr lang="ru-RU" sz="24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фразеологизмом </a:t>
            </a:r>
            <a:endParaRPr lang="ru-RU" sz="2400" b="1" kern="0" dirty="0">
              <a:solidFill>
                <a:srgbClr val="C0504D">
                  <a:lumMod val="50000"/>
                </a:srgbClr>
              </a:solidFill>
            </a:endParaRPr>
          </a:p>
        </p:txBody>
      </p:sp>
      <p:sp>
        <p:nvSpPr>
          <p:cNvPr id="13" name="Rectangl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7884368" y="6148614"/>
            <a:ext cx="831273" cy="357121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Bookman Old Style" pitchFamily="18" charset="0"/>
                <a:hlinkClick r:id="rId3" action="ppaction://hlinksldjump"/>
              </a:rPr>
              <a:t>игра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45940" y="1468370"/>
            <a:ext cx="89194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600" b="1" dirty="0" smtClean="0">
                <a:solidFill>
                  <a:srgbClr val="C00000"/>
                </a:solidFill>
                <a:latin typeface="Bookman Old Style" pitchFamily="18" charset="0"/>
              </a:rPr>
              <a:t>Очень громко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830889" y="3068960"/>
            <a:ext cx="1689115" cy="624314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</a:t>
            </a:r>
            <a:endParaRPr lang="ru-RU" sz="1900" b="1" i="1" dirty="0">
              <a:latin typeface="Bookman Old Style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675447" y="5768509"/>
            <a:ext cx="62089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dirty="0" smtClean="0">
                <a:solidFill>
                  <a:srgbClr val="C00000"/>
                </a:solidFill>
                <a:latin typeface="Bookman Old Style" pitchFamily="18" charset="0"/>
              </a:rPr>
              <a:t>Орать во всё горло</a:t>
            </a:r>
            <a:endParaRPr lang="ru-RU" sz="32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93" r="23504" b="5591"/>
          <a:stretch/>
        </p:blipFill>
        <p:spPr>
          <a:xfrm>
            <a:off x="7250951" y="415199"/>
            <a:ext cx="830324" cy="89985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16" name="Рисунок 15" descr="call.jpg"/>
          <p:cNvPicPr>
            <a:picLocks noChangeAspect="1"/>
          </p:cNvPicPr>
          <p:nvPr/>
        </p:nvPicPr>
        <p:blipFill>
          <a:blip r:embed="rId5" cstate="print"/>
          <a:srcRect l="7719" t="1617" r="7719" b="4641"/>
          <a:stretch>
            <a:fillRect/>
          </a:stretch>
        </p:blipFill>
        <p:spPr>
          <a:xfrm>
            <a:off x="2843808" y="2207704"/>
            <a:ext cx="3744416" cy="34535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22268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 rot="5400000">
            <a:off x="1395180" y="-888592"/>
            <a:ext cx="6336704" cy="8635183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91802" y="408862"/>
            <a:ext cx="2130781" cy="400203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lIns="92075" tIns="46038" rIns="92075" bIns="46038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kern="0" noProof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Наоборот - 40</a:t>
            </a:r>
            <a:r>
              <a:rPr kumimoji="0" 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rgbClr val="C0504D">
                  <a:lumMod val="50000"/>
                </a:srgb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26539" y="484052"/>
            <a:ext cx="75608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spcBef>
                <a:spcPct val="0"/>
              </a:spcBef>
              <a:defRPr/>
            </a:pPr>
            <a:r>
              <a:rPr lang="ru-RU" sz="24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Замените словосочетание </a:t>
            </a:r>
          </a:p>
          <a:p>
            <a:pPr marL="342900" lvl="0" indent="-342900" algn="ctr">
              <a:spcBef>
                <a:spcPct val="0"/>
              </a:spcBef>
              <a:defRPr/>
            </a:pPr>
            <a:r>
              <a:rPr lang="ru-RU" sz="24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фразеологизмом </a:t>
            </a:r>
            <a:endParaRPr lang="ru-RU" sz="2400" b="1" kern="0" dirty="0">
              <a:solidFill>
                <a:srgbClr val="C0504D">
                  <a:lumMod val="50000"/>
                </a:srgbClr>
              </a:solidFill>
            </a:endParaRPr>
          </a:p>
        </p:txBody>
      </p:sp>
      <p:sp>
        <p:nvSpPr>
          <p:cNvPr id="13" name="Rectangl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7884368" y="6148614"/>
            <a:ext cx="831273" cy="357121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Bookman Old Style" pitchFamily="18" charset="0"/>
                <a:hlinkClick r:id="rId3" action="ppaction://hlinksldjump"/>
              </a:rPr>
              <a:t>игра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24518" y="1322654"/>
            <a:ext cx="89194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600" b="1" dirty="0" smtClean="0">
                <a:solidFill>
                  <a:srgbClr val="C00000"/>
                </a:solidFill>
                <a:latin typeface="Bookman Old Style" pitchFamily="18" charset="0"/>
              </a:rPr>
              <a:t>Безрезультатно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91802" y="3064877"/>
            <a:ext cx="1689115" cy="624314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</a:t>
            </a:r>
            <a:endParaRPr lang="ru-RU" sz="1900" b="1" i="1" dirty="0">
              <a:latin typeface="Bookman Old Style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675446" y="5680843"/>
            <a:ext cx="62089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600" b="1" dirty="0" smtClean="0">
                <a:solidFill>
                  <a:srgbClr val="C00000"/>
                </a:solidFill>
                <a:latin typeface="Bookman Old Style" pitchFamily="18" charset="0"/>
              </a:rPr>
              <a:t>Как об стенку горох</a:t>
            </a:r>
            <a:endParaRPr lang="ru-RU" sz="36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93" r="23504" b="5591"/>
          <a:stretch/>
        </p:blipFill>
        <p:spPr>
          <a:xfrm>
            <a:off x="7250951" y="415199"/>
            <a:ext cx="830324" cy="89985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20" t="3801" r="16162" b="26377"/>
          <a:stretch/>
        </p:blipFill>
        <p:spPr>
          <a:xfrm>
            <a:off x="2339752" y="1968986"/>
            <a:ext cx="4911199" cy="3637438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</p:spTree>
    <p:extLst>
      <p:ext uri="{BB962C8B-B14F-4D97-AF65-F5344CB8AC3E}">
        <p14:creationId xmlns:p14="http://schemas.microsoft.com/office/powerpoint/2010/main" val="1707967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 rot="5400000">
            <a:off x="1395181" y="-870539"/>
            <a:ext cx="6336704" cy="8635183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91802" y="408862"/>
            <a:ext cx="2130781" cy="400203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lIns="92075" tIns="46038" rIns="92075" bIns="46038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kern="0" noProof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Наоборот - </a:t>
            </a:r>
            <a:r>
              <a:rPr lang="ru-RU" sz="2000" b="1" kern="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5</a:t>
            </a:r>
            <a:r>
              <a:rPr lang="ru-RU" sz="2000" b="1" kern="0" noProof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0</a:t>
            </a:r>
            <a:r>
              <a:rPr kumimoji="0" 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rgbClr val="C0504D">
                  <a:lumMod val="50000"/>
                </a:srgb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26539" y="484052"/>
            <a:ext cx="75608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spcBef>
                <a:spcPct val="0"/>
              </a:spcBef>
              <a:defRPr/>
            </a:pPr>
            <a:r>
              <a:rPr lang="ru-RU" sz="24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Замените словосочетание </a:t>
            </a:r>
          </a:p>
          <a:p>
            <a:pPr marL="342900" lvl="0" indent="-342900" algn="ctr">
              <a:spcBef>
                <a:spcPct val="0"/>
              </a:spcBef>
              <a:defRPr/>
            </a:pPr>
            <a:r>
              <a:rPr lang="ru-RU" sz="24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фразеологизмом </a:t>
            </a:r>
            <a:endParaRPr lang="ru-RU" sz="2400" b="1" kern="0" dirty="0">
              <a:solidFill>
                <a:srgbClr val="C0504D">
                  <a:lumMod val="50000"/>
                </a:srgbClr>
              </a:solidFill>
            </a:endParaRPr>
          </a:p>
        </p:txBody>
      </p:sp>
      <p:sp>
        <p:nvSpPr>
          <p:cNvPr id="13" name="Rectangl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7884368" y="6148614"/>
            <a:ext cx="831273" cy="357121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Bookman Old Style" pitchFamily="18" charset="0"/>
                <a:hlinkClick r:id="rId3" action="ppaction://hlinksldjump"/>
              </a:rPr>
              <a:t>игра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47218" y="1468368"/>
            <a:ext cx="89194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600" b="1" dirty="0" smtClean="0">
                <a:solidFill>
                  <a:srgbClr val="C00000"/>
                </a:solidFill>
                <a:latin typeface="Bookman Old Style" pitchFamily="18" charset="0"/>
              </a:rPr>
              <a:t>Очень медленно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91802" y="3064877"/>
            <a:ext cx="1689115" cy="624314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</a:t>
            </a:r>
            <a:endParaRPr lang="ru-RU" sz="1900" b="1" i="1" dirty="0">
              <a:latin typeface="Bookman Old Style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932853" y="5680843"/>
            <a:ext cx="62089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600" b="1" dirty="0" smtClean="0">
                <a:solidFill>
                  <a:srgbClr val="C00000"/>
                </a:solidFill>
                <a:latin typeface="Bookman Old Style" pitchFamily="18" charset="0"/>
              </a:rPr>
              <a:t>Тянуть кота за хвост</a:t>
            </a:r>
            <a:endParaRPr lang="ru-RU" sz="36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93" r="23504" b="5591"/>
          <a:stretch/>
        </p:blipFill>
        <p:spPr>
          <a:xfrm>
            <a:off x="7250951" y="415199"/>
            <a:ext cx="830324" cy="89985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48" t="21411" r="18115" b="36883"/>
          <a:stretch/>
        </p:blipFill>
        <p:spPr>
          <a:xfrm>
            <a:off x="2207028" y="2259100"/>
            <a:ext cx="5692214" cy="3186123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</p:spTree>
    <p:extLst>
      <p:ext uri="{BB962C8B-B14F-4D97-AF65-F5344CB8AC3E}">
        <p14:creationId xmlns:p14="http://schemas.microsoft.com/office/powerpoint/2010/main" val="515442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 rot="5400000">
            <a:off x="1395181" y="-870539"/>
            <a:ext cx="6336704" cy="8635183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91802" y="408862"/>
            <a:ext cx="2130781" cy="400203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lIns="92075" tIns="46038" rIns="92075" bIns="46038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kern="0" noProof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Наоборот - 60</a:t>
            </a:r>
            <a:r>
              <a:rPr kumimoji="0" 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rgbClr val="C0504D">
                    <a:lumMod val="50000"/>
                  </a:srgbClr>
                </a:solidFill>
                <a:uLnTx/>
                <a:uFillTx/>
                <a:latin typeface="Bookman Old Style" pitchFamily="18" charset="0"/>
              </a:rPr>
              <a:t> </a:t>
            </a: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rgbClr val="C0504D">
                  <a:lumMod val="50000"/>
                </a:srgbClr>
              </a:solidFill>
              <a:uLnTx/>
              <a:uFillTx/>
              <a:latin typeface="Bookman Old Style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26539" y="484052"/>
            <a:ext cx="75608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spcBef>
                <a:spcPct val="0"/>
              </a:spcBef>
              <a:defRPr/>
            </a:pPr>
            <a:r>
              <a:rPr lang="ru-RU" sz="24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Замените словосочетание </a:t>
            </a:r>
          </a:p>
          <a:p>
            <a:pPr marL="342900" lvl="0" indent="-342900" algn="ctr">
              <a:spcBef>
                <a:spcPct val="0"/>
              </a:spcBef>
              <a:defRPr/>
            </a:pPr>
            <a:r>
              <a:rPr lang="ru-RU" sz="2400" b="1" kern="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фразеологизмом </a:t>
            </a:r>
            <a:endParaRPr lang="ru-RU" sz="2400" b="1" kern="0" dirty="0">
              <a:solidFill>
                <a:srgbClr val="C0504D">
                  <a:lumMod val="50000"/>
                </a:srgb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53439" y="1315049"/>
            <a:ext cx="89194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600" b="1" dirty="0" smtClean="0">
                <a:solidFill>
                  <a:srgbClr val="C00000"/>
                </a:solidFill>
                <a:latin typeface="Bookman Old Style" pitchFamily="18" charset="0"/>
              </a:rPr>
              <a:t>Исчез мгновенно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91802" y="3064877"/>
            <a:ext cx="1689115" cy="624314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0" b="1" i="1" dirty="0" smtClean="0">
                <a:latin typeface="Bookman Old Style" pitchFamily="18" charset="0"/>
              </a:rPr>
              <a:t>Подсказка </a:t>
            </a:r>
            <a:endParaRPr lang="ru-RU" sz="1900" b="1" i="1" dirty="0">
              <a:latin typeface="Bookman Old Style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932853" y="5680843"/>
            <a:ext cx="62089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600" b="1" dirty="0" smtClean="0">
                <a:solidFill>
                  <a:srgbClr val="C00000"/>
                </a:solidFill>
                <a:latin typeface="Bookman Old Style" pitchFamily="18" charset="0"/>
              </a:rPr>
              <a:t>Ищи ветра в поле</a:t>
            </a:r>
            <a:endParaRPr lang="ru-RU" sz="36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93" r="23504" b="5591"/>
          <a:stretch/>
        </p:blipFill>
        <p:spPr>
          <a:xfrm>
            <a:off x="7250951" y="415199"/>
            <a:ext cx="830324" cy="899850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14" name="Рисунок 13" descr="19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11760" y="2060848"/>
            <a:ext cx="4968552" cy="36199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Rectangle 5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7884368" y="6148614"/>
            <a:ext cx="831273" cy="357121"/>
          </a:xfrm>
          <a:prstGeom prst="rect">
            <a:avLst/>
          </a:prstGeom>
          <a:solidFill>
            <a:sysClr val="window" lastClr="FFFFFF"/>
          </a:solidFill>
          <a:ln w="9525">
            <a:noFill/>
            <a:miter lim="800000"/>
            <a:headEnd/>
            <a:tailEnd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uLnTx/>
                <a:uFillTx/>
                <a:latin typeface="Bookman Old Style" pitchFamily="18" charset="0"/>
                <a:hlinkClick r:id="rId5" action="ppaction://hlinksldjump"/>
              </a:rPr>
              <a:t>игра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uLnTx/>
              <a:uFillTx/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9469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 rot="16200000">
            <a:off x="1395904" y="-783467"/>
            <a:ext cx="6336706" cy="8568952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7320" y="404664"/>
            <a:ext cx="7772400" cy="434479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Использованные ресурсы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980728"/>
            <a:ext cx="8208912" cy="5400600"/>
          </a:xfrm>
        </p:spPr>
        <p:txBody>
          <a:bodyPr>
            <a:normAutofit fontScale="92500" lnSpcReduction="10000"/>
          </a:bodyPr>
          <a:lstStyle/>
          <a:p>
            <a:pPr lvl="0" algn="l" fontAlgn="base">
              <a:spcAft>
                <a:spcPct val="0"/>
              </a:spcAft>
              <a:defRPr/>
            </a:pP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1. Ломако М. В., </a:t>
            </a:r>
            <a:r>
              <a:rPr lang="ru-RU" sz="1800" dirty="0" err="1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Квитко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С. Н. Особенности употребления фразеологизмов в речи современного школьника // Научно-методический электронный журнал «Концепт». – 2015. – Т. 25. – С. 141–145. – URL: http://e-koncept.ru/2015/65331.htm.</a:t>
            </a:r>
          </a:p>
          <a:p>
            <a:pPr lvl="0" algn="l" fontAlgn="base">
              <a:spcAft>
                <a:spcPct val="0"/>
              </a:spcAft>
              <a:defRPr/>
            </a:pP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2. Григорян Л.Т. Язык мой – друг мой: Материалы для внеклассной работы по русскому языку.- М.: Просвещение, </a:t>
            </a:r>
            <a:r>
              <a:rPr lang="ru-RU" sz="1800" dirty="0" smtClean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1988</a:t>
            </a:r>
          </a:p>
          <a:p>
            <a:pPr lvl="0" algn="l" fontAlgn="base">
              <a:spcAft>
                <a:spcPct val="0"/>
              </a:spcAft>
              <a:defRPr/>
            </a:pP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3. Картинки к фразеологизмам:</a:t>
            </a:r>
          </a:p>
          <a:p>
            <a:pPr lvl="0" algn="l" fontAlgn="base">
              <a:spcAft>
                <a:spcPct val="0"/>
              </a:spcAft>
              <a:defRPr/>
            </a:pP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2"/>
              </a:rPr>
              <a:t>Нос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                 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3"/>
              </a:rPr>
              <a:t>Делать из мухи слона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4"/>
              </a:rPr>
              <a:t>Пригреть змею на груди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</a:t>
            </a:r>
          </a:p>
          <a:p>
            <a:pPr lvl="0" algn="l" fontAlgn="base">
              <a:spcAft>
                <a:spcPct val="0"/>
              </a:spcAft>
              <a:defRPr/>
            </a:pP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2"/>
              </a:rPr>
              <a:t>Зуб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                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5"/>
              </a:rPr>
              <a:t>Лить крокодиловы слёзы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6"/>
              </a:rPr>
              <a:t>Как белка в колесе</a:t>
            </a:r>
            <a:endParaRPr lang="ru-RU" sz="1800" dirty="0">
              <a:solidFill>
                <a:srgbClr val="C0504D">
                  <a:lumMod val="50000"/>
                </a:srgbClr>
              </a:solidFill>
              <a:latin typeface="Bookman Old Style" pitchFamily="18" charset="0"/>
            </a:endParaRPr>
          </a:p>
          <a:p>
            <a:pPr lvl="0" algn="l" fontAlgn="base">
              <a:spcAft>
                <a:spcPct val="0"/>
              </a:spcAft>
              <a:defRPr/>
            </a:pP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2"/>
              </a:rPr>
              <a:t>Рот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                 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7"/>
              </a:rPr>
              <a:t>Взять быка за рога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      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8"/>
              </a:rPr>
              <a:t>Каша из топора</a:t>
            </a:r>
            <a:endParaRPr lang="ru-RU" sz="1800" dirty="0">
              <a:solidFill>
                <a:srgbClr val="C0504D">
                  <a:lumMod val="50000"/>
                </a:srgbClr>
              </a:solidFill>
              <a:latin typeface="Bookman Old Style" pitchFamily="18" charset="0"/>
            </a:endParaRPr>
          </a:p>
          <a:p>
            <a:pPr lvl="0" algn="l" fontAlgn="base">
              <a:spcAft>
                <a:spcPct val="0"/>
              </a:spcAft>
              <a:defRPr/>
            </a:pP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2"/>
              </a:rPr>
              <a:t>Голова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            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9"/>
              </a:rPr>
              <a:t>Носить воду в решете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 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10"/>
              </a:rPr>
              <a:t>Сук, на котором сидишь</a:t>
            </a:r>
            <a:endParaRPr lang="ru-RU" sz="1800" dirty="0">
              <a:solidFill>
                <a:srgbClr val="C0504D">
                  <a:lumMod val="50000"/>
                </a:srgbClr>
              </a:solidFill>
              <a:latin typeface="Bookman Old Style" pitchFamily="18" charset="0"/>
            </a:endParaRPr>
          </a:p>
          <a:p>
            <a:pPr lvl="0" algn="l" fontAlgn="base">
              <a:spcAft>
                <a:spcPct val="0"/>
              </a:spcAft>
              <a:defRPr/>
            </a:pP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2"/>
              </a:rPr>
              <a:t>Уши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              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11"/>
              </a:rPr>
              <a:t>Как кошка с собакой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   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12"/>
              </a:rPr>
              <a:t>Убить двух зайцев</a:t>
            </a:r>
            <a:endParaRPr lang="ru-RU" sz="1800" dirty="0">
              <a:solidFill>
                <a:srgbClr val="C0504D">
                  <a:lumMod val="50000"/>
                </a:srgbClr>
              </a:solidFill>
              <a:latin typeface="Bookman Old Style" pitchFamily="18" charset="0"/>
            </a:endParaRPr>
          </a:p>
          <a:p>
            <a:pPr lvl="0" algn="l" fontAlgn="base">
              <a:spcAft>
                <a:spcPct val="0"/>
              </a:spcAft>
              <a:defRPr/>
            </a:pP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2"/>
              </a:rPr>
              <a:t>Точить зубы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   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13"/>
              </a:rPr>
              <a:t>Наврать с три короба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  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14"/>
              </a:rPr>
              <a:t>Где раки зимуют</a:t>
            </a:r>
            <a:endParaRPr lang="ru-RU" sz="1800" dirty="0">
              <a:solidFill>
                <a:srgbClr val="C0504D">
                  <a:lumMod val="50000"/>
                </a:srgbClr>
              </a:solidFill>
              <a:latin typeface="Bookman Old Style" pitchFamily="18" charset="0"/>
            </a:endParaRPr>
          </a:p>
          <a:p>
            <a:pPr lvl="0" algn="l" fontAlgn="base">
              <a:spcAft>
                <a:spcPct val="0"/>
              </a:spcAft>
              <a:defRPr/>
            </a:pP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15"/>
              </a:rPr>
              <a:t>Золотые руки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16"/>
              </a:rPr>
              <a:t>Стрелянный воробей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   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17"/>
              </a:rPr>
              <a:t>Бить баклуши</a:t>
            </a:r>
            <a:endParaRPr lang="ru-RU" sz="1800" dirty="0">
              <a:solidFill>
                <a:srgbClr val="C0504D">
                  <a:lumMod val="50000"/>
                </a:srgbClr>
              </a:solidFill>
              <a:latin typeface="Bookman Old Style" pitchFamily="18" charset="0"/>
            </a:endParaRPr>
          </a:p>
          <a:p>
            <a:pPr lvl="0" algn="l" fontAlgn="base">
              <a:spcAft>
                <a:spcPct val="0"/>
              </a:spcAft>
              <a:defRPr/>
            </a:pP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18"/>
              </a:rPr>
              <a:t>Считать ворон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19"/>
              </a:rPr>
              <a:t>Без царя в голове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        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20"/>
              </a:rPr>
              <a:t>Ящик Пандоры</a:t>
            </a:r>
            <a:endParaRPr lang="ru-RU" sz="1800" dirty="0">
              <a:solidFill>
                <a:srgbClr val="C0504D">
                  <a:lumMod val="50000"/>
                </a:srgbClr>
              </a:solidFill>
              <a:latin typeface="Bookman Old Style" pitchFamily="18" charset="0"/>
            </a:endParaRPr>
          </a:p>
          <a:p>
            <a:pPr lvl="0" algn="l" fontAlgn="base">
              <a:spcAft>
                <a:spcPct val="0"/>
              </a:spcAft>
              <a:defRPr/>
            </a:pP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21"/>
              </a:rPr>
              <a:t>Водить за нос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 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22"/>
              </a:rPr>
              <a:t>Льёт как из ведра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       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23"/>
              </a:rPr>
              <a:t>Остаться с носом</a:t>
            </a:r>
            <a:endParaRPr lang="ru-RU" sz="1800" dirty="0">
              <a:solidFill>
                <a:srgbClr val="C0504D">
                  <a:lumMod val="50000"/>
                </a:srgbClr>
              </a:solidFill>
              <a:latin typeface="Bookman Old Style" pitchFamily="18" charset="0"/>
            </a:endParaRPr>
          </a:p>
          <a:p>
            <a:pPr lvl="0" algn="l" fontAlgn="base">
              <a:spcAft>
                <a:spcPct val="0"/>
              </a:spcAft>
              <a:defRPr/>
            </a:pP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24"/>
              </a:rPr>
              <a:t>Сесть в галошу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25"/>
              </a:rPr>
              <a:t>Семь пятниц на неделе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26"/>
              </a:rPr>
              <a:t>Два сапога пара</a:t>
            </a:r>
            <a:endParaRPr lang="ru-RU" sz="1800" dirty="0">
              <a:solidFill>
                <a:srgbClr val="C0504D">
                  <a:lumMod val="50000"/>
                </a:srgbClr>
              </a:solidFill>
              <a:latin typeface="Bookman Old Style" pitchFamily="18" charset="0"/>
            </a:endParaRPr>
          </a:p>
          <a:p>
            <a:pPr lvl="0" algn="l" fontAlgn="base">
              <a:spcAft>
                <a:spcPct val="0"/>
              </a:spcAft>
              <a:defRPr/>
            </a:pP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27"/>
              </a:rPr>
              <a:t>Ехать зайцем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28"/>
              </a:rPr>
              <a:t>Как в воду глядели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      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29"/>
              </a:rPr>
              <a:t>Кот наплакал</a:t>
            </a:r>
            <a:endParaRPr lang="ru-RU" sz="1800" dirty="0">
              <a:solidFill>
                <a:srgbClr val="C0504D">
                  <a:lumMod val="50000"/>
                </a:srgbClr>
              </a:solidFill>
              <a:latin typeface="Bookman Old Style" pitchFamily="18" charset="0"/>
            </a:endParaRPr>
          </a:p>
          <a:p>
            <a:pPr lvl="0" algn="l" fontAlgn="base">
              <a:spcAft>
                <a:spcPct val="0"/>
              </a:spcAft>
              <a:defRPr/>
            </a:pPr>
            <a:endParaRPr lang="ru-RU" sz="1800" dirty="0">
              <a:solidFill>
                <a:srgbClr val="C0504D">
                  <a:lumMod val="50000"/>
                </a:srgbClr>
              </a:solidFill>
              <a:latin typeface="Bookman Old Style" pitchFamily="18" charset="0"/>
            </a:endParaRPr>
          </a:p>
          <a:p>
            <a:endParaRPr lang="ru-RU" dirty="0"/>
          </a:p>
        </p:txBody>
      </p:sp>
      <p:sp>
        <p:nvSpPr>
          <p:cNvPr id="7" name="Пятиугольник 6"/>
          <p:cNvSpPr/>
          <p:nvPr/>
        </p:nvSpPr>
        <p:spPr>
          <a:xfrm>
            <a:off x="7478566" y="6114875"/>
            <a:ext cx="1342987" cy="395344"/>
          </a:xfrm>
          <a:prstGeom prst="homePlat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latin typeface="Bookman Old Style" pitchFamily="18" charset="0"/>
                <a:hlinkClick r:id="rId30" action="ppaction://hlinksldjump"/>
              </a:rPr>
              <a:t>Ресурсы</a:t>
            </a:r>
            <a:endParaRPr lang="ru-RU" sz="1600" b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570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 rot="5400000">
            <a:off x="1403648" y="-891480"/>
            <a:ext cx="6336704" cy="8640960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476672"/>
            <a:ext cx="7772400" cy="432047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rgbClr val="C0504D">
                    <a:lumMod val="75000"/>
                  </a:srgbClr>
                </a:solidFill>
                <a:latin typeface="Bookman Old Style" pitchFamily="18" charset="0"/>
              </a:rPr>
              <a:t>Использованные ресурсы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980728"/>
            <a:ext cx="8208912" cy="4658072"/>
          </a:xfrm>
        </p:spPr>
        <p:txBody>
          <a:bodyPr/>
          <a:lstStyle/>
          <a:p>
            <a:pPr lvl="0" algn="l" fontAlgn="base">
              <a:spcAft>
                <a:spcPct val="0"/>
              </a:spcAft>
              <a:defRPr/>
            </a:pP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4. Картинки к фразеологизмам:</a:t>
            </a:r>
          </a:p>
          <a:p>
            <a:pPr lvl="0" algn="l" fontAlgn="base">
              <a:spcAft>
                <a:spcPct val="0"/>
              </a:spcAft>
              <a:defRPr/>
            </a:pP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2"/>
              </a:rPr>
              <a:t>Семь пядей во лбу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        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3" action="ppaction://hlinkfile"/>
              </a:rPr>
              <a:t>Держать язык за зубами</a:t>
            </a:r>
            <a:endParaRPr lang="ru-RU" sz="1800" dirty="0">
              <a:solidFill>
                <a:srgbClr val="C0504D">
                  <a:lumMod val="50000"/>
                </a:srgbClr>
              </a:solidFill>
              <a:latin typeface="Bookman Old Style" pitchFamily="18" charset="0"/>
            </a:endParaRPr>
          </a:p>
          <a:p>
            <a:pPr lvl="0" algn="l" fontAlgn="base">
              <a:spcAft>
                <a:spcPct val="0"/>
              </a:spcAft>
              <a:defRPr/>
            </a:pP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4"/>
              </a:rPr>
              <a:t>Спустя рукава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             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5"/>
              </a:rPr>
              <a:t>Ставить палки в колёса</a:t>
            </a:r>
            <a:endParaRPr lang="ru-RU" sz="1800" dirty="0">
              <a:solidFill>
                <a:srgbClr val="C0504D">
                  <a:lumMod val="50000"/>
                </a:srgbClr>
              </a:solidFill>
              <a:latin typeface="Bookman Old Style" pitchFamily="18" charset="0"/>
            </a:endParaRPr>
          </a:p>
          <a:p>
            <a:pPr lvl="0" algn="l" fontAlgn="base">
              <a:spcAft>
                <a:spcPct val="0"/>
              </a:spcAft>
              <a:defRPr/>
            </a:pP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6"/>
              </a:rPr>
              <a:t>Орать во все горло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      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7"/>
              </a:rPr>
              <a:t>Аппетит приходит во время еды</a:t>
            </a:r>
            <a:endParaRPr lang="ru-RU" sz="1800" dirty="0">
              <a:solidFill>
                <a:srgbClr val="C0504D">
                  <a:lumMod val="50000"/>
                </a:srgbClr>
              </a:solidFill>
              <a:latin typeface="Bookman Old Style" pitchFamily="18" charset="0"/>
            </a:endParaRPr>
          </a:p>
          <a:p>
            <a:pPr lvl="0" algn="l" fontAlgn="base">
              <a:spcAft>
                <a:spcPct val="0"/>
              </a:spcAft>
              <a:defRPr/>
            </a:pP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8"/>
              </a:rPr>
              <a:t>Горох о стену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               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9"/>
              </a:rPr>
              <a:t>Тянуть кота за хвост</a:t>
            </a:r>
            <a:endParaRPr lang="ru-RU" sz="1800" dirty="0">
              <a:solidFill>
                <a:srgbClr val="C0504D">
                  <a:lumMod val="50000"/>
                </a:srgbClr>
              </a:solidFill>
              <a:latin typeface="Bookman Old Style" pitchFamily="18" charset="0"/>
            </a:endParaRPr>
          </a:p>
          <a:p>
            <a:pPr lvl="0" algn="l" fontAlgn="base">
              <a:spcAft>
                <a:spcPct val="0"/>
              </a:spcAft>
              <a:defRPr/>
            </a:pP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10"/>
              </a:rPr>
              <a:t>Ищи ветра в поле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        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11"/>
              </a:rPr>
              <a:t>Сова с указкой</a:t>
            </a:r>
            <a:endParaRPr lang="ru-RU" sz="1800" dirty="0">
              <a:solidFill>
                <a:srgbClr val="C0504D">
                  <a:lumMod val="50000"/>
                </a:srgbClr>
              </a:solidFill>
              <a:latin typeface="Bookman Old Style" pitchFamily="18" charset="0"/>
            </a:endParaRPr>
          </a:p>
          <a:p>
            <a:pPr lvl="0" algn="l" fontAlgn="base">
              <a:spcAft>
                <a:spcPct val="0"/>
              </a:spcAft>
              <a:defRPr/>
            </a:pP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12"/>
              </a:rPr>
              <a:t>Наломать дров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              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13"/>
              </a:rPr>
              <a:t>Заткнуть за пояс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           </a:t>
            </a:r>
          </a:p>
          <a:p>
            <a:pPr lvl="0" algn="l" fontAlgn="base">
              <a:spcAft>
                <a:spcPct val="0"/>
              </a:spcAft>
              <a:defRPr/>
            </a:pP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14"/>
              </a:rPr>
              <a:t>За тридевять земель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     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15"/>
              </a:rPr>
              <a:t>Сесть в галошу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</a:t>
            </a:r>
          </a:p>
          <a:p>
            <a:pPr lvl="0" algn="l" fontAlgn="base">
              <a:spcAft>
                <a:spcPct val="0"/>
              </a:spcAft>
              <a:defRPr/>
            </a:pP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16"/>
              </a:rPr>
              <a:t>Семь пятниц на неделе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17"/>
              </a:rPr>
              <a:t>Два сапога пара</a:t>
            </a:r>
            <a:endParaRPr lang="ru-RU" sz="1800" dirty="0">
              <a:solidFill>
                <a:srgbClr val="C0504D">
                  <a:lumMod val="50000"/>
                </a:srgbClr>
              </a:solidFill>
              <a:latin typeface="Bookman Old Style" pitchFamily="18" charset="0"/>
            </a:endParaRPr>
          </a:p>
          <a:p>
            <a:pPr lvl="0" algn="l" fontAlgn="base">
              <a:spcAft>
                <a:spcPct val="0"/>
              </a:spcAft>
              <a:defRPr/>
            </a:pP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18"/>
              </a:rPr>
              <a:t>Ехать зайцем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                 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19"/>
              </a:rPr>
              <a:t>Как в воду глядели</a:t>
            </a: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</a:rPr>
              <a:t>            </a:t>
            </a:r>
          </a:p>
          <a:p>
            <a:pPr lvl="0" algn="l" fontAlgn="base">
              <a:spcAft>
                <a:spcPct val="0"/>
              </a:spcAft>
              <a:defRPr/>
            </a:pPr>
            <a:r>
              <a:rPr lang="ru-RU" sz="1800" dirty="0">
                <a:solidFill>
                  <a:srgbClr val="C0504D">
                    <a:lumMod val="50000"/>
                  </a:srgbClr>
                </a:solidFill>
                <a:latin typeface="Bookman Old Style" pitchFamily="18" charset="0"/>
                <a:hlinkClick r:id="rId20"/>
              </a:rPr>
              <a:t>Кот наплакал</a:t>
            </a:r>
            <a:endParaRPr lang="ru-RU" sz="1800" dirty="0">
              <a:solidFill>
                <a:srgbClr val="C0504D">
                  <a:lumMod val="50000"/>
                </a:srgbClr>
              </a:solidFill>
              <a:latin typeface="Bookman Old Style" pitchFamily="18" charset="0"/>
            </a:endParaRPr>
          </a:p>
          <a:p>
            <a:endParaRPr lang="ru-RU" dirty="0"/>
          </a:p>
        </p:txBody>
      </p:sp>
      <p:sp>
        <p:nvSpPr>
          <p:cNvPr id="6" name="Пятиугольник 5"/>
          <p:cNvSpPr/>
          <p:nvPr/>
        </p:nvSpPr>
        <p:spPr>
          <a:xfrm>
            <a:off x="7668344" y="6114875"/>
            <a:ext cx="1126963" cy="395344"/>
          </a:xfrm>
          <a:prstGeom prst="homePlat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latin typeface="Bookman Old Style" pitchFamily="18" charset="0"/>
                <a:hlinkClick r:id="rId21" action="ppaction://hlinksldjump"/>
              </a:rPr>
              <a:t>Н</a:t>
            </a:r>
            <a:r>
              <a:rPr lang="ru-RU" sz="1600" b="1" dirty="0" smtClean="0">
                <a:latin typeface="Bookman Old Style" pitchFamily="18" charset="0"/>
                <a:hlinkClick r:id="rId21" action="ppaction://hlinksldjump"/>
              </a:rPr>
              <a:t>ачало</a:t>
            </a:r>
            <a:endParaRPr lang="ru-RU" sz="1600" b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0949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3221</TotalTime>
  <Words>1827</Words>
  <Application>Microsoft Office PowerPoint</Application>
  <PresentationFormat>Экран (4:3)</PresentationFormat>
  <Paragraphs>525</Paragraphs>
  <Slides>40</Slides>
  <Notes>36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Лицом к лицу – 30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Использованные ресурсы</vt:lpstr>
      <vt:lpstr>Использованные ресурсы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1</cp:lastModifiedBy>
  <cp:revision>256</cp:revision>
  <dcterms:created xsi:type="dcterms:W3CDTF">2019-05-02T01:54:37Z</dcterms:created>
  <dcterms:modified xsi:type="dcterms:W3CDTF">2021-03-30T12:07:17Z</dcterms:modified>
  <cp:contentStatus/>
</cp:coreProperties>
</file>