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4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72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445" autoAdjust="0"/>
  </p:normalViewPr>
  <p:slideViewPr>
    <p:cSldViewPr snapToGrid="0">
      <p:cViewPr varScale="1">
        <p:scale>
          <a:sx n="106" d="100"/>
          <a:sy n="106" d="100"/>
        </p:scale>
        <p:origin x="7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25ABA-2302-4F4C-B3B3-573B8706418C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66D10-39BD-46ED-86E4-0C1415C042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48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66D10-39BD-46ED-86E4-0C1415C042F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87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8054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046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659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730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97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94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062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6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70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030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264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24D47AB-0F67-482A-AB78-204A385F9ED6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2DBB3D5-41A2-46C6-BEF7-BE6F62E5D88B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697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7E1EA21-4DEA-4385-912E-163824007A0C}"/>
              </a:ext>
            </a:extLst>
          </p:cNvPr>
          <p:cNvSpPr/>
          <p:nvPr/>
        </p:nvSpPr>
        <p:spPr>
          <a:xfrm>
            <a:off x="812549" y="135489"/>
            <a:ext cx="11009014" cy="2629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Государственный морской университет имени адмирала Ф.Ф. Ушакова </a:t>
            </a:r>
            <a:b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г. Новороссийск</a:t>
            </a:r>
            <a:b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Морской колледж</a:t>
            </a:r>
            <a:endParaRPr lang="ru-RU" sz="4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</a:pPr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Лекция и практическое занятие на тему:</a:t>
            </a:r>
            <a:endParaRPr lang="ru-RU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</a:pPr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«Химическое равновесие»</a:t>
            </a:r>
            <a:endParaRPr lang="ru-RU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72E47E-9787-4ACF-8F19-18CDD9C35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163" y="2656515"/>
            <a:ext cx="4535785" cy="33224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B941F5-2FAA-44F0-832D-BEC2A4F7BDFA}"/>
              </a:ext>
            </a:extLst>
          </p:cNvPr>
          <p:cNvSpPr txBox="1"/>
          <p:nvPr/>
        </p:nvSpPr>
        <p:spPr>
          <a:xfrm>
            <a:off x="6317056" y="5875716"/>
            <a:ext cx="60975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Автор: преподаватель химии  Гордиенко Ирина Викторовна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2579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34FE4AA-CD83-426B-8BF5-2A1877A73A7E}"/>
                  </a:ext>
                </a:extLst>
              </p:cNvPr>
              <p:cNvSpPr/>
              <p:nvPr/>
            </p:nvSpPr>
            <p:spPr>
              <a:xfrm>
                <a:off x="400594" y="290502"/>
                <a:ext cx="11260183" cy="60658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ctr">
                  <a:lnSpc>
                    <a:spcPct val="107000"/>
                  </a:lnSpc>
                </a:pPr>
                <a:r>
                  <a:rPr lang="ru-RU" sz="28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Химическое равновесие</a:t>
                </a:r>
                <a:endParaRPr lang="ru-RU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По направлению протекания процесса реакции делят на </a:t>
                </a:r>
                <a:r>
                  <a:rPr lang="ru-RU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необратимые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и </a:t>
                </a:r>
                <a:r>
                  <a:rPr lang="ru-RU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обратимые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Необратимые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-  это реакции, которые протекают только в одном направлении.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 таких процессах реагенты полностью переходят в продукты, т.е. </a:t>
                </a:r>
                <a:r>
                  <a:rPr lang="ru-RU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реакция протекает до конца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ru-RU" sz="2400" b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HiddenHorzOCR"/>
                        <a:cs typeface="Times New Roman" panose="02020603050405020304" pitchFamily="18" charset="0"/>
                      </a:rPr>
                      <m:t>⟶</m:t>
                    </m:r>
                  </m:oMath>
                </a14:m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или 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= 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К практически необратимым относят реакции, в которых хотя бы один продукт выводится из сферы реакции.</a:t>
                </a:r>
                <a:endParaRPr lang="ru-RU" sz="20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Так, в случае реакций в растворах это процессы, протекающие с образованием </a:t>
                </a:r>
                <a:r>
                  <a:rPr lang="ru-RU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осадка, газа 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или </a:t>
                </a:r>
                <a:r>
                  <a:rPr lang="ru-RU" sz="20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малодиссоциирующего</a:t>
                </a:r>
                <a:r>
                  <a:rPr lang="ru-RU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вещества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Необратимыми являются также некоторые реакции разложения.</a:t>
                </a:r>
                <a:endParaRPr lang="ru-RU" sz="20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Обратимые</a:t>
                </a:r>
                <a:r>
                  <a:rPr lang="ru-RU" sz="2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 – это реакции, протекающие при данных условиях одновременно в двух взаимно противоположных направлениях. Таких реакций большинство. В уравнениях подобных реакций вместо знака равенства ставят противоположно направленные стрелки </a:t>
                </a:r>
                <a:r>
                  <a:rPr lang="ru-RU" sz="24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ru-RU" sz="2400" b="1" i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HiddenHorzOCR"/>
                        <a:cs typeface="Times New Roman" panose="02020603050405020304" pitchFamily="18" charset="0"/>
                      </a:rPr>
                      <m:t>⇄</m:t>
                    </m:r>
                    <m:r>
                      <a:rPr lang="ru-RU" sz="2400" b="0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HiddenHorzOCR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ru-RU" sz="2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Реакцию, протекающую слева направо 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ru-RU" sz="2400" b="1" i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HiddenHorzOCR"/>
                        <a:cs typeface="Times New Roman" panose="02020603050405020304" pitchFamily="18" charset="0"/>
                      </a:rPr>
                      <m:t>⟶</m:t>
                    </m:r>
                  </m:oMath>
                </a14:m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называют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прямой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а справа налево 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ru-RU" sz="2400" b="1" i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HiddenHorzOCR"/>
                        <a:cs typeface="Times New Roman" panose="02020603050405020304" pitchFamily="18" charset="0"/>
                      </a:rPr>
                      <m:t>⟵</m:t>
                    </m:r>
                  </m:oMath>
                </a14:m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обратной</a:t>
                </a:r>
                <a:r>
                  <a:rPr lang="ru-RU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: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2000" dirty="0">
                  <a:solidFill>
                    <a:srgbClr val="FF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Н</a:t>
                </a:r>
                <a:r>
                  <a:rPr lang="en-US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+ I</a:t>
                </a:r>
                <a:r>
                  <a:rPr lang="en-US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ru-RU" sz="20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boxPr>
                      <m:e>
                        <m:box>
                          <m:boxPr>
                            <m:ctrlPr>
                              <a:rPr lang="ru-RU" sz="20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boxPr>
                          <m:e>
                            <m:eqArr>
                              <m:eqArrPr>
                                <m:ctrlPr>
                                  <a:rPr lang="ru-RU" sz="20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eqArrPr>
                              <m:e>
                                <m:groupChr>
                                  <m:groupChrPr>
                                    <m:chr m:val="→"/>
                                    <m:vertJc m:val="bot"/>
                                    <m:ctrlPr>
                                      <a:rPr lang="ru-RU" sz="20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groupChrPr>
                                  <m:e>
                                    <m:r>
                                      <a:rPr lang="ru-RU" sz="2000" b="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прямая реакция</m:t>
                                    </m:r>
                                  </m:e>
                                </m:groupChr>
                              </m:e>
                              <m:e>
                                <m:box>
                                  <m:boxPr>
                                    <m:ctrlPr>
                                      <a:rPr lang="ru-RU" sz="20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boxPr>
                                  <m:e>
                                    <m:groupChr>
                                      <m:groupChrPr>
                                        <m:chr m:val="←"/>
                                        <m:pos m:val="top"/>
                                        <m:ctrlPr>
                                          <a:rPr lang="ru-RU" sz="2000" i="1">
                                            <a:latin typeface="Cambria Math" panose="02040503050406030204" pitchFamily="18" charset="0"/>
                                            <a:ea typeface="Calibri" panose="020F0502020204030204" pitchFamily="34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groupChrPr>
                                      <m:e>
                                        <m:r>
                                          <a:rPr lang="ru-RU" sz="2000" b="0" i="1">
                                            <a:latin typeface="Cambria Math" panose="02040503050406030204" pitchFamily="18" charset="0"/>
                                            <a:ea typeface="Calibri" panose="020F0502020204030204" pitchFamily="34" charset="0"/>
                                            <a:cs typeface="Times New Roman" panose="02020603050405020304" pitchFamily="18" charset="0"/>
                                          </a:rPr>
                                          <m:t>обратная реакция</m:t>
                                        </m:r>
                                      </m:e>
                                    </m:groupChr>
                                  </m:e>
                                </m:box>
                              </m:e>
                            </m:eqArr>
                          </m:e>
                        </m:box>
                      </m:e>
                    </m:box>
                  </m:oMath>
                </a14:m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2HI</a:t>
                </a:r>
                <a:endParaRPr lang="ru-RU" sz="20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24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34FE4AA-CD83-426B-8BF5-2A1877A7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94" y="290502"/>
                <a:ext cx="11260183" cy="6065828"/>
              </a:xfrm>
              <a:prstGeom prst="rect">
                <a:avLst/>
              </a:prstGeom>
              <a:blipFill>
                <a:blip r:embed="rId2"/>
                <a:stretch>
                  <a:fillRect l="-596" t="-1206" r="-5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C34A7A-7B9E-480C-80B1-9D4F6CBB4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296" y="4870298"/>
            <a:ext cx="28956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59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036DC408-54CD-4BB3-8761-D19637B5BF25}"/>
                  </a:ext>
                </a:extLst>
              </p:cNvPr>
              <p:cNvSpPr/>
              <p:nvPr/>
            </p:nvSpPr>
            <p:spPr>
              <a:xfrm>
                <a:off x="574766" y="182028"/>
                <a:ext cx="11025051" cy="28423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Рассмотрим изменение скоростей прямой и обратной реакций с течением времени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протекании обратимой реакции в начале процесса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скорость прямой реакции максимальна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а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скорость обратной равна нулю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По мере протекания реакции исходные вещества расходуются, их концентрации уменьшаются. В результате этого уменьшается скорость прямой реакции. Одновременно появляются продукты реакции, и их концентрация возрастает.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Вследствие этого начинает идти обратная реакция, причем ее скорость постепенно увеличивается. Наступает момент, когда скорость прямой реакции становится равной скорости обратной (</a:t>
                </a:r>
                <a14:m>
                  <m:oMath xmlns:m="http://schemas.openxmlformats.org/officeDocument/2006/math">
                    <m:r>
                      <a:rPr lang="ru-RU" b="1" i="1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aseline="-25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ru-RU" b="1" i="1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aseline="-25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), в системе устанавливается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химическое равновесие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036DC408-54CD-4BB3-8761-D19637B5BF2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766" y="182028"/>
                <a:ext cx="11025051" cy="2842317"/>
              </a:xfrm>
              <a:prstGeom prst="rect">
                <a:avLst/>
              </a:prstGeom>
              <a:blipFill>
                <a:blip r:embed="rId2"/>
                <a:stretch>
                  <a:fillRect l="-553" t="-1288" r="-553" b="-27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1B182CB-CBC1-420F-AC37-CEA3A93DEC98}"/>
              </a:ext>
            </a:extLst>
          </p:cNvPr>
          <p:cNvSpPr/>
          <p:nvPr/>
        </p:nvSpPr>
        <p:spPr>
          <a:xfrm>
            <a:off x="6008568" y="3716256"/>
            <a:ext cx="5434149" cy="2111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Химическое равновесие </a:t>
            </a:r>
            <a:r>
              <a:rPr lang="ru-RU" sz="2000" dirty="0"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– это такое состояние реакционной системы, при котором концентрации реагирующих веществ и продуктов реакции не</a:t>
            </a:r>
            <a:r>
              <a:rPr lang="ru-RU" sz="2000" i="1" dirty="0"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изменяются во времени, так как </a:t>
            </a:r>
            <a:r>
              <a:rPr lang="ru-RU" sz="2000" b="1" dirty="0"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скорости прямой и обратной реакций равны</a:t>
            </a:r>
            <a:r>
              <a:rPr lang="ru-RU" sz="2000" dirty="0"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6CD2420-9CBD-4C3B-9F64-9E8ECF431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83" y="2974034"/>
            <a:ext cx="4370164" cy="31307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E9D3CAA5-49A2-47E3-9B72-FAB18523D1F6}"/>
                  </a:ext>
                </a:extLst>
              </p:cNvPr>
              <p:cNvSpPr/>
              <p:nvPr/>
            </p:nvSpPr>
            <p:spPr>
              <a:xfrm>
                <a:off x="592183" y="3031031"/>
                <a:ext cx="37033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E9D3CAA5-49A2-47E3-9B72-FAB18523D1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183" y="3031031"/>
                <a:ext cx="370335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EA3B053-3709-44B2-87E2-B999AC46544F}"/>
              </a:ext>
            </a:extLst>
          </p:cNvPr>
          <p:cNvSpPr/>
          <p:nvPr/>
        </p:nvSpPr>
        <p:spPr>
          <a:xfrm>
            <a:off x="4164953" y="5816351"/>
            <a:ext cx="814811" cy="405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>
              <a:lnSpc>
                <a:spcPct val="1070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τ</a:t>
            </a:r>
            <a:endParaRPr lang="ru-RU" sz="20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6F62F414-E526-446C-8307-32FD02113E9C}"/>
                  </a:ext>
                </a:extLst>
              </p:cNvPr>
              <p:cNvSpPr/>
              <p:nvPr/>
            </p:nvSpPr>
            <p:spPr>
              <a:xfrm>
                <a:off x="3384498" y="4521196"/>
                <a:ext cx="126669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ru-RU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</a:t>
                </a:r>
                <a:endParaRPr lang="ru-RU" dirty="0"/>
              </a:p>
            </p:txBody>
          </p:sp>
        </mc:Choice>
        <mc:Fallback xmlns=""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6F62F414-E526-446C-8307-32FD02113E9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4498" y="4521196"/>
                <a:ext cx="1266693" cy="400110"/>
              </a:xfrm>
              <a:prstGeom prst="rect">
                <a:avLst/>
              </a:prstGeom>
              <a:blipFill>
                <a:blip r:embed="rId5"/>
                <a:stretch>
                  <a:fillRect t="-10769" r="-481" b="-261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9CCAD362-DC38-4660-8386-3202B88F6EA2}"/>
                  </a:ext>
                </a:extLst>
              </p:cNvPr>
              <p:cNvSpPr/>
              <p:nvPr/>
            </p:nvSpPr>
            <p:spPr>
              <a:xfrm>
                <a:off x="1182596" y="3985496"/>
                <a:ext cx="60465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9CCAD362-DC38-4660-8386-3202B88F6E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2596" y="3985496"/>
                <a:ext cx="604653" cy="400110"/>
              </a:xfrm>
              <a:prstGeom prst="rect">
                <a:avLst/>
              </a:prstGeom>
              <a:blipFill>
                <a:blip r:embed="rId6"/>
                <a:stretch>
                  <a:fillRect b="-230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B93EA177-5EFD-426D-BB34-E6BE915D5F9E}"/>
                  </a:ext>
                </a:extLst>
              </p:cNvPr>
              <p:cNvSpPr/>
              <p:nvPr/>
            </p:nvSpPr>
            <p:spPr>
              <a:xfrm>
                <a:off x="1182596" y="5428006"/>
                <a:ext cx="63831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</a:t>
                </a:r>
                <a:endParaRPr lang="ru-RU" dirty="0"/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B93EA177-5EFD-426D-BB34-E6BE915D5F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2596" y="5428006"/>
                <a:ext cx="638316" cy="400110"/>
              </a:xfrm>
              <a:prstGeom prst="rect">
                <a:avLst/>
              </a:prstGeom>
              <a:blipFill>
                <a:blip r:embed="rId7"/>
                <a:stretch>
                  <a:fillRect r="-952" b="-212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02662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11E8F464-92A1-41A4-8F38-513614D1554D}"/>
                  </a:ext>
                </a:extLst>
              </p:cNvPr>
              <p:cNvSpPr/>
              <p:nvPr/>
            </p:nvSpPr>
            <p:spPr>
              <a:xfrm>
                <a:off x="339569" y="232548"/>
                <a:ext cx="11512861" cy="61873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Количественно состояние химического равновесия описывается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законом действующих масс.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Для</a:t>
                </a:r>
                <a:r>
                  <a:rPr lang="ru-RU" sz="2000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реакции</a:t>
                </a:r>
                <a:r>
                  <a:rPr lang="ru-RU" sz="2000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r>
                  <a:rPr lang="ru-RU" sz="2400" b="1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аА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+  </a:t>
                </a:r>
                <a:r>
                  <a:rPr lang="ru-RU" sz="2400" b="1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bВ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400" b="1" i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a:rPr lang="ru-RU" sz="2400" b="1" i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⇄</m:t>
                    </m:r>
                  </m:oMath>
                </a14:m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сС  +  </a:t>
                </a:r>
                <a:r>
                  <a:rPr lang="ru-RU" sz="2400" b="1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dD</a:t>
                </a:r>
                <a:endParaRPr lang="ru-RU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выражения для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скорости  прямой   </a:t>
                </a:r>
                <a:r>
                  <a:rPr lang="ru-RU" sz="2000" b="1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υ</a:t>
                </a:r>
                <a:r>
                  <a:rPr lang="ru-RU" sz="2000" b="1" baseline="-2500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ПР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и 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обратной  </a:t>
                </a:r>
                <a:r>
                  <a:rPr lang="ru-RU" sz="2000" b="1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υ</a:t>
                </a:r>
                <a:r>
                  <a:rPr lang="ru-RU" sz="2000" b="1" baseline="-25000" dirty="0" err="1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ОБР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реакций: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υ</a:t>
                </a:r>
                <a:r>
                  <a:rPr lang="ru-RU" sz="2000" b="1" baseline="-25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ПР</a:t>
                </a:r>
                <a:r>
                  <a:rPr lang="en-US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·[A]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·[B]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ru-RU" sz="2000" b="1" baseline="30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</a:t>
                </a:r>
                <a:r>
                  <a:rPr lang="ru-RU" sz="20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υ</a:t>
                </a:r>
                <a:r>
                  <a:rPr lang="ru-RU" sz="2000" b="1" baseline="-25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ОБР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k</a:t>
                </a:r>
                <a:r>
                  <a:rPr lang="en-US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·[C]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·[D]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endParaRPr lang="ru-RU" sz="2000" b="1" baseline="30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 состоянии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химического равновесия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скорости прямой и обратной реакции равны, т.е.: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ru-RU" b="1" i="1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="1" baseline="-25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</a:t>
                </a:r>
                <a:r>
                  <a:rPr lang="en-US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ru-RU" b="1" i="1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ru-RU" sz="2000" b="1" baseline="-25000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                       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·[A]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·[B]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k</a:t>
                </a:r>
                <a:r>
                  <a:rPr lang="en-US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·[C]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·[D]</a:t>
                </a:r>
                <a:r>
                  <a:rPr lang="en-US" sz="20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endParaRPr lang="ru-RU" sz="2000" b="1" baseline="30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Получаем: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К</m:t>
                      </m:r>
                      <m:r>
                        <a:rPr lang="ru-RU" sz="2000" b="1" i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𝐤</m:t>
                              </m:r>
                            </m:e>
                            <m:sub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𝐤</m:t>
                              </m:r>
                            </m:e>
                            <m:sub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  <m:r>
                        <a:rPr lang="ru-RU" sz="2000" b="1" i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sz="20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000" b="1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𝐂</m:t>
                                  </m:r>
                                </m:e>
                              </m:d>
                            </m:e>
                            <m:sup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𝐜</m:t>
                              </m:r>
                            </m:sup>
                          </m:sSup>
                          <m:r>
                            <a:rPr lang="ru-RU" sz="2000" b="1" i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sz="20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000" b="1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𝐃</m:t>
                                  </m:r>
                                </m:e>
                              </m:d>
                            </m:e>
                            <m:sup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𝐝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sz="20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000" b="1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𝐀</m:t>
                                  </m:r>
                                </m:e>
                              </m:d>
                            </m:e>
                            <m:sup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𝐚</m:t>
                              </m:r>
                            </m:sup>
                          </m:sSup>
                          <m:r>
                            <a:rPr lang="ru-RU" sz="2000" b="1" i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sz="2000" b="1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000" b="1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𝐁</m:t>
                                  </m:r>
                                </m:e>
                              </m:d>
                            </m:e>
                            <m:sup>
                              <m:r>
                                <a:rPr lang="ru-RU" sz="2000" b="1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0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где </a:t>
                </a:r>
                <a:r>
                  <a:rPr lang="ru-RU" sz="16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 = k</a:t>
                </a:r>
                <a:r>
                  <a:rPr lang="ru-RU" sz="16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ru-RU" sz="16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/ k</a:t>
                </a:r>
                <a:r>
                  <a:rPr lang="ru-RU" sz="16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16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1600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ru-RU" sz="1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константа равновесия, 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[А], </a:t>
                </a:r>
                <a:r>
                  <a:rPr kumimoji="0" lang="ru-RU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[В], [С], [</a:t>
                </a: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kumimoji="0" lang="ru-RU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] </a:t>
                </a:r>
                <a:r>
                  <a:rPr lang="ru-RU" sz="16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– равновесные молярные концентрации, моль/л.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Константа равновесия зависит от температуры и природы реагирующих веществ,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но не зависит от концентрации реагирующих веществ.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ru-RU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Например,   </a:t>
                </a:r>
                <a:r>
                  <a:rPr lang="ru-RU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для реакции              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ru-RU" sz="20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(г) + 3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ru-RU" sz="20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(г) </a:t>
                </a:r>
                <a14:m>
                  <m:oMath xmlns:m="http://schemas.openxmlformats.org/officeDocument/2006/math">
                    <m:r>
                      <a:rPr lang="ru-RU" sz="2000" b="1" i="1">
                        <a:latin typeface="Cambria Math" panose="02040503050406030204" pitchFamily="18" charset="0"/>
                      </a:rPr>
                      <m:t>⇄</m:t>
                    </m:r>
                  </m:oMath>
                </a14:m>
                <a:r>
                  <a:rPr lang="ru-RU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ru-RU" sz="20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(г)</a:t>
                </a:r>
              </a:p>
              <a:p>
                <a:r>
                  <a:rPr lang="ru-RU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константа равновесия выражается: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ru-RU" sz="2000" i="0">
                          <a:latin typeface="Cambria Math" panose="02040503050406030204" pitchFamily="18" charset="0"/>
                        </a:rPr>
                        <m:t>К=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 i="0">
                                          <a:latin typeface="Cambria Math" panose="02040503050406030204" pitchFamily="18" charset="0"/>
                                        </a:rPr>
                                        <m:t>NH</m:t>
                                      </m:r>
                                    </m:e>
                                    <m:sub>
                                      <m:r>
                                        <a:rPr lang="ru-RU" sz="200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ru-RU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ru-RU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ru-RU" sz="2000" i="0">
                                      <a:latin typeface="Cambria Math" panose="02040503050406030204" pitchFamily="18" charset="0"/>
                                    </a:rPr>
                                    <m:t>N</m:t>
                                  </m:r>
                                </m:e>
                                <m:sub>
                                  <m:r>
                                    <a:rPr lang="ru-RU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  <m:r>
                            <a:rPr lang="ru-RU" sz="2000" i="0">
                              <a:latin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ru-RU" sz="2000" i="0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  <m:sub>
                                      <m:r>
                                        <a:rPr lang="ru-RU" sz="20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ru-RU" sz="2000" i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11E8F464-92A1-41A4-8F38-513614D155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569" y="232548"/>
                <a:ext cx="11512861" cy="6187335"/>
              </a:xfrm>
              <a:prstGeom prst="rect">
                <a:avLst/>
              </a:prstGeom>
              <a:blipFill>
                <a:blip r:embed="rId3"/>
                <a:stretch>
                  <a:fillRect l="-583" t="-4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D2288B-ECAF-424A-A89D-AD8124B8C8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6611" y="2299579"/>
            <a:ext cx="3185819" cy="208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01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D1D16D-28A8-44CC-81E1-A277B6787D0B}"/>
              </a:ext>
            </a:extLst>
          </p:cNvPr>
          <p:cNvSpPr/>
          <p:nvPr/>
        </p:nvSpPr>
        <p:spPr>
          <a:xfrm>
            <a:off x="679010" y="254318"/>
            <a:ext cx="10710249" cy="2988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Факторы, влияющие на смещение равновесия</a:t>
            </a: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endParaRPr lang="ru-RU" sz="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изменение концентраций реагентов или продуктов,</a:t>
            </a:r>
            <a:endParaRPr lang="ru-RU" sz="2000" b="1" i="1" dirty="0"/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изменение давления,</a:t>
            </a:r>
            <a:endParaRPr lang="ru-RU" sz="2000" b="1" i="1" dirty="0"/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изменение температуры,</a:t>
            </a:r>
            <a:endParaRPr lang="ru-RU" sz="2000" b="1" i="1" dirty="0"/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внесение катализатора в реакционную среду.</a:t>
            </a:r>
          </a:p>
          <a:p>
            <a:pPr lvl="0" algn="just">
              <a:spcAft>
                <a:spcPts val="0"/>
              </a:spcAft>
            </a:pP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ru-RU" sz="2000" b="1" dirty="0"/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82C57E1-5EE9-479C-9C08-4026FDCA9EB3}"/>
              </a:ext>
            </a:extLst>
          </p:cNvPr>
          <p:cNvSpPr/>
          <p:nvPr/>
        </p:nvSpPr>
        <p:spPr>
          <a:xfrm>
            <a:off x="461726" y="2151727"/>
            <a:ext cx="1121724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системы из одного равновесного состояния в другое, отвечающее изменившимся условиям, называется </a:t>
            </a:r>
            <a:r>
              <a:rPr lang="ru-RU" sz="2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смещением равновесия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Если при изменении условий увеличивается скорость прямой реакции, то говорят о смещении равновесия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Если при изменении условий увеличивается скорость обратной реакции, то говорят о смещении равновесия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влево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←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Направление смещения химического равновесия определяется  </a:t>
            </a:r>
            <a:r>
              <a:rPr lang="ru-RU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принципом Ле </a:t>
            </a:r>
            <a:r>
              <a:rPr lang="ru-RU" sz="20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Шателье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(1884 г.):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BFBA925-83F7-4C01-B603-384ACA97F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1897" y="376129"/>
            <a:ext cx="1521244" cy="188879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B191508-DEAF-4A72-927D-E4C2A2047167}"/>
              </a:ext>
            </a:extLst>
          </p:cNvPr>
          <p:cNvSpPr/>
          <p:nvPr/>
        </p:nvSpPr>
        <p:spPr>
          <a:xfrm>
            <a:off x="2942376" y="4837182"/>
            <a:ext cx="84468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изменить одно из условий, при которых система находится в состоянии химического равновесия (концентрация, температура или давление), то равновесие сместится в направлении той реакции, которая противодействует этому изменению.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D770C8E-5F8C-4ABB-BF14-80BCEE7AC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741" y="4595178"/>
            <a:ext cx="1156856" cy="1228346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EFE7563-D939-46D0-93E3-61905D9149C6}"/>
              </a:ext>
            </a:extLst>
          </p:cNvPr>
          <p:cNvSpPr/>
          <p:nvPr/>
        </p:nvSpPr>
        <p:spPr>
          <a:xfrm>
            <a:off x="569347" y="5773984"/>
            <a:ext cx="1881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OpenSans"/>
              </a:rPr>
              <a:t>А.  Ле </a:t>
            </a:r>
            <a:r>
              <a:rPr lang="ru-RU" dirty="0" err="1">
                <a:solidFill>
                  <a:srgbClr val="000000"/>
                </a:solidFill>
                <a:latin typeface="OpenSans"/>
              </a:rPr>
              <a:t>Шателье</a:t>
            </a:r>
            <a:endParaRPr lang="ru-RU" dirty="0">
              <a:solidFill>
                <a:srgbClr val="000000"/>
              </a:solidFill>
              <a:latin typeface="OpenSans"/>
            </a:endParaRPr>
          </a:p>
          <a:p>
            <a:pPr algn="ctr"/>
            <a:r>
              <a:rPr lang="ru-RU" dirty="0">
                <a:solidFill>
                  <a:srgbClr val="000000"/>
                </a:solidFill>
                <a:latin typeface="OpenSans"/>
              </a:rPr>
              <a:t>(1850–1936)</a:t>
            </a:r>
          </a:p>
        </p:txBody>
      </p:sp>
    </p:spTree>
    <p:extLst>
      <p:ext uri="{BB962C8B-B14F-4D97-AF65-F5344CB8AC3E}">
        <p14:creationId xmlns:p14="http://schemas.microsoft.com/office/powerpoint/2010/main" val="2528594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2E6E1503-81BE-4F3B-A891-AC0E6BECCD99}"/>
                  </a:ext>
                </a:extLst>
              </p:cNvPr>
              <p:cNvSpPr/>
              <p:nvPr/>
            </p:nvSpPr>
            <p:spPr>
              <a:xfrm>
                <a:off x="506993" y="239682"/>
                <a:ext cx="11410918" cy="6129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just">
                  <a:lnSpc>
                    <a:spcPct val="107000"/>
                  </a:lnSpc>
                  <a:spcAft>
                    <a:spcPts val="0"/>
                  </a:spcAft>
                  <a:buAutoNum type="arabicParenR"/>
                </a:pPr>
                <a:r>
                  <a:rPr lang="ru-RU" sz="20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Влияние концентрации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– п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ри увеличении концентрации одного из веществ (исходного или продукта) равновесие смещается в сторону уменьшения его </a:t>
                </a:r>
              </a:p>
              <a:p>
                <a:pPr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      концентрации. </a:t>
                </a:r>
                <a:endParaRPr lang="ru-RU" sz="2000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Например,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для реакции          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(г)  +  3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(г)  </a:t>
                </a:r>
                <a14:m>
                  <m:oMath xmlns:m="http://schemas.openxmlformats.org/officeDocument/2006/math">
                    <m:r>
                      <a:rPr lang="ru-RU" sz="20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⇄</m:t>
                    </m:r>
                  </m:oMath>
                </a14:m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(г)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увеличение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концентрации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исходного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вещества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:r>
                  <a:rPr lang="en-US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N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или Н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 смещает химическое равновесие в сторону уменьшения их концентрации, т.е. в сторону образование продуктов реакции (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вправо, 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увеличение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концентрации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продукта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 смещает химическое равновесие в сторону уменьшения его концентрации, т.е. в сторону образования исходных веществ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(влево, 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←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уменьшение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концентрации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исходного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вещества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:r>
                  <a:rPr lang="en-US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N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или Н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 смещает химическое равновесие в сторону увеличение их концентрации, т.е. в сторону образования исходных веществ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(влево, 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←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уменьшение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концентрации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продукта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ru-RU" sz="2000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 смещает химическое равновесие в сторону увеличение его концентрации, т.е. в сторону образования продуктов реакции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(вправо, 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в равновесной системе нельзя изменить концентрацию только одного из веществ, не вызывая этим изменение концентраций всех остальных участников реакции.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В обратимых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гетерогенных реакциях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введение или удаление дополнительной массы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твердого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вещества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не влияет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на состояние равновесия. </a:t>
                </a:r>
                <a:endParaRPr lang="ru-RU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2E6E1503-81BE-4F3B-A891-AC0E6BECCD9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993" y="239682"/>
                <a:ext cx="11410918" cy="6129435"/>
              </a:xfrm>
              <a:prstGeom prst="rect">
                <a:avLst/>
              </a:prstGeom>
              <a:blipFill>
                <a:blip r:embed="rId2"/>
                <a:stretch>
                  <a:fillRect l="-534" t="-596" r="-588" b="-7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1BFDC7D2-4604-49EB-9B3F-3A35F1BFD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670" y="615636"/>
            <a:ext cx="2795225" cy="113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992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19805B7F-8059-4D84-BCE1-A62FBBF40F7C}"/>
                  </a:ext>
                </a:extLst>
              </p:cNvPr>
              <p:cNvSpPr/>
              <p:nvPr/>
            </p:nvSpPr>
            <p:spPr>
              <a:xfrm>
                <a:off x="579422" y="259525"/>
                <a:ext cx="11199136" cy="6042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2) </a:t>
                </a:r>
                <a:r>
                  <a:rPr lang="ru-RU" sz="20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Влияние температуры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– п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ри понижении температуры из двух реакций быстрее протекает экзотермическая, при повышении – эндотермическая. Поэтому для выяснения влияния температуры на химическое равновесие необходимо знать значение теплового эффекта реакции.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Повышение температуры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смещает равновесие в сторону </a:t>
                </a:r>
                <a:r>
                  <a:rPr lang="ru-RU" sz="2000" b="1" u="sng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эндотермической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реакции (так как она протекает с поглощением теплоты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Q˂0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), а </a:t>
                </a:r>
                <a:r>
                  <a:rPr lang="ru-RU" sz="2000" b="1" u="sng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понижение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– в направлении </a:t>
                </a:r>
                <a:r>
                  <a:rPr lang="ru-RU" sz="2000" b="1" u="sng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экзотермической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 (так как она протекает с выделением теплоты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Q˃0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):</a:t>
                </a:r>
                <a:endParaRPr lang="ru-RU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900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Например,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1)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для реакции   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+ 3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</a:t>
                </a:r>
                <a14:m>
                  <m:oMath xmlns:m="http://schemas.openxmlformats.org/officeDocument/2006/math">
                    <m:r>
                      <a:rPr lang="ru-RU" sz="20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⇄</m:t>
                    </m:r>
                  </m:oMath>
                </a14:m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+ 92,4 кДж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Прямая реакция – экзотермическая.   Обратная – эндотермическая</a:t>
                </a:r>
                <a:endParaRPr lang="ru-RU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360000" algn="just"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Повышение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температуры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сместит равновесие в сторону образования </a:t>
                </a:r>
              </a:p>
              <a:p>
                <a:pPr indent="360000" algn="just"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исходных веществ, т.е. в сторону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эндотермической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реакции 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Q˂0 </a:t>
                </a:r>
                <a:r>
                  <a:rPr lang="ru-RU" sz="28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←</a:t>
                </a:r>
                <a:r>
                  <a:rPr lang="ru-RU" sz="28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indent="360000" algn="just"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Понижение температуры – в сторону экзотермической реакции 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Q˃0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sz="28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indent="360000" algn="just">
                  <a:spcAft>
                    <a:spcPts val="0"/>
                  </a:spcAft>
                </a:pPr>
                <a:endParaRPr lang="ru-RU" sz="12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2)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для реакции     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(г) + 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</a:t>
                </a:r>
                <a14:m>
                  <m:oMath xmlns:m="http://schemas.openxmlformats.org/officeDocument/2006/math">
                    <m:r>
                      <a:rPr lang="ru-RU" sz="20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⇄</m:t>
                    </m:r>
                  </m:oMath>
                </a14:m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NO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– 180,8 кДж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Прямая реакция – эндотермическая.  Обратная – экзотермическая.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Повышение температуры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сместит равновесие в сторону образования продуктов реакции, т.е. в сторону 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эндотермической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реакции  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Q˂0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ru-RU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⟶</m:t>
                    </m:r>
                  </m:oMath>
                </a14:m>
                <a:r>
                  <a:rPr lang="ru-RU" sz="24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Понижение – в сторону экзотермической </a:t>
                </a:r>
                <a:r>
                  <a:rPr lang="en-US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Q˃0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←</a:t>
                </a:r>
                <a:r>
                  <a:rPr lang="ru-RU" sz="28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19805B7F-8059-4D84-BCE1-A62FBBF40F7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422" y="259525"/>
                <a:ext cx="11199136" cy="6042295"/>
              </a:xfrm>
              <a:prstGeom prst="rect">
                <a:avLst/>
              </a:prstGeom>
              <a:blipFill>
                <a:blip r:embed="rId2"/>
                <a:stretch>
                  <a:fillRect l="-544" t="-706" r="-599" b="-19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8EEF55-C859-40A0-BD74-32403DF2A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3997" y="2381061"/>
            <a:ext cx="2156989" cy="231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45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29FE95C8-A320-46F5-9AAA-6651BF630671}"/>
                  </a:ext>
                </a:extLst>
              </p:cNvPr>
              <p:cNvSpPr/>
              <p:nvPr/>
            </p:nvSpPr>
            <p:spPr>
              <a:xfrm>
                <a:off x="516048" y="366760"/>
                <a:ext cx="11244403" cy="60770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3) </a:t>
                </a:r>
                <a:r>
                  <a:rPr lang="ru-RU" sz="20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Влияние давления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Известно, что сжимаемы только газообразные вещества, поэтому изменением давления можно смещать равновесие только тех реакций, в которых участвует или получается хотя бы одно вещество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в газообразном состоянии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и при этом изменяется число молекул газообразных веществ.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Повышение давления</a:t>
                </a:r>
                <a:r>
                  <a:rPr lang="ru-RU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смещает равновесие в сторону реакции, протекающей с образованием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меньшего числа молекул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газообразных веществ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а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понижение давления</a:t>
                </a:r>
                <a:r>
                  <a:rPr lang="ru-RU" sz="2000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– в сторону реакции, протекающей с образованием </a:t>
                </a:r>
                <a:r>
                  <a:rPr lang="ru-RU" sz="20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большего числа молекул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газообразных веществ. 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Если реакция протекает </a:t>
                </a:r>
                <a:r>
                  <a:rPr lang="ru-RU" sz="2000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без изменения </a:t>
                </a:r>
                <a:r>
                  <a:rPr lang="ru-RU" sz="2000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числа молекул газообразных веществ, то изменение давления не влияет на состояние равновесия этой реакции.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Например, </a:t>
                </a:r>
                <a:r>
                  <a:rPr lang="ru-RU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для реакции   </a:t>
                </a:r>
              </a:p>
              <a:p>
                <a:pPr indent="450215"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+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 </a:t>
                </a:r>
                <a14:m>
                  <m:oMath xmlns:m="http://schemas.openxmlformats.org/officeDocument/2006/math">
                    <m:r>
                      <a:rPr lang="ru-RU" sz="2000" b="1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⇄</m:t>
                    </m:r>
                  </m:oMath>
                </a14:m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ru-RU" sz="2000" b="1" baseline="-25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ru-RU" sz="20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(г)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20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20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 </a:t>
                </a:r>
                <a:r>
                  <a:rPr lang="ru-RU" sz="2000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увеличении </a:t>
                </a:r>
                <a:r>
                  <a:rPr lang="ru-RU" sz="2000" b="1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химическое равновесие смещается в сторону </a:t>
                </a:r>
                <a:r>
                  <a:rPr lang="ru-RU" sz="2000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прямой реакции 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→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моль газообразных веществ)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 </a:t>
                </a:r>
                <a:r>
                  <a:rPr lang="ru-RU" sz="2000" u="sng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уменьшении </a:t>
                </a:r>
                <a:r>
                  <a:rPr lang="ru-RU" sz="2000" b="1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Р</a:t>
                </a:r>
                <a:r>
                  <a:rPr lang="ru-RU" sz="2000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химическое равновесие смещается в сторону </a:t>
                </a:r>
                <a:r>
                  <a:rPr lang="ru-RU" sz="2000" u="sng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обратной  реакции</a:t>
                </a:r>
                <a:r>
                  <a:rPr lang="ru-RU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0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←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ru-RU" sz="2000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моль газообразных веществ).</a:t>
                </a:r>
              </a:p>
              <a:p>
                <a:pPr indent="450215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sz="800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29FE95C8-A320-46F5-9AAA-6651BF6306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048" y="366760"/>
                <a:ext cx="11244403" cy="6077048"/>
              </a:xfrm>
              <a:prstGeom prst="rect">
                <a:avLst/>
              </a:prstGeom>
              <a:blipFill>
                <a:blip r:embed="rId2"/>
                <a:stretch>
                  <a:fillRect l="-597" t="-602" r="-5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D5FAC2-0221-46B8-97A9-269E7A6B8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809" y="3169894"/>
            <a:ext cx="2713022" cy="169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065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8AA02D-5035-4288-93CC-76F1B5C56E83}"/>
              </a:ext>
            </a:extLst>
          </p:cNvPr>
          <p:cNvSpPr txBox="1"/>
          <p:nvPr/>
        </p:nvSpPr>
        <p:spPr>
          <a:xfrm>
            <a:off x="622425" y="478588"/>
            <a:ext cx="10567657" cy="139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450215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4)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Введение в реакцию катализатора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не влияет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на состояние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химического равновесия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, так как катализатор в одинаковой степени изменяет скорость как прямой, так и обратной реакции. </a:t>
            </a:r>
          </a:p>
          <a:p>
            <a:pPr marL="0" marR="0" lvl="0" indent="450215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HiddenHorzOCR"/>
                <a:cs typeface="Times New Roman" panose="02020603050405020304" pitchFamily="18" charset="0"/>
              </a:rPr>
              <a:t>Катализатор только ускоряет достижение химического равновесия.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148F60-C047-4E41-BDBD-DB5930787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4788" y="2488430"/>
            <a:ext cx="5742930" cy="272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93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91CE75F-B908-49CD-A13C-765FD65B268C}"/>
              </a:ext>
            </a:extLst>
          </p:cNvPr>
          <p:cNvSpPr/>
          <p:nvPr/>
        </p:nvSpPr>
        <p:spPr>
          <a:xfrm>
            <a:off x="4529234" y="45083"/>
            <a:ext cx="3332708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Практическое занятие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59A5C83-B58C-422C-AD37-A300F5C231DF}"/>
              </a:ext>
            </a:extLst>
          </p:cNvPr>
          <p:cNvSpPr/>
          <p:nvPr/>
        </p:nvSpPr>
        <p:spPr>
          <a:xfrm>
            <a:off x="353084" y="449786"/>
            <a:ext cx="115280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1.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Реакция протекает по уравнению 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4Н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↔ 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+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В сторону какой реакции сместится химическое равновесие, если: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концентрацию всех реагирующих веществ увеличить в 3 раза;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увеличить температуру в системе;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уменьшить давление в системе.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Напишите выражение константы равновесия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К.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Таблица 3">
                <a:extLst>
                  <a:ext uri="{FF2B5EF4-FFF2-40B4-BE49-F238E27FC236}">
                    <a16:creationId xmlns:a16="http://schemas.microsoft.com/office/drawing/2014/main" id="{3E428D57-FDD1-4FD9-A39F-D71A5C48645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04837200"/>
                  </p:ext>
                </p:extLst>
              </p:nvPr>
            </p:nvGraphicFramePr>
            <p:xfrm>
              <a:off x="588475" y="1650115"/>
              <a:ext cx="11371153" cy="464083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048001">
                      <a:extLst>
                        <a:ext uri="{9D8B030D-6E8A-4147-A177-3AD203B41FA5}">
                          <a16:colId xmlns:a16="http://schemas.microsoft.com/office/drawing/2014/main" val="4132239131"/>
                        </a:ext>
                      </a:extLst>
                    </a:gridCol>
                    <a:gridCol w="8323152">
                      <a:extLst>
                        <a:ext uri="{9D8B030D-6E8A-4147-A177-3AD203B41FA5}">
                          <a16:colId xmlns:a16="http://schemas.microsoft.com/office/drawing/2014/main" val="3263784971"/>
                        </a:ext>
                      </a:extLst>
                    </a:gridCol>
                  </a:tblGrid>
                  <a:tr h="4451915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Дано: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С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реаг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 в-в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 в 3 раза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T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 ум.</a:t>
                          </a:r>
                          <a:r>
                            <a:rPr kumimoji="0" lang="ru-RU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К - ?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</a:txBody>
                      <a:tcPr marL="27713" marR="27713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none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                     </a:t>
                          </a: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Решение: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l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      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4Н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+ 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↔ 2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ru-RU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+ 2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+ 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Q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lvl="0" indent="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1)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HiddenHorzOCR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Cl]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 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(3·[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])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·(3·[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]) = 243·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243·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 = 243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Скорость прямой реакции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увеличится в 243 раза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i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i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   </m:t>
                              </m:r>
                              <m:r>
                                <a:rPr lang="ru-RU" sz="1800" b="1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  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=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(3·[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])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·(3·[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])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81·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0" i="0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81·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Cl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 8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aseline="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Скорость обратной  реакции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увеличится в 81 раз </a:t>
                          </a: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</a:t>
                          </a: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Следовательно, т.к. 243 &gt; 81, то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химическое равновесие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сместится в сторону </a:t>
                          </a: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прямой реакции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24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→</a:t>
                          </a:r>
                          <a:endParaRPr lang="ru-RU" sz="2400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7713" marR="27713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84342636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Таблица 3">
                <a:extLst>
                  <a:ext uri="{FF2B5EF4-FFF2-40B4-BE49-F238E27FC236}">
                    <a16:creationId xmlns:a16="http://schemas.microsoft.com/office/drawing/2014/main" id="{3E428D57-FDD1-4FD9-A39F-D71A5C48645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04837200"/>
                  </p:ext>
                </p:extLst>
              </p:nvPr>
            </p:nvGraphicFramePr>
            <p:xfrm>
              <a:off x="588475" y="1650115"/>
              <a:ext cx="11371153" cy="464083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048001">
                      <a:extLst>
                        <a:ext uri="{9D8B030D-6E8A-4147-A177-3AD203B41FA5}">
                          <a16:colId xmlns:a16="http://schemas.microsoft.com/office/drawing/2014/main" val="4132239131"/>
                        </a:ext>
                      </a:extLst>
                    </a:gridCol>
                    <a:gridCol w="8323152">
                      <a:extLst>
                        <a:ext uri="{9D8B030D-6E8A-4147-A177-3AD203B41FA5}">
                          <a16:colId xmlns:a16="http://schemas.microsoft.com/office/drawing/2014/main" val="3263784971"/>
                        </a:ext>
                      </a:extLst>
                    </a:gridCol>
                  </a:tblGrid>
                  <a:tr h="464083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Дано: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С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реаг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 в-в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 в 3 раза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T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 ум.</a:t>
                          </a:r>
                          <a:r>
                            <a:rPr kumimoji="0" lang="ru-RU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К - ?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</a:txBody>
                      <a:tcPr marL="27713" marR="27713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27713" marR="27713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36603" t="-1575" b="-472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43426366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463E00-3F44-451E-8CFB-1ED7C370D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8983" y="45083"/>
            <a:ext cx="799109" cy="120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63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90A0B499-A960-48DF-8F32-10594DAD4B93}"/>
                  </a:ext>
                </a:extLst>
              </p:cNvPr>
              <p:cNvSpPr/>
              <p:nvPr/>
            </p:nvSpPr>
            <p:spPr>
              <a:xfrm>
                <a:off x="1267486" y="282928"/>
                <a:ext cx="8926716" cy="57602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07000"/>
                  </a:lnSpc>
                </a:pP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4Н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Cl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</a:t>
                </a:r>
                <a:r>
                  <a:rPr lang="ru-RU" b="1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↔ 2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</a:t>
                </a:r>
                <a:r>
                  <a:rPr lang="ru-RU" b="1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+ 2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Cl</a:t>
                </a:r>
                <a:r>
                  <a:rPr lang="ru-RU" b="1" baseline="-250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+ 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</a:t>
                </a:r>
                <a:endParaRPr lang="ru-RU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  <a:spcAft>
                    <a:spcPts val="0"/>
                  </a:spcAft>
                </a:pPr>
                <a:endParaRPr lang="ru-RU" dirty="0"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2) 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увеличении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температуры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Т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 системе  химическое равновесие сместится в сторону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эндотермической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 по принципу Ле </a:t>
                </a:r>
                <a:r>
                  <a:rPr lang="ru-RU" dirty="0" err="1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Шателье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  <a:endParaRPr lang="ru-RU" dirty="0"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т.к. прямая реакция экзотермическая, то химическое равновесие сместится в сторону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обратной реакции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– эндотермической 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←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(</a:t>
                </a:r>
                <a:r>
                  <a:rPr lang="en-US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Q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˂0)</a:t>
                </a:r>
                <a:endParaRPr lang="ru-RU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 </a:t>
                </a:r>
                <a:endParaRPr lang="ru-RU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3) 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уменьшении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давления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Р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 системе химическое равновесие сместится в сторону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большего числа моль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газообразных  веществ по принципу Ле </a:t>
                </a:r>
                <a:r>
                  <a:rPr lang="ru-RU" dirty="0" err="1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Шателье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  <a:endParaRPr lang="ru-RU" dirty="0"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химическое равновесие смещается в сторону </a:t>
                </a:r>
                <a:r>
                  <a:rPr lang="ru-RU" b="1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обратной реакции 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←</a:t>
                </a:r>
                <a:r>
                  <a:rPr lang="ru-RU" dirty="0"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т.к. 5 моль &gt; 4 моль.</a:t>
                </a:r>
                <a:endParaRPr lang="en-US" dirty="0"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b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4) </a:t>
                </a:r>
                <a:r>
                  <a:rPr lang="ru-RU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Константа равновесия имеет вид:</a:t>
                </a:r>
                <a:endParaRPr lang="ru-RU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ru-RU" b="0" i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К=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i="1" smtClean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b="0" i="0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H</m:t>
                                      </m:r>
                                    </m:e>
                                    <m:sub>
                                      <m:r>
                                        <a:rPr lang="en-US" b="0" i="0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m:rPr>
                                      <m:sty m:val="p"/>
                                    </m:rPr>
                                    <a:rPr lang="en-US" b="0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O</m:t>
                                  </m:r>
                                </m:e>
                              </m:d>
                            </m:e>
                            <m:sup>
                              <m:r>
                                <a:rPr lang="ru-RU" b="0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ru-RU" b="0" i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i="1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b="0" i="0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Cl</m:t>
                                      </m:r>
                                    </m:e>
                                    <m:sub>
                                      <m:r>
                                        <a:rPr lang="en-US" b="0" i="0" baseline="-25000">
                                          <a:latin typeface="Cambria Math" panose="02040503050406030204" pitchFamily="18" charset="0"/>
                                          <a:ea typeface="Calibri" panose="020F0502020204030204" pitchFamily="34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ru-RU" b="0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ru-RU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b="0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Н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b="0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Cl</m:t>
                                  </m:r>
                                </m:e>
                              </m:d>
                            </m:e>
                            <m:sup>
                              <m:r>
                                <a:rPr lang="ru-RU" b="0" i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ru-RU" b="0" i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b="0" i="0" baseline="-2500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90A0B499-A960-48DF-8F32-10594DAD4B9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7486" y="282928"/>
                <a:ext cx="8926716" cy="5760231"/>
              </a:xfrm>
              <a:prstGeom prst="rect">
                <a:avLst/>
              </a:prstGeom>
              <a:blipFill>
                <a:blip r:embed="rId2"/>
                <a:stretch>
                  <a:fillRect l="-615" t="-529" r="-5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A3554B-B6EE-4FB8-BE3B-C295D66AA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0617" y="12107"/>
            <a:ext cx="798645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240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20983A5-EA98-4661-88CF-4AB92ECBA908}"/>
              </a:ext>
            </a:extLst>
          </p:cNvPr>
          <p:cNvSpPr/>
          <p:nvPr/>
        </p:nvSpPr>
        <p:spPr>
          <a:xfrm>
            <a:off x="274565" y="189094"/>
            <a:ext cx="11395351" cy="155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lnSpc>
                <a:spcPct val="107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2.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Реакция протекает по уравнению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С(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+ Н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(ж) ↔ СО (г) + Н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(г)  -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В какую сторону сместится химическое равновесие, если: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объем уменьшить в 4 раза;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уменьшить температуру в системе;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увеличить давление в системе.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Напишите выражение константы равновесия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>
                <a:extLst>
                  <a:ext uri="{FF2B5EF4-FFF2-40B4-BE49-F238E27FC236}">
                    <a16:creationId xmlns:a16="http://schemas.microsoft.com/office/drawing/2014/main" id="{946B083F-1778-450C-A175-F428628CFE1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11913220"/>
                  </p:ext>
                </p:extLst>
              </p:nvPr>
            </p:nvGraphicFramePr>
            <p:xfrm>
              <a:off x="274565" y="1674826"/>
              <a:ext cx="10833978" cy="451891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480649">
                      <a:extLst>
                        <a:ext uri="{9D8B030D-6E8A-4147-A177-3AD203B41FA5}">
                          <a16:colId xmlns:a16="http://schemas.microsoft.com/office/drawing/2014/main" val="2251716783"/>
                        </a:ext>
                      </a:extLst>
                    </a:gridCol>
                    <a:gridCol w="8353329">
                      <a:extLst>
                        <a:ext uri="{9D8B030D-6E8A-4147-A177-3AD203B41FA5}">
                          <a16:colId xmlns:a16="http://schemas.microsoft.com/office/drawing/2014/main" val="4291939516"/>
                        </a:ext>
                      </a:extLst>
                    </a:gridCol>
                  </a:tblGrid>
                  <a:tr h="436937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Дано: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V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ум. в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раза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Т ум.</a:t>
                          </a:r>
                          <a:r>
                            <a:rPr kumimoji="0" lang="ru-RU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К - ?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</a:txBody>
                      <a:tcPr marL="30349" marR="30349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none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                                       </a:t>
                          </a: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Решение:</a:t>
                          </a:r>
                          <a:endParaRPr lang="ru-RU" sz="1800" b="0" u="sng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u="none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                 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С(</a:t>
                          </a:r>
                          <a:r>
                            <a:rPr lang="ru-RU" sz="1800" b="1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тв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) + Н</a:t>
                          </a:r>
                          <a:r>
                            <a:rPr lang="ru-RU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О (ж) ↔ СО (г) + Н</a:t>
                          </a:r>
                          <a:r>
                            <a:rPr lang="ru-RU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(г)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- 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Q</a:t>
                          </a:r>
                          <a:r>
                            <a:rPr lang="ru-RU" sz="1800" b="1" u="none" strike="noStrike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lvl="0" indent="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ru-RU" sz="1800" b="1" i="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1)</a:t>
                          </a:r>
                          <a:r>
                            <a:rPr lang="ru-RU" sz="1800" b="1" i="0" baseline="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HiddenHorzOCR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·4·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О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ПР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·4·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О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Н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О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 = 4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Скорость прямой реакции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увеличится в 4 раза </a:t>
                          </a:r>
                          <a:endParaRPr lang="ru-RU" sz="18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i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800" i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=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4·[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]· 4·[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 = 16 ·k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   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</a:t>
                          </a: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16 ·k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]/ 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 = 16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Скорость обратной  реакции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увеличится в 16 раз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HiddenHorzOCR"/>
                            <a:cs typeface="Times New Roman" panose="02020603050405020304" pitchFamily="18" charset="0"/>
                          </a:endParaRPr>
                        </a:p>
                        <a:p>
                          <a:pPr marL="457200"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Следовательно,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химическое равновесие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сместится в сторону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обратной реакции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24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←  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т.к. 16 &gt; 4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30349" marR="30349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77345292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>
                <a:extLst>
                  <a:ext uri="{FF2B5EF4-FFF2-40B4-BE49-F238E27FC236}">
                    <a16:creationId xmlns:a16="http://schemas.microsoft.com/office/drawing/2014/main" id="{946B083F-1778-450C-A175-F428628CFE1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11913220"/>
                  </p:ext>
                </p:extLst>
              </p:nvPr>
            </p:nvGraphicFramePr>
            <p:xfrm>
              <a:off x="274565" y="1674826"/>
              <a:ext cx="10833978" cy="451891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480649">
                      <a:extLst>
                        <a:ext uri="{9D8B030D-6E8A-4147-A177-3AD203B41FA5}">
                          <a16:colId xmlns:a16="http://schemas.microsoft.com/office/drawing/2014/main" val="2251716783"/>
                        </a:ext>
                      </a:extLst>
                    </a:gridCol>
                    <a:gridCol w="8353329">
                      <a:extLst>
                        <a:ext uri="{9D8B030D-6E8A-4147-A177-3AD203B41FA5}">
                          <a16:colId xmlns:a16="http://schemas.microsoft.com/office/drawing/2014/main" val="4291939516"/>
                        </a:ext>
                      </a:extLst>
                    </a:gridCol>
                  </a:tblGrid>
                  <a:tr h="45189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Дано: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V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ум. в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раза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Т ум.</a:t>
                          </a:r>
                          <a:r>
                            <a:rPr kumimoji="0" lang="ru-RU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К - ?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</a:txBody>
                      <a:tcPr marL="30349" marR="30349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30349" marR="30349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29686" t="-1615" b="-47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7345292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F509E1-5B95-431F-BA25-ABE01C636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7665" y="854843"/>
            <a:ext cx="2328874" cy="14753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20AE28-2828-4F70-9140-8649E20AC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16437" y="475039"/>
            <a:ext cx="865707" cy="49381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72EEBEF-6FE4-42C7-A64C-BB2E1E1CA8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7665" y="475039"/>
            <a:ext cx="835224" cy="49381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FFCB21-063E-4713-BC93-32DC6D8EEB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002" y="734896"/>
            <a:ext cx="469433" cy="57307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5108459-AD60-426C-A2FF-66A04E8A51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4819" y="721948"/>
            <a:ext cx="469433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97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F2E0B490-C4BF-414F-B9B5-881387328300}"/>
                  </a:ext>
                </a:extLst>
              </p:cNvPr>
              <p:cNvSpPr/>
              <p:nvPr/>
            </p:nvSpPr>
            <p:spPr>
              <a:xfrm>
                <a:off x="889287" y="114686"/>
                <a:ext cx="9714368" cy="60617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С(</a:t>
                </a:r>
                <a:r>
                  <a:rPr lang="ru-RU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тв</a:t>
                </a:r>
                <a:r>
                  <a:rPr lang="ru-RU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+ Н</a:t>
                </a:r>
                <a:r>
                  <a:rPr lang="ru-RU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 (ж) ↔ СО (г) + Н</a:t>
                </a:r>
                <a:r>
                  <a:rPr lang="ru-RU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ru-RU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(г)</a:t>
                </a:r>
                <a:r>
                  <a:rPr lang="ru-RU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ru-RU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 </a:t>
                </a:r>
                <a:r>
                  <a:rPr lang="en-US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</a:t>
                </a:r>
                <a:endParaRPr lang="ru-RU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b="1" u="none" strike="noStrike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solidFill>
                    <a:prstClr val="black"/>
                  </a:solidFill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2)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уменьшении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температуры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Т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 системе  химическое равновесие сместится в сторону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экзотермической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 по принципу Ле </a:t>
                </a:r>
                <a:r>
                  <a:rPr lang="ru-RU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Шателье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т.к.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прямая реакция эндотермическая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то химическое равновесие сместится в сторону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обратной реакции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–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экзотермической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Q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˃0)</a:t>
                </a:r>
                <a:r>
                  <a:rPr lang="ru-RU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←</a:t>
                </a:r>
                <a:endParaRPr lang="ru-RU" sz="24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endParaRPr lang="ru-RU" b="1" dirty="0">
                  <a:solidFill>
                    <a:prstClr val="black"/>
                  </a:solidFill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3)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увеличении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давления Р в системе химическое равновесие сместится в сторону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меньшего числа моль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газообразных или жидких веществ по принципу Ле </a:t>
                </a:r>
                <a:r>
                  <a:rPr lang="ru-RU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Шателье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</a:pP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химическое равновесие смещается в сторону </a:t>
                </a: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обратной реакции </a:t>
                </a:r>
                <a:r>
                  <a:rPr lang="ru-RU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←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, </a:t>
                </a:r>
              </a:p>
              <a:p>
                <a:pPr lvl="0" algn="just">
                  <a:lnSpc>
                    <a:spcPct val="107000"/>
                  </a:lnSpc>
                </a:pP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т.к. 1 моль ˂ 2 моль.</a:t>
                </a: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0" algn="just">
                  <a:lnSpc>
                    <a:spcPct val="107000"/>
                  </a:lnSpc>
                </a:pP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 </a:t>
                </a: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</a:pPr>
                <a:r>
                  <a:rPr lang="ru-RU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4)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Константа равновесия имеет вид:</a:t>
                </a: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0" algn="just">
                  <a:lnSpc>
                    <a:spcPct val="107000"/>
                  </a:lnSpc>
                </a:pPr>
                <a:r>
                  <a:rPr lang="en-US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 </a:t>
                </a:r>
                <a:endParaRPr lang="ru-RU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lvl="0" algn="just">
                  <a:lnSpc>
                    <a:spcPct val="107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К=</m:t>
                      </m:r>
                      <m:f>
                        <m:fPr>
                          <m:ctrlPr>
                            <a:rPr lang="ru-RU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ru-RU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ru-RU" b="0" i="0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С</m:t>
                              </m:r>
                              <m:r>
                                <m:rPr>
                                  <m:sty m:val="p"/>
                                </m:rPr>
                                <a:rPr lang="en-US" b="0" i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O</m:t>
                              </m:r>
                            </m:e>
                          </m:d>
                          <m:r>
                            <a:rPr lang="ru-RU" b="0" i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ru-RU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b="0" i="0" baseline="-25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ru-RU" b="0" i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[</m:t>
                          </m:r>
                          <m:sSub>
                            <m:sSubPr>
                              <m:ctrlPr>
                                <a:rPr lang="ru-RU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ru-RU" b="0" i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ru-RU" b="0" i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ru-RU" b="0" i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O</m:t>
                          </m:r>
                          <m:r>
                            <a:rPr lang="ru-RU" b="0" i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ru-RU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07000"/>
                  </a:lnSpc>
                </a:pPr>
                <a:r>
                  <a:rPr lang="en-US" b="1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F2E0B490-C4BF-414F-B9B5-8813873283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287" y="114686"/>
                <a:ext cx="9714368" cy="6061724"/>
              </a:xfrm>
              <a:prstGeom prst="rect">
                <a:avLst/>
              </a:prstGeom>
              <a:blipFill>
                <a:blip r:embed="rId2"/>
                <a:stretch>
                  <a:fillRect l="-565" t="-604" r="-5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84EC303-3D6F-47B3-95E5-3EFBEA908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558" y="0"/>
            <a:ext cx="798645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05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7391682-FDDC-4FD2-8038-56A9F8938715}"/>
              </a:ext>
            </a:extLst>
          </p:cNvPr>
          <p:cNvSpPr/>
          <p:nvPr/>
        </p:nvSpPr>
        <p:spPr>
          <a:xfrm>
            <a:off x="434565" y="143330"/>
            <a:ext cx="11386243" cy="1605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ru-RU" sz="1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3.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Реакция протекает по уравнению    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1700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sz="1700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+ 3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sz="1700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↔ 2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ru-RU" sz="1700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 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+ 3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sz="1700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  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</a:p>
          <a:p>
            <a:pPr>
              <a:spcAft>
                <a:spcPts val="800"/>
              </a:spcAft>
            </a:pP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В сторону какой реакции сместится химическое равновесие, если: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давление в системе уменьшить в 2 раза;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ru-RU" sz="17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 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уменьшить температуру в системе;             </a:t>
            </a:r>
            <a:endParaRPr lang="ru-RU" sz="1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увеличить концентрацию исходных реагирующих веществ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Напишите выражение константы равновесия  </a:t>
            </a:r>
            <a:r>
              <a:rPr lang="ru-RU" sz="1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1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Таблица 2">
                <a:extLst>
                  <a:ext uri="{FF2B5EF4-FFF2-40B4-BE49-F238E27FC236}">
                    <a16:creationId xmlns:a16="http://schemas.microsoft.com/office/drawing/2014/main" id="{36B84DF5-34DF-48F8-8CD5-88A599C2382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6382621"/>
                  </p:ext>
                </p:extLst>
              </p:nvPr>
            </p:nvGraphicFramePr>
            <p:xfrm>
              <a:off x="353085" y="1962629"/>
              <a:ext cx="10085561" cy="491737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571185">
                      <a:extLst>
                        <a:ext uri="{9D8B030D-6E8A-4147-A177-3AD203B41FA5}">
                          <a16:colId xmlns:a16="http://schemas.microsoft.com/office/drawing/2014/main" val="1175157597"/>
                        </a:ext>
                      </a:extLst>
                    </a:gridCol>
                    <a:gridCol w="7514376">
                      <a:extLst>
                        <a:ext uri="{9D8B030D-6E8A-4147-A177-3AD203B41FA5}">
                          <a16:colId xmlns:a16="http://schemas.microsoft.com/office/drawing/2014/main" val="3889806075"/>
                        </a:ext>
                      </a:extLst>
                    </a:gridCol>
                  </a:tblGrid>
                  <a:tr h="491737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Дано: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 ум. в 2 раза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Т ум.</a:t>
                          </a:r>
                          <a:r>
                            <a:rPr kumimoji="0" lang="ru-RU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С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исх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реаг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 в-в 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К - ?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552" marR="59552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none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                    </a:t>
                          </a: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Решение:</a:t>
                          </a:r>
                          <a:endParaRPr lang="ru-RU" sz="1800" b="0" u="sng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l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С</a:t>
                          </a:r>
                          <a:r>
                            <a:rPr lang="en-US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OH + 3O</a:t>
                          </a:r>
                          <a:r>
                            <a:rPr lang="en-US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↔ 2CO</a:t>
                          </a:r>
                          <a:r>
                            <a:rPr lang="en-US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  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+ </a:t>
                          </a:r>
                          <a:r>
                            <a:rPr lang="ru-RU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="1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</a:t>
                          </a:r>
                          <a:r>
                            <a:rPr lang="en-US" sz="1800" b="1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+ Q</a:t>
                          </a:r>
                          <a:r>
                            <a:rPr lang="en-US" sz="1800" b="1" u="none" strike="noStrike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b="1" u="none" strike="noStrike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l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lvl="0" indent="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ru-RU" sz="1800" b="1" i="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1)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HiddenHorzOCR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5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OH] ·[O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3          </a:t>
                          </a:r>
                          <a:endParaRPr lang="ru-RU" sz="1400" baseline="0" dirty="0">
                            <a:effectLst/>
                            <a:latin typeface="Calibri" panose="020F0502020204030204" pitchFamily="34" charset="0"/>
                            <a:ea typeface="HiddenHorzOCR"/>
                            <a:cs typeface="Times New Roman" panose="02020603050405020304" pitchFamily="18" charset="0"/>
                          </a:endParaRPr>
                        </a:p>
                        <a:p>
                          <a:pPr marL="0" lvl="0" indent="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14:m>
                            <m:oMath xmlns:m="http://schemas.openxmlformats.org/officeDocument/2006/math">
                              <m:r>
                                <a:rPr lang="ru-RU" sz="1800" b="1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     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=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kumimoji="0" lang="en-US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½ 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[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</a:t>
                          </a:r>
                          <a:r>
                            <a:rPr kumimoji="0" lang="en-US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kumimoji="0" lang="en-US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5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OH] ·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( ½ 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[O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)</a:t>
                          </a:r>
                          <a:r>
                            <a:rPr kumimoji="0" lang="ru-RU" sz="1800" b="0" i="0" u="none" strike="noStrike" kern="1200" cap="none" spc="0" normalizeH="0" baseline="30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3 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1/16 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kumimoji="0" lang="en-US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</a:t>
                          </a:r>
                          <a:r>
                            <a:rPr kumimoji="0" lang="en-US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kumimoji="0" lang="en-US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5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OH] ·[O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kumimoji="0" lang="ru-RU" sz="1800" b="0" i="0" u="none" strike="noStrike" kern="1200" cap="none" spc="0" normalizeH="0" baseline="30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3 </a:t>
                          </a:r>
                          <a:endParaRPr lang="ru-RU" sz="1400" dirty="0">
                            <a:effectLst/>
                            <a:latin typeface="Times New Roman" panose="02020603050405020304" pitchFamily="18" charset="0"/>
                            <a:ea typeface="HiddenHorzOCR"/>
                            <a:cs typeface="Times New Roman" panose="02020603050405020304" pitchFamily="18" charset="0"/>
                          </a:endParaRPr>
                        </a:p>
                        <a:p>
                          <a:pPr marL="0" lvl="0" indent="0"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  <a:buFont typeface="+mj-lt"/>
                            <a:buNone/>
                          </a:pPr>
                          <a:r>
                            <a:rPr lang="ru-RU" sz="1800" b="1" baseline="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ПР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1/16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Скорость прямой реакции 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уменьшится в 16 раз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kumimoji="0" lang="ru-RU" sz="1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i="1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    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· [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lang="ru-RU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      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en-US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en-US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=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(1/2 [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])</a:t>
                          </a:r>
                          <a:r>
                            <a:rPr kumimoji="0" lang="ru-RU" sz="1800" b="0" i="0" u="none" strike="noStrike" kern="1200" cap="none" spc="0" normalizeH="0" baseline="30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· (1/2 [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])</a:t>
                          </a:r>
                          <a:r>
                            <a:rPr kumimoji="0" lang="ru-RU" sz="1800" b="0" i="0" u="none" strike="noStrike" kern="1200" cap="none" spc="0" normalizeH="0" baseline="30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3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1/32 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k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· [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CO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kumimoji="0" lang="ru-RU" sz="1800" b="0" i="0" u="none" strike="noStrike" kern="1200" cap="none" spc="0" normalizeH="0" baseline="30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· [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kumimoji="0" lang="ru-RU" sz="1800" b="0" i="0" u="none" strike="noStrike" kern="1200" cap="none" spc="0" normalizeH="0" baseline="-25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kumimoji="0" lang="en-US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O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]</a:t>
                          </a:r>
                          <a:r>
                            <a:rPr kumimoji="0" lang="ru-RU" sz="1800" b="0" i="0" u="none" strike="noStrike" kern="1200" cap="none" spc="0" normalizeH="0" baseline="3000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3</a:t>
                          </a:r>
                          <a:endParaRPr kumimoji="0" lang="ru-RU" sz="20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kumimoji="0" lang="ru-RU" sz="2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HiddenHorzOCR"/>
                              <a:cs typeface="Times New Roman" panose="02020603050405020304" pitchFamily="18" charset="0"/>
                            </a:rPr>
                            <a:t>      </a:t>
                          </a:r>
                          <a:r>
                            <a:rPr lang="en-US" sz="1800" baseline="30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´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 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/</a:t>
                          </a:r>
                          <a14:m>
                            <m:oMath xmlns:m="http://schemas.openxmlformats.org/officeDocument/2006/math"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ru-RU" sz="1800" b="1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𝒗</m:t>
                              </m:r>
                            </m:oMath>
                          </a14:m>
                          <a:r>
                            <a:rPr lang="ru-RU" sz="1800" baseline="-250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ОБР </a:t>
                          </a: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1/32 </a:t>
                          </a:r>
                        </a:p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Скорость обратной реакции 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уменьшится в 32 раза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kumimoji="0" lang="ru-RU" sz="1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kumimoji="0" lang="ru-RU" sz="16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 </a:t>
                          </a: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Следовательно, т.к. 1/16 &gt; 1/32, то 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химическое равновесие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сместится в сторону  </a:t>
                          </a:r>
                          <a:r>
                            <a:rPr kumimoji="0" lang="ru-RU" sz="18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прямой реакции</a:t>
                          </a:r>
                          <a:r>
                            <a:rPr kumimoji="0" lang="ru-RU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kumimoji="0" lang="ru-RU" sz="24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HiddenHorzOCR"/>
                              <a:cs typeface="Times New Roman" panose="02020603050405020304" pitchFamily="18" charset="0"/>
                            </a:rPr>
                            <a:t>→</a:t>
                          </a:r>
                          <a:endParaRPr lang="ru-RU" sz="1800" dirty="0">
                            <a:effectLst/>
                            <a:latin typeface="Times New Roman" panose="02020603050405020304" pitchFamily="18" charset="0"/>
                            <a:ea typeface="HiddenHorzOCR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552" marR="59552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1244992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>
                <a:extLst>
                  <a:ext uri="{FF2B5EF4-FFF2-40B4-BE49-F238E27FC236}">
                    <a16:creationId xmlns:a16="http://schemas.microsoft.com/office/drawing/2014/main" id="{36B84DF5-34DF-48F8-8CD5-88A599C2382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6382621"/>
                  </p:ext>
                </p:extLst>
              </p:nvPr>
            </p:nvGraphicFramePr>
            <p:xfrm>
              <a:off x="353085" y="1962629"/>
              <a:ext cx="10085561" cy="491737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571185">
                      <a:extLst>
                        <a:ext uri="{9D8B030D-6E8A-4147-A177-3AD203B41FA5}">
                          <a16:colId xmlns:a16="http://schemas.microsoft.com/office/drawing/2014/main" val="1175157597"/>
                        </a:ext>
                      </a:extLst>
                    </a:gridCol>
                    <a:gridCol w="7514376">
                      <a:extLst>
                        <a:ext uri="{9D8B030D-6E8A-4147-A177-3AD203B41FA5}">
                          <a16:colId xmlns:a16="http://schemas.microsoft.com/office/drawing/2014/main" val="3889806075"/>
                        </a:ext>
                      </a:extLst>
                    </a:gridCol>
                  </a:tblGrid>
                  <a:tr h="491737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u="sng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Дано: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 ум. в 2 раза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Т ум.</a:t>
                          </a:r>
                          <a:r>
                            <a:rPr kumimoji="0" lang="ru-RU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uLnTx/>
                              <a:uFillTx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С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исх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реаг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 в-в  </a:t>
                          </a:r>
                          <a:r>
                            <a:rPr lang="ru-RU" sz="1800" dirty="0" err="1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ув</a:t>
                          </a: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К - ?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dirty="0">
                              <a:effectLst/>
                              <a:latin typeface="Times New Roman" panose="020206030504050203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 </a:t>
                          </a:r>
                        </a:p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endParaRPr lang="ru-RU" sz="1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552" marR="59552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9552" marR="59552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>
                          <a:blip r:embed="rId2"/>
                          <a:stretch>
                            <a:fillRect l="-34198" t="-14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1244992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9A61B9-8B16-41B4-8A4F-BBF1762ED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3747" y="1151641"/>
            <a:ext cx="2489798" cy="15715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DD05CE2-A47D-4C4C-AF51-4FBBC46E49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2196" y="632786"/>
            <a:ext cx="835224" cy="49381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7CBE025-868D-4DB5-9DA0-29A5E0CDEE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5680" y="635867"/>
            <a:ext cx="737680" cy="49381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AE39193-9440-4AE2-8B1E-A9A56316F3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1194" y="958487"/>
            <a:ext cx="469433" cy="57307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EBA2DF9-A608-4185-BDD5-029D0DBE0C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35087" y="959721"/>
            <a:ext cx="469433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2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B650CD-F394-4590-8938-EF1CBC8EDF71}"/>
              </a:ext>
            </a:extLst>
          </p:cNvPr>
          <p:cNvSpPr txBox="1"/>
          <p:nvPr/>
        </p:nvSpPr>
        <p:spPr>
          <a:xfrm>
            <a:off x="3047246" y="256582"/>
            <a:ext cx="6097508" cy="374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kumimoji="0" lang="en-US" sz="18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kumimoji="0" lang="en-US" sz="18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 + 3O</a:t>
            </a:r>
            <a:r>
              <a:rPr kumimoji="0" lang="en-US" sz="18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↔ 2CO</a:t>
            </a:r>
            <a:r>
              <a:rPr kumimoji="0" lang="en-US" sz="18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kumimoji="0" lang="en-US" sz="18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Q 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DB66CA-45EA-4706-B7F4-DC342CCD2D1A}"/>
                  </a:ext>
                </a:extLst>
              </p:cNvPr>
              <p:cNvSpPr txBox="1"/>
              <p:nvPr/>
            </p:nvSpPr>
            <p:spPr>
              <a:xfrm>
                <a:off x="543208" y="679011"/>
                <a:ext cx="11108602" cy="47520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2) 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уменьшении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температуры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Т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 системе  химическое равновесие сместится в сторону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экзотермической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 по принципу Ле </a:t>
                </a:r>
                <a:r>
                  <a:rPr kumimoji="0" lang="ru-RU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Шателье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  <a:endParaRPr kumimoji="0" lang="ru-RU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т.к. прямая реакция экзотермическая, то химическое равновесие сместится в сторону </a:t>
                </a:r>
                <a:r>
                  <a:rPr lang="ru-RU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прямой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реакции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– </a:t>
                </a:r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→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(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Q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˃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0)</a:t>
                </a:r>
                <a:endParaRPr kumimoji="0" lang="ru-RU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 </a:t>
                </a:r>
                <a:endParaRPr kumimoji="0" lang="ru-RU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3) 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При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увеличении концентрации реагирующих веществ 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в системе химическое равновесие сместится в сторону продуктов реакции по принципу Ле </a:t>
                </a:r>
                <a:r>
                  <a:rPr kumimoji="0" lang="ru-RU" sz="1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Шателье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. </a:t>
                </a:r>
                <a:endParaRPr kumimoji="0" lang="ru-RU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HiddenHorzOCR"/>
                  <a:cs typeface="Times New Roman" panose="02020603050405020304" pitchFamily="18" charset="0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Следовательно, химическое равновесие смещается в сторону </a:t>
                </a:r>
                <a:r>
                  <a:rPr kumimoji="0" lang="ru-R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прямой реакции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– </a:t>
                </a:r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→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HiddenHorzOCR"/>
                    <a:cs typeface="Times New Roman" panose="02020603050405020304" pitchFamily="18" charset="0"/>
                  </a:rPr>
                  <a:t> .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HiddenHorzOCR"/>
                  <a:cs typeface="Times New Roman" panose="02020603050405020304" pitchFamily="18" charset="0"/>
                </a:endParaRPr>
              </a:p>
              <a:p>
                <a:pPr marL="0" marR="0" lvl="0" indent="0" algn="just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4) </a:t>
                </a:r>
                <a:r>
                  <a:rPr kumimoji="0" lang="ru-RU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Константа равновесия имеет вид:</a:t>
                </a:r>
                <a:endParaRPr kumimoji="0" lang="ru-RU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07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К=</m:t>
                      </m:r>
                      <m:f>
                        <m:fPr>
                          <m:ctrlPr>
                            <a:rPr kumimoji="0" lang="ru-RU" sz="180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kumimoji="0" lang="ru-RU" sz="18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kumimoji="0" lang="ru-RU" sz="180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nor/>
                                    </m:rPr>
                                    <a:rPr lang="en-US" dirty="0">
                                      <a:solidFill>
                                        <a:srgbClr val="000000"/>
                                      </a:solidFill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CO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baseline="-25000" dirty="0">
                                      <a:solidFill>
                                        <a:srgbClr val="000000"/>
                                      </a:solidFill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d>
                            </m:e>
                            <m:sup>
                              <m:r>
                                <a:rPr kumimoji="0" lang="ru-RU" sz="1800" b="0" i="0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kumimoji="0" lang="ru-RU" sz="18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kumimoji="0" lang="ru-RU" sz="18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kumimoji="0" lang="ru-RU" sz="180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nor/>
                                    </m:rPr>
                                    <a:rPr lang="en-US" dirty="0">
                                      <a:solidFill>
                                        <a:srgbClr val="000000"/>
                                      </a:solidFill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baseline="-25000" dirty="0">
                                      <a:solidFill>
                                        <a:srgbClr val="000000"/>
                                      </a:solidFill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dirty="0">
                                      <a:solidFill>
                                        <a:srgbClr val="000000"/>
                                      </a:solidFill>
                                      <a:latin typeface="Times New Roman" panose="020206030504050203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O</m:t>
                                  </m:r>
                                </m:e>
                              </m:d>
                            </m:e>
                            <m:sup>
                              <m:r>
                                <a:rPr kumimoji="0" lang="ru-RU" sz="1800" b="0" i="1" u="none" strike="noStrike" kern="1200" cap="none" spc="0" normalizeH="0" baseline="-2500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kumimoji="0" lang="ru-RU" sz="18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ru-RU" dirty="0">
                                  <a:solidFill>
                                    <a:srgbClr val="000000"/>
                                  </a:solidFill>
                                  <a:latin typeface="Times New Roman" panose="020206030504050203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С</m:t>
                              </m:r>
                              <m:r>
                                <m:rPr>
                                  <m:nor/>
                                </m:rPr>
                                <a:rPr lang="en-US" baseline="-25000" dirty="0">
                                  <a:solidFill>
                                    <a:srgbClr val="000000"/>
                                  </a:solidFill>
                                  <a:latin typeface="Times New Roman" panose="020206030504050203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m:rPr>
                                  <m:nor/>
                                </m:rPr>
                                <a:rPr lang="en-US" dirty="0">
                                  <a:solidFill>
                                    <a:srgbClr val="000000"/>
                                  </a:solidFill>
                                  <a:latin typeface="Times New Roman" panose="020206030504050203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m:rPr>
                                  <m:nor/>
                                </m:rPr>
                                <a:rPr lang="en-US" baseline="-25000" dirty="0">
                                  <a:solidFill>
                                    <a:srgbClr val="000000"/>
                                  </a:solidFill>
                                  <a:latin typeface="Times New Roman" panose="020206030504050203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  <m:r>
                                <m:rPr>
                                  <m:nor/>
                                </m:rPr>
                                <a:rPr lang="en-US" dirty="0">
                                  <a:solidFill>
                                    <a:srgbClr val="000000"/>
                                  </a:solidFill>
                                  <a:latin typeface="Times New Roman" panose="020206030504050203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OH</m:t>
                              </m:r>
                            </m:e>
                          </m:d>
                          <m:r>
                            <a:rPr kumimoji="0" lang="ru-RU" sz="18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kumimoji="0" lang="ru-RU" sz="180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kumimoji="0" lang="ru-RU" sz="180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kumimoji="0" lang="en-US" sz="1800" b="0" i="0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kumimoji="0" lang="en-US" sz="1800" b="0" i="0" u="none" strike="noStrike" kern="1200" cap="none" spc="0" normalizeH="0" baseline="-2500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den>
                      </m:f>
                      <m:sSup>
                        <m:sSupPr>
                          <m:ctrlPr>
                            <a:rPr kumimoji="0" lang="en-US" sz="1800" i="1" u="none" strike="noStrike" kern="1200" cap="none" spc="0" normalizeH="0" baseline="-2500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kumimoji="0" lang="ru-RU" sz="1800" b="0" i="1" u="none" strike="noStrike" kern="1200" cap="none" spc="0" normalizeH="0" baseline="-2500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e>
                        <m:sup/>
                      </m:sSup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ADB66CA-45EA-4706-B7F4-DC342CCD2D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208" y="679011"/>
                <a:ext cx="11108602" cy="4752007"/>
              </a:xfrm>
              <a:prstGeom prst="rect">
                <a:avLst/>
              </a:prstGeom>
              <a:blipFill>
                <a:blip r:embed="rId2"/>
                <a:stretch>
                  <a:fillRect l="-439" r="-4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5349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6DB2E6-DCB7-48F0-965F-5849DCF614B3}"/>
              </a:ext>
            </a:extLst>
          </p:cNvPr>
          <p:cNvSpPr/>
          <p:nvPr/>
        </p:nvSpPr>
        <p:spPr>
          <a:xfrm>
            <a:off x="831410" y="180332"/>
            <a:ext cx="10529180" cy="5732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Домашнее задание:</a:t>
            </a:r>
          </a:p>
          <a:p>
            <a:pPr marL="228600" algn="ctr"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  <a:buSzPts val="1200"/>
            </a:pP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1.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Реакция протекает по уравнению </a:t>
            </a:r>
          </a:p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(г) + 2Н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(г) ↔ 3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+ 2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какую сторону сместится химическое равновесие, если: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1) объем уменьшить в 3 раза;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2) уменьшить давление в системе;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3) увеличить температуру в системе. </a:t>
            </a:r>
          </a:p>
          <a:p>
            <a:pPr marL="2286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Напишите выражение константы равновесия К.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  <a:buSzPts val="1200"/>
            </a:pP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2.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каком направлении сместится химическое равновесие обратимой реакции </a:t>
            </a:r>
          </a:p>
          <a:p>
            <a:pPr marL="457200" indent="441960"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(г) + О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(г) ↔ 2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ru-RU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(г) +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  <a:buSzPts val="1200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1) при повышении концентрации всех веществ в 2 раза;</a:t>
            </a:r>
          </a:p>
          <a:p>
            <a:pPr lvl="0">
              <a:lnSpc>
                <a:spcPct val="107000"/>
              </a:lnSpc>
              <a:spcAft>
                <a:spcPts val="0"/>
              </a:spcAft>
              <a:buSzPts val="1200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2) при уменьшении температуры в системе;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200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3) при понижении давления в системе.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	Напишите выражение константы равновесия К.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3A702A-0846-49E8-927F-351BB70B6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6863" y="0"/>
            <a:ext cx="798645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261387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1441</TotalTime>
  <Words>2598</Words>
  <Application>Microsoft Office PowerPoint</Application>
  <PresentationFormat>Широкоэкранный</PresentationFormat>
  <Paragraphs>238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Calibri</vt:lpstr>
      <vt:lpstr>Calibri Light</vt:lpstr>
      <vt:lpstr>Cambria Math</vt:lpstr>
      <vt:lpstr>OpenSans</vt:lpstr>
      <vt:lpstr>Symbol</vt:lpstr>
      <vt:lpstr>Times New Roman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MyPC</dc:creator>
  <cp:lastModifiedBy>MyPC</cp:lastModifiedBy>
  <cp:revision>49</cp:revision>
  <dcterms:created xsi:type="dcterms:W3CDTF">2020-05-02T20:24:32Z</dcterms:created>
  <dcterms:modified xsi:type="dcterms:W3CDTF">2024-02-15T17:53:42Z</dcterms:modified>
</cp:coreProperties>
</file>