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7" r:id="rId2"/>
    <p:sldId id="260" r:id="rId3"/>
    <p:sldId id="278" r:id="rId4"/>
    <p:sldId id="27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6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549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372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569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460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525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578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899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154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376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307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041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61968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523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5296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5423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2805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380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45DFA28-87F8-40C8-9560-6BEF5C9E4EF3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384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g2.freepng.ru/20180527/iry/kisspng-buzzword-bingo-game-bigo-5b0ad9d042a4b1.12350835152743777627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8387" l="4778" r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8926">
            <a:off x="1845485" y="162010"/>
            <a:ext cx="5453029" cy="3756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140969"/>
            <a:ext cx="7992888" cy="172819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Ustroke" panose="02000503000000000000" pitchFamily="2" charset="0"/>
                <a:ea typeface="SimSun-ExtB" panose="02010609060101010101" pitchFamily="49" charset="-122"/>
              </a:rPr>
              <a:t>Дидактическая игра</a:t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Ustroke" panose="02000503000000000000" pitchFamily="2" charset="0"/>
                <a:ea typeface="SimSun-ExtB" panose="02010609060101010101" pitchFamily="49" charset="-122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Ustroke" panose="02000503000000000000" pitchFamily="2" charset="0"/>
                <a:ea typeface="SimSun-ExtB" panose="02010609060101010101" pitchFamily="49" charset="-122"/>
              </a:rPr>
              <a:t>по русскому языку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Ustroke" panose="02000503000000000000" pitchFamily="2" charset="0"/>
              <a:ea typeface="SimSun-ExtB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503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773338" cy="873927"/>
          </a:xfrm>
        </p:spPr>
        <p:txBody>
          <a:bodyPr/>
          <a:lstStyle/>
          <a:p>
            <a:pPr algn="ctr"/>
            <a:r>
              <a:rPr lang="ru-RU" sz="5400" dirty="0" smtClean="0">
                <a:latin typeface="Ustroke" panose="02000503000000000000" pitchFamily="2" charset="0"/>
              </a:rPr>
              <a:t>К</a:t>
            </a:r>
            <a:r>
              <a:rPr lang="ru-RU" dirty="0" smtClean="0">
                <a:latin typeface="Ustroke" panose="02000503000000000000" pitchFamily="2" charset="0"/>
              </a:rPr>
              <a:t>арточка игрока</a:t>
            </a:r>
            <a:endParaRPr lang="ru-RU" dirty="0">
              <a:latin typeface="Ustroke" panose="02000503000000000000" pitchFamily="2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319956"/>
              </p:ext>
            </p:extLst>
          </p:nvPr>
        </p:nvGraphicFramePr>
        <p:xfrm>
          <a:off x="755575" y="1196752"/>
          <a:ext cx="7632850" cy="489654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13826"/>
                <a:gridCol w="2051990"/>
                <a:gridCol w="1892109"/>
                <a:gridCol w="1974925"/>
              </a:tblGrid>
              <a:tr h="9796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ЛУЖИ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РОЩА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КРЫШКА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ШИНА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9796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ПОЧТА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МОЩНЫЙ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ПОНЧИК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СЫРОК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9796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ГРУЩУ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БЕРЁЗА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ТОЧНЫЙ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КНИГА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0249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РЫБА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ТОЧКА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ЛЬДИНА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СКРИПКА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9326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ЗАДАЧА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ЛЕСНОЙ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МАМА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ЧУЛАН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248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cap="none" dirty="0" smtClean="0">
                <a:latin typeface="Ustroke" panose="02000503000000000000" pitchFamily="2" charset="0"/>
              </a:rPr>
              <a:t>Как играть?</a:t>
            </a:r>
            <a:endParaRPr lang="ru-RU" sz="4400" cap="none" dirty="0">
              <a:latin typeface="Ustroke" panose="02000503000000000000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8135142" cy="34241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cap="none" dirty="0" smtClean="0"/>
              <a:t>	На </a:t>
            </a:r>
            <a:r>
              <a:rPr lang="ru-RU" sz="2800" cap="none" dirty="0" smtClean="0"/>
              <a:t>слайде ты увидишь слова с орфограммами: гласные после шипящих, безударные гласные – проверяемые и непроверяемые, </a:t>
            </a:r>
            <a:r>
              <a:rPr lang="ru-RU" sz="2800" cap="none" dirty="0" err="1" smtClean="0"/>
              <a:t>чк</a:t>
            </a:r>
            <a:r>
              <a:rPr lang="ru-RU" sz="2800" cap="none" dirty="0" smtClean="0"/>
              <a:t>, </a:t>
            </a:r>
            <a:r>
              <a:rPr lang="ru-RU" sz="2800" cap="none" dirty="0" err="1" smtClean="0"/>
              <a:t>чн</a:t>
            </a:r>
            <a:r>
              <a:rPr lang="ru-RU" sz="2800" cap="none" dirty="0" smtClean="0"/>
              <a:t>, </a:t>
            </a:r>
            <a:r>
              <a:rPr lang="ru-RU" sz="2800" cap="none" dirty="0" err="1" smtClean="0"/>
              <a:t>нщ</a:t>
            </a:r>
            <a:r>
              <a:rPr lang="ru-RU" sz="2800" cap="none" dirty="0" smtClean="0"/>
              <a:t>, а также слова с ь – показателем мягкости. Твоя задача – увидеть орфограмму в слове и найти слово с такой же орфограммой на карточке и зачеркнуть его.</a:t>
            </a:r>
            <a:endParaRPr lang="ru-RU" sz="2800" cap="none" dirty="0"/>
          </a:p>
        </p:txBody>
      </p:sp>
    </p:spTree>
    <p:extLst>
      <p:ext uri="{BB962C8B-B14F-4D97-AF65-F5344CB8AC3E}">
        <p14:creationId xmlns:p14="http://schemas.microsoft.com/office/powerpoint/2010/main" val="4149188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cap="none" dirty="0" smtClean="0">
                <a:latin typeface="Ustroke" panose="02000503000000000000" pitchFamily="2" charset="0"/>
              </a:rPr>
              <a:t>Первый, кто зачеркнёт ряд слов, кричит «бинго!» </a:t>
            </a:r>
            <a:endParaRPr lang="ru-RU" cap="none" dirty="0">
              <a:latin typeface="Ustroke" panose="02000503000000000000" pitchFamily="2" charset="0"/>
            </a:endParaRPr>
          </a:p>
        </p:txBody>
      </p:sp>
      <p:pic>
        <p:nvPicPr>
          <p:cNvPr id="4" name="Picture 2" descr="https://img2.freepng.ru/20180527/iry/kisspng-buzzword-bingo-game-bigo-5b0ad9d042a4b1.12350835152743777627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8387" l="4778" r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8926">
            <a:off x="2459162" y="2629298"/>
            <a:ext cx="4225682" cy="291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650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3800" dirty="0" smtClean="0">
                <a:solidFill>
                  <a:schemeClr val="accent1">
                    <a:lumMod val="50000"/>
                  </a:schemeClr>
                </a:solidFill>
              </a:rPr>
              <a:t>живот</a:t>
            </a:r>
            <a:endParaRPr lang="ru-RU" sz="13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539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3800" dirty="0" smtClean="0">
                <a:solidFill>
                  <a:schemeClr val="accent1">
                    <a:lumMod val="50000"/>
                  </a:schemeClr>
                </a:solidFill>
              </a:rPr>
              <a:t>ДАЧА</a:t>
            </a:r>
            <a:endParaRPr lang="ru-RU" sz="13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760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3800" dirty="0" smtClean="0">
                <a:solidFill>
                  <a:schemeClr val="accent1">
                    <a:lumMod val="50000"/>
                  </a:schemeClr>
                </a:solidFill>
              </a:rPr>
              <a:t>ЧУДО</a:t>
            </a:r>
            <a:endParaRPr lang="ru-RU" sz="13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310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259632" y="1844824"/>
            <a:ext cx="6517482" cy="2509213"/>
          </a:xfrm>
        </p:spPr>
        <p:txBody>
          <a:bodyPr>
            <a:noAutofit/>
          </a:bodyPr>
          <a:lstStyle/>
          <a:p>
            <a:r>
              <a:rPr lang="ru-RU" sz="13800" dirty="0" smtClean="0">
                <a:solidFill>
                  <a:schemeClr val="accent1">
                    <a:lumMod val="50000"/>
                  </a:schemeClr>
                </a:solidFill>
              </a:rPr>
              <a:t>печка</a:t>
            </a:r>
            <a:endParaRPr lang="ru-RU" sz="16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79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187624" y="1844824"/>
            <a:ext cx="7291189" cy="2509213"/>
          </a:xfrm>
        </p:spPr>
        <p:txBody>
          <a:bodyPr>
            <a:noAutofit/>
          </a:bodyPr>
          <a:lstStyle/>
          <a:p>
            <a:r>
              <a:rPr lang="ru-RU" sz="13800" dirty="0" smtClean="0">
                <a:solidFill>
                  <a:schemeClr val="accent1">
                    <a:lumMod val="50000"/>
                  </a:schemeClr>
                </a:solidFill>
              </a:rPr>
              <a:t>пища</a:t>
            </a:r>
            <a:endParaRPr lang="ru-RU" sz="13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855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1500" dirty="0" smtClean="0">
                <a:solidFill>
                  <a:schemeClr val="accent1">
                    <a:lumMod val="50000"/>
                  </a:schemeClr>
                </a:solidFill>
              </a:rPr>
              <a:t>БЛИНЧИК</a:t>
            </a:r>
            <a:endParaRPr lang="ru-RU" sz="115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451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79512" y="1772816"/>
            <a:ext cx="8496944" cy="2509213"/>
          </a:xfrm>
        </p:spPr>
        <p:txBody>
          <a:bodyPr>
            <a:noAutofit/>
          </a:bodyPr>
          <a:lstStyle/>
          <a:p>
            <a:r>
              <a:rPr lang="ru-RU" sz="11500" dirty="0" smtClean="0">
                <a:solidFill>
                  <a:schemeClr val="accent1">
                    <a:lumMod val="50000"/>
                  </a:schemeClr>
                </a:solidFill>
              </a:rPr>
              <a:t>ПОМОЩНИК</a:t>
            </a:r>
            <a:endParaRPr lang="ru-RU" sz="115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521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3800" dirty="0" smtClean="0">
                <a:solidFill>
                  <a:schemeClr val="accent1">
                    <a:lumMod val="50000"/>
                  </a:schemeClr>
                </a:solidFill>
              </a:rPr>
              <a:t>МАЧТА</a:t>
            </a:r>
            <a:endParaRPr lang="ru-RU" sz="13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896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3800" dirty="0" smtClean="0">
                <a:solidFill>
                  <a:schemeClr val="accent1">
                    <a:lumMod val="50000"/>
                  </a:schemeClr>
                </a:solidFill>
              </a:rPr>
              <a:t>ВЕТЕР</a:t>
            </a:r>
            <a:endParaRPr lang="ru-RU" sz="13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4238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3800" dirty="0" smtClean="0">
                <a:solidFill>
                  <a:schemeClr val="accent1">
                    <a:lumMod val="50000"/>
                  </a:schemeClr>
                </a:solidFill>
              </a:rPr>
              <a:t>ЩУКА</a:t>
            </a:r>
            <a:endParaRPr lang="ru-RU" sz="13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658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395536" y="1772816"/>
            <a:ext cx="8352928" cy="2509213"/>
          </a:xfrm>
        </p:spPr>
        <p:txBody>
          <a:bodyPr>
            <a:noAutofit/>
          </a:bodyPr>
          <a:lstStyle/>
          <a:p>
            <a:r>
              <a:rPr lang="ru-RU" sz="11500" dirty="0" smtClean="0">
                <a:solidFill>
                  <a:schemeClr val="accent1">
                    <a:lumMod val="50000"/>
                  </a:schemeClr>
                </a:solidFill>
              </a:rPr>
              <a:t>сочный</a:t>
            </a:r>
            <a:endParaRPr lang="ru-RU" sz="115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3987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3800" dirty="0" smtClean="0">
                <a:solidFill>
                  <a:schemeClr val="accent1">
                    <a:lumMod val="50000"/>
                  </a:schemeClr>
                </a:solidFill>
              </a:rPr>
              <a:t>ДЕНЬ</a:t>
            </a:r>
            <a:endParaRPr lang="ru-RU" sz="13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823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3800" dirty="0" smtClean="0">
                <a:solidFill>
                  <a:schemeClr val="accent1">
                    <a:lumMod val="50000"/>
                  </a:schemeClr>
                </a:solidFill>
              </a:rPr>
              <a:t>ШИПЫ</a:t>
            </a:r>
            <a:endParaRPr lang="ru-RU" sz="13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3286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1500" dirty="0" smtClean="0">
                <a:solidFill>
                  <a:schemeClr val="accent1">
                    <a:lumMod val="50000"/>
                  </a:schemeClr>
                </a:solidFill>
              </a:rPr>
              <a:t>МЯСНОЙ</a:t>
            </a:r>
            <a:endParaRPr lang="ru-RU" sz="115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637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773338" cy="751516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Ustroke" panose="02000503000000000000" pitchFamily="2" charset="0"/>
              </a:rPr>
              <a:t>Проверь себя!</a:t>
            </a:r>
            <a:endParaRPr lang="ru-RU" dirty="0">
              <a:latin typeface="Ustroke" panose="02000503000000000000" pitchFamily="2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55575" y="1196752"/>
          <a:ext cx="7632850" cy="489654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13826"/>
                <a:gridCol w="2051990"/>
                <a:gridCol w="1892109"/>
                <a:gridCol w="1974925"/>
              </a:tblGrid>
              <a:tr h="9796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ЛУЖИ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РОЩА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КРЫШКА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ШИНА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9796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ПОЧТА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МОЩНЫЙ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ПОНЧИК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СЫРОК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9796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ГРУЩУ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БЕРЁЗА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ТОЧНЫЙ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КНИГА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10249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РЫБА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ТОЧКА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ЛЬДИНА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СКРИПКА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9326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ЗАДАЧА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ЛЕСНОЙ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МАМА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ЧУЛАН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1187624" y="1556792"/>
            <a:ext cx="864096" cy="360040"/>
            <a:chOff x="-2052736" y="1556792"/>
            <a:chExt cx="864096" cy="360040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0" name="Группа 9"/>
          <p:cNvGrpSpPr/>
          <p:nvPr/>
        </p:nvGrpSpPr>
        <p:grpSpPr>
          <a:xfrm>
            <a:off x="1187624" y="2492896"/>
            <a:ext cx="864096" cy="360040"/>
            <a:chOff x="-2052736" y="1556792"/>
            <a:chExt cx="864096" cy="360040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3" name="Группа 12"/>
          <p:cNvGrpSpPr/>
          <p:nvPr/>
        </p:nvGrpSpPr>
        <p:grpSpPr>
          <a:xfrm>
            <a:off x="1187624" y="3429000"/>
            <a:ext cx="864096" cy="360040"/>
            <a:chOff x="-2052736" y="1556792"/>
            <a:chExt cx="864096" cy="36004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6" name="Группа 15"/>
          <p:cNvGrpSpPr/>
          <p:nvPr/>
        </p:nvGrpSpPr>
        <p:grpSpPr>
          <a:xfrm>
            <a:off x="1187624" y="5445224"/>
            <a:ext cx="864096" cy="360040"/>
            <a:chOff x="-2052736" y="1556792"/>
            <a:chExt cx="864096" cy="360040"/>
          </a:xfrm>
        </p:grpSpPr>
        <p:cxnSp>
          <p:nvCxnSpPr>
            <p:cNvPr id="17" name="Прямая соединительная линия 16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9" name="Группа 18"/>
          <p:cNvGrpSpPr/>
          <p:nvPr/>
        </p:nvGrpSpPr>
        <p:grpSpPr>
          <a:xfrm>
            <a:off x="3059832" y="1522694"/>
            <a:ext cx="864096" cy="360040"/>
            <a:chOff x="-2052736" y="1556792"/>
            <a:chExt cx="864096" cy="360040"/>
          </a:xfrm>
        </p:grpSpPr>
        <p:cxnSp>
          <p:nvCxnSpPr>
            <p:cNvPr id="20" name="Прямая соединительная линия 19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2" name="Группа 21"/>
          <p:cNvGrpSpPr/>
          <p:nvPr/>
        </p:nvGrpSpPr>
        <p:grpSpPr>
          <a:xfrm>
            <a:off x="3059832" y="2486422"/>
            <a:ext cx="864096" cy="360040"/>
            <a:chOff x="-2052736" y="1556792"/>
            <a:chExt cx="864096" cy="360040"/>
          </a:xfrm>
        </p:grpSpPr>
        <p:cxnSp>
          <p:nvCxnSpPr>
            <p:cNvPr id="23" name="Прямая соединительная линия 22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" name="Группа 24"/>
          <p:cNvGrpSpPr/>
          <p:nvPr/>
        </p:nvGrpSpPr>
        <p:grpSpPr>
          <a:xfrm>
            <a:off x="3059832" y="3443347"/>
            <a:ext cx="864096" cy="360040"/>
            <a:chOff x="-2052736" y="1556792"/>
            <a:chExt cx="864096" cy="360040"/>
          </a:xfrm>
        </p:grpSpPr>
        <p:cxnSp>
          <p:nvCxnSpPr>
            <p:cNvPr id="26" name="Прямая соединительная линия 25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8" name="Группа 27"/>
          <p:cNvGrpSpPr/>
          <p:nvPr/>
        </p:nvGrpSpPr>
        <p:grpSpPr>
          <a:xfrm>
            <a:off x="3049311" y="5472562"/>
            <a:ext cx="864096" cy="360040"/>
            <a:chOff x="-2052736" y="1556792"/>
            <a:chExt cx="864096" cy="360040"/>
          </a:xfrm>
        </p:grpSpPr>
        <p:cxnSp>
          <p:nvCxnSpPr>
            <p:cNvPr id="29" name="Прямая соединительная линия 28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1" name="Группа 30"/>
          <p:cNvGrpSpPr/>
          <p:nvPr/>
        </p:nvGrpSpPr>
        <p:grpSpPr>
          <a:xfrm>
            <a:off x="5076056" y="1543844"/>
            <a:ext cx="864096" cy="360040"/>
            <a:chOff x="-2052736" y="1556792"/>
            <a:chExt cx="864096" cy="360040"/>
          </a:xfrm>
        </p:grpSpPr>
        <p:cxnSp>
          <p:nvCxnSpPr>
            <p:cNvPr id="32" name="Прямая соединительная линия 31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4" name="Группа 33"/>
          <p:cNvGrpSpPr/>
          <p:nvPr/>
        </p:nvGrpSpPr>
        <p:grpSpPr>
          <a:xfrm>
            <a:off x="5076056" y="2473474"/>
            <a:ext cx="864096" cy="360040"/>
            <a:chOff x="-2052736" y="1556792"/>
            <a:chExt cx="864096" cy="360040"/>
          </a:xfrm>
        </p:grpSpPr>
        <p:cxnSp>
          <p:nvCxnSpPr>
            <p:cNvPr id="35" name="Прямая соединительная линия 34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7" name="Группа 36"/>
          <p:cNvGrpSpPr/>
          <p:nvPr/>
        </p:nvGrpSpPr>
        <p:grpSpPr>
          <a:xfrm>
            <a:off x="5002226" y="3444601"/>
            <a:ext cx="864096" cy="360040"/>
            <a:chOff x="-2052736" y="1556792"/>
            <a:chExt cx="864096" cy="360040"/>
          </a:xfrm>
        </p:grpSpPr>
        <p:cxnSp>
          <p:nvCxnSpPr>
            <p:cNvPr id="38" name="Прямая соединительная линия 37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0" name="Группа 39"/>
          <p:cNvGrpSpPr/>
          <p:nvPr/>
        </p:nvGrpSpPr>
        <p:grpSpPr>
          <a:xfrm>
            <a:off x="5076056" y="4500991"/>
            <a:ext cx="864096" cy="360040"/>
            <a:chOff x="-2052736" y="1556792"/>
            <a:chExt cx="864096" cy="360040"/>
          </a:xfrm>
        </p:grpSpPr>
        <p:cxnSp>
          <p:nvCxnSpPr>
            <p:cNvPr id="41" name="Прямая соединительная линия 40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3" name="Группа 42"/>
          <p:cNvGrpSpPr/>
          <p:nvPr/>
        </p:nvGrpSpPr>
        <p:grpSpPr>
          <a:xfrm>
            <a:off x="6948264" y="1509746"/>
            <a:ext cx="864096" cy="360040"/>
            <a:chOff x="-2052736" y="1556792"/>
            <a:chExt cx="864096" cy="360040"/>
          </a:xfrm>
        </p:grpSpPr>
        <p:cxnSp>
          <p:nvCxnSpPr>
            <p:cNvPr id="44" name="Прямая соединительная линия 43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6" name="Группа 45"/>
          <p:cNvGrpSpPr/>
          <p:nvPr/>
        </p:nvGrpSpPr>
        <p:grpSpPr>
          <a:xfrm>
            <a:off x="6948264" y="5473116"/>
            <a:ext cx="864096" cy="360040"/>
            <a:chOff x="-2052736" y="1556792"/>
            <a:chExt cx="864096" cy="360040"/>
          </a:xfrm>
        </p:grpSpPr>
        <p:cxnSp>
          <p:nvCxnSpPr>
            <p:cNvPr id="47" name="Прямая соединительная линия 46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9" name="Группа 48"/>
          <p:cNvGrpSpPr/>
          <p:nvPr/>
        </p:nvGrpSpPr>
        <p:grpSpPr>
          <a:xfrm>
            <a:off x="3049311" y="4495886"/>
            <a:ext cx="864096" cy="360040"/>
            <a:chOff x="-2052736" y="1556792"/>
            <a:chExt cx="864096" cy="360040"/>
          </a:xfrm>
        </p:grpSpPr>
        <p:cxnSp>
          <p:nvCxnSpPr>
            <p:cNvPr id="50" name="Прямая соединительная линия 49"/>
            <p:cNvCxnSpPr/>
            <p:nvPr/>
          </p:nvCxnSpPr>
          <p:spPr>
            <a:xfrm>
              <a:off x="-2052736" y="1556792"/>
              <a:ext cx="864096" cy="36004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/>
            <p:cNvCxnSpPr/>
            <p:nvPr/>
          </p:nvCxnSpPr>
          <p:spPr>
            <a:xfrm flipV="1">
              <a:off x="-2052736" y="1556792"/>
              <a:ext cx="864096" cy="347092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4041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118</TotalTime>
  <Words>75</Words>
  <Application>Microsoft Office PowerPoint</Application>
  <PresentationFormat>Экран (4:3)</PresentationFormat>
  <Paragraphs>60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SimSun-ExtB</vt:lpstr>
      <vt:lpstr>Arial</vt:lpstr>
      <vt:lpstr>Calibri</vt:lpstr>
      <vt:lpstr>Times New Roman</vt:lpstr>
      <vt:lpstr>Tw Cen MT</vt:lpstr>
      <vt:lpstr>Ustroke</vt:lpstr>
      <vt:lpstr>Капля</vt:lpstr>
      <vt:lpstr>Дидактическая игра по русскому языку</vt:lpstr>
      <vt:lpstr>Карточка игрока</vt:lpstr>
      <vt:lpstr>Как играть?</vt:lpstr>
      <vt:lpstr>Первый, кто зачеркнёт ряд слов, кричит «бинго!» </vt:lpstr>
      <vt:lpstr>живот</vt:lpstr>
      <vt:lpstr>ДАЧА</vt:lpstr>
      <vt:lpstr>ЧУДО</vt:lpstr>
      <vt:lpstr>печка</vt:lpstr>
      <vt:lpstr>пища</vt:lpstr>
      <vt:lpstr>БЛИНЧИК</vt:lpstr>
      <vt:lpstr>ПОМОЩНИК</vt:lpstr>
      <vt:lpstr>МАЧТА</vt:lpstr>
      <vt:lpstr>ВЕТЕР</vt:lpstr>
      <vt:lpstr>ЩУКА</vt:lpstr>
      <vt:lpstr>сочный</vt:lpstr>
      <vt:lpstr>ДЕНЬ</vt:lpstr>
      <vt:lpstr>ШИПЫ</vt:lpstr>
      <vt:lpstr>МЯСНОЙ</vt:lpstr>
      <vt:lpstr>Проверь себя!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Пользователь</cp:lastModifiedBy>
  <cp:revision>16</cp:revision>
  <dcterms:created xsi:type="dcterms:W3CDTF">2013-08-17T08:34:50Z</dcterms:created>
  <dcterms:modified xsi:type="dcterms:W3CDTF">2021-01-30T18:01:16Z</dcterms:modified>
</cp:coreProperties>
</file>