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2"/>
  </p:notesMasterIdLst>
  <p:sldIdLst>
    <p:sldId id="257" r:id="rId2"/>
    <p:sldId id="258" r:id="rId3"/>
    <p:sldId id="27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4" r:id="rId13"/>
    <p:sldId id="268" r:id="rId14"/>
    <p:sldId id="281" r:id="rId15"/>
    <p:sldId id="282" r:id="rId16"/>
    <p:sldId id="283" r:id="rId17"/>
    <p:sldId id="271" r:id="rId18"/>
    <p:sldId id="274" r:id="rId19"/>
    <p:sldId id="273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71A004-DD66-464F-85B7-D126806598CB}" type="doc">
      <dgm:prSet loTypeId="urn:microsoft.com/office/officeart/2005/8/layout/radial4" loCatId="relationship" qsTypeId="urn:microsoft.com/office/officeart/2005/8/quickstyle/3d7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2E7DF470-D4F3-477F-906D-BFAF7DC5EE92}">
      <dgm:prSet phldrT="[Текст]"/>
      <dgm:spPr/>
      <dgm:t>
        <a:bodyPr/>
        <a:lstStyle/>
        <a:p>
          <a:r>
            <a:rPr lang="ru-RU" dirty="0" smtClean="0"/>
            <a:t>Проект</a:t>
          </a:r>
        </a:p>
        <a:p>
          <a:r>
            <a:rPr lang="ru-RU" dirty="0" smtClean="0"/>
            <a:t>«Дедово хозяйство»</a:t>
          </a:r>
          <a:endParaRPr lang="ru-RU" dirty="0"/>
        </a:p>
      </dgm:t>
    </dgm:pt>
    <dgm:pt modelId="{9D780B58-0AE6-4E43-9646-C6E57D1FA584}" type="parTrans" cxnId="{70805126-CE20-4B39-B85F-5317724D09A4}">
      <dgm:prSet/>
      <dgm:spPr/>
      <dgm:t>
        <a:bodyPr/>
        <a:lstStyle/>
        <a:p>
          <a:endParaRPr lang="ru-RU"/>
        </a:p>
      </dgm:t>
    </dgm:pt>
    <dgm:pt modelId="{B00CB977-8192-49E9-9654-CDA653C8BFEB}" type="sibTrans" cxnId="{70805126-CE20-4B39-B85F-5317724D09A4}">
      <dgm:prSet/>
      <dgm:spPr/>
      <dgm:t>
        <a:bodyPr/>
        <a:lstStyle/>
        <a:p>
          <a:endParaRPr lang="ru-RU"/>
        </a:p>
      </dgm:t>
    </dgm:pt>
    <dgm:pt modelId="{C6A4E6FD-8590-414E-B22D-35CE5E40F719}">
      <dgm:prSet phldrT="[Текст]"/>
      <dgm:spPr/>
      <dgm:t>
        <a:bodyPr/>
        <a:lstStyle/>
        <a:p>
          <a:r>
            <a:rPr lang="ru-RU" dirty="0" smtClean="0"/>
            <a:t>Родители</a:t>
          </a:r>
          <a:endParaRPr lang="ru-RU" dirty="0"/>
        </a:p>
      </dgm:t>
    </dgm:pt>
    <dgm:pt modelId="{C18F0FAB-2B15-45B5-AF35-1C1F222E7A70}" type="parTrans" cxnId="{90EA66DE-D9C9-4ACF-BAFE-72D68C4B5369}">
      <dgm:prSet/>
      <dgm:spPr/>
      <dgm:t>
        <a:bodyPr/>
        <a:lstStyle/>
        <a:p>
          <a:endParaRPr lang="ru-RU"/>
        </a:p>
      </dgm:t>
    </dgm:pt>
    <dgm:pt modelId="{31184C45-942A-48AD-839E-A8A8C46F9033}" type="sibTrans" cxnId="{90EA66DE-D9C9-4ACF-BAFE-72D68C4B5369}">
      <dgm:prSet/>
      <dgm:spPr/>
      <dgm:t>
        <a:bodyPr/>
        <a:lstStyle/>
        <a:p>
          <a:endParaRPr lang="ru-RU"/>
        </a:p>
      </dgm:t>
    </dgm:pt>
    <dgm:pt modelId="{6F28695C-09D4-48FB-9D3F-C742BEC72273}">
      <dgm:prSet phldrT="[Текст]"/>
      <dgm:spPr/>
      <dgm:t>
        <a:bodyPr/>
        <a:lstStyle/>
        <a:p>
          <a:r>
            <a:rPr lang="ru-RU" dirty="0" smtClean="0"/>
            <a:t>Педагоги </a:t>
          </a:r>
          <a:endParaRPr lang="ru-RU" dirty="0"/>
        </a:p>
      </dgm:t>
    </dgm:pt>
    <dgm:pt modelId="{2B7BE7B9-08A1-4243-932C-09F1B39810E4}" type="parTrans" cxnId="{40E80A5E-0693-49DD-B96A-14ED29DA29CF}">
      <dgm:prSet/>
      <dgm:spPr/>
      <dgm:t>
        <a:bodyPr/>
        <a:lstStyle/>
        <a:p>
          <a:endParaRPr lang="ru-RU"/>
        </a:p>
      </dgm:t>
    </dgm:pt>
    <dgm:pt modelId="{01D79949-6AB4-47EA-B625-7581CB35ED44}" type="sibTrans" cxnId="{40E80A5E-0693-49DD-B96A-14ED29DA29CF}">
      <dgm:prSet/>
      <dgm:spPr/>
      <dgm:t>
        <a:bodyPr/>
        <a:lstStyle/>
        <a:p>
          <a:endParaRPr lang="ru-RU"/>
        </a:p>
      </dgm:t>
    </dgm:pt>
    <dgm:pt modelId="{2C178F37-99F8-4800-80C6-7BEFAD329EFB}">
      <dgm:prSet phldrT="[Текст]"/>
      <dgm:spPr/>
      <dgm:t>
        <a:bodyPr/>
        <a:lstStyle/>
        <a:p>
          <a:r>
            <a:rPr lang="ru-RU" dirty="0" smtClean="0"/>
            <a:t>Дети группы «Романтики»</a:t>
          </a:r>
          <a:endParaRPr lang="ru-RU" dirty="0"/>
        </a:p>
      </dgm:t>
    </dgm:pt>
    <dgm:pt modelId="{12014378-1F55-4758-B27D-E307C68A33C0}" type="parTrans" cxnId="{570A2D0A-F5B3-416F-BA48-5DBF47BC87E3}">
      <dgm:prSet/>
      <dgm:spPr/>
      <dgm:t>
        <a:bodyPr/>
        <a:lstStyle/>
        <a:p>
          <a:endParaRPr lang="ru-RU"/>
        </a:p>
      </dgm:t>
    </dgm:pt>
    <dgm:pt modelId="{E5EFE01B-1360-4D23-B248-E5F1823B6D09}" type="sibTrans" cxnId="{570A2D0A-F5B3-416F-BA48-5DBF47BC87E3}">
      <dgm:prSet/>
      <dgm:spPr/>
      <dgm:t>
        <a:bodyPr/>
        <a:lstStyle/>
        <a:p>
          <a:endParaRPr lang="ru-RU"/>
        </a:p>
      </dgm:t>
    </dgm:pt>
    <dgm:pt modelId="{6C944134-D2F7-4D49-83A4-62D518627F7A}" type="pres">
      <dgm:prSet presAssocID="{E671A004-DD66-464F-85B7-D126806598C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E1A7C5-4796-4866-B6B8-6F0ECECB837E}" type="pres">
      <dgm:prSet presAssocID="{2E7DF470-D4F3-477F-906D-BFAF7DC5EE92}" presName="centerShape" presStyleLbl="node0" presStyleIdx="0" presStyleCnt="1"/>
      <dgm:spPr/>
      <dgm:t>
        <a:bodyPr/>
        <a:lstStyle/>
        <a:p>
          <a:endParaRPr lang="ru-RU"/>
        </a:p>
      </dgm:t>
    </dgm:pt>
    <dgm:pt modelId="{0284EA4F-1D85-44FE-B8A2-AADCC2DEF942}" type="pres">
      <dgm:prSet presAssocID="{C18F0FAB-2B15-45B5-AF35-1C1F222E7A70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2C013B57-F739-42D0-8D48-650BD43CFFB1}" type="pres">
      <dgm:prSet presAssocID="{C6A4E6FD-8590-414E-B22D-35CE5E40F71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916C82-EBD0-4CE1-8DFB-14D550FAA2C7}" type="pres">
      <dgm:prSet presAssocID="{2B7BE7B9-08A1-4243-932C-09F1B39810E4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28FD9D46-B76D-43BB-BC58-AE60386ECFB1}" type="pres">
      <dgm:prSet presAssocID="{6F28695C-09D4-48FB-9D3F-C742BEC7227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4A718-80D0-486A-A72C-607A685DB9E5}" type="pres">
      <dgm:prSet presAssocID="{12014378-1F55-4758-B27D-E307C68A33C0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1ADF5489-54FA-4550-936E-0B7807D45CE8}" type="pres">
      <dgm:prSet presAssocID="{2C178F37-99F8-4800-80C6-7BEFAD329EF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CA2456-A7F7-4CF2-8EAF-5A46D7DD393B}" type="presOf" srcId="{2E7DF470-D4F3-477F-906D-BFAF7DC5EE92}" destId="{C8E1A7C5-4796-4866-B6B8-6F0ECECB837E}" srcOrd="0" destOrd="0" presId="urn:microsoft.com/office/officeart/2005/8/layout/radial4"/>
    <dgm:cxn modelId="{1DBE2CCF-D082-42A2-9371-FE1C5EDB61C8}" type="presOf" srcId="{C6A4E6FD-8590-414E-B22D-35CE5E40F719}" destId="{2C013B57-F739-42D0-8D48-650BD43CFFB1}" srcOrd="0" destOrd="0" presId="urn:microsoft.com/office/officeart/2005/8/layout/radial4"/>
    <dgm:cxn modelId="{31486700-37B1-4F75-8F7C-BA9BB2889FAF}" type="presOf" srcId="{2C178F37-99F8-4800-80C6-7BEFAD329EFB}" destId="{1ADF5489-54FA-4550-936E-0B7807D45CE8}" srcOrd="0" destOrd="0" presId="urn:microsoft.com/office/officeart/2005/8/layout/radial4"/>
    <dgm:cxn modelId="{CE5CB1EE-3AF0-4213-A2A6-DF5110D19EEA}" type="presOf" srcId="{12014378-1F55-4758-B27D-E307C68A33C0}" destId="{E2F4A718-80D0-486A-A72C-607A685DB9E5}" srcOrd="0" destOrd="0" presId="urn:microsoft.com/office/officeart/2005/8/layout/radial4"/>
    <dgm:cxn modelId="{40E80A5E-0693-49DD-B96A-14ED29DA29CF}" srcId="{2E7DF470-D4F3-477F-906D-BFAF7DC5EE92}" destId="{6F28695C-09D4-48FB-9D3F-C742BEC72273}" srcOrd="1" destOrd="0" parTransId="{2B7BE7B9-08A1-4243-932C-09F1B39810E4}" sibTransId="{01D79949-6AB4-47EA-B625-7581CB35ED44}"/>
    <dgm:cxn modelId="{570A2D0A-F5B3-416F-BA48-5DBF47BC87E3}" srcId="{2E7DF470-D4F3-477F-906D-BFAF7DC5EE92}" destId="{2C178F37-99F8-4800-80C6-7BEFAD329EFB}" srcOrd="2" destOrd="0" parTransId="{12014378-1F55-4758-B27D-E307C68A33C0}" sibTransId="{E5EFE01B-1360-4D23-B248-E5F1823B6D09}"/>
    <dgm:cxn modelId="{46D38DC0-3238-4B7B-A719-D7440C65DCFD}" type="presOf" srcId="{E671A004-DD66-464F-85B7-D126806598CB}" destId="{6C944134-D2F7-4D49-83A4-62D518627F7A}" srcOrd="0" destOrd="0" presId="urn:microsoft.com/office/officeart/2005/8/layout/radial4"/>
    <dgm:cxn modelId="{E4AB106F-37E3-4565-A6A4-976970A5D865}" type="presOf" srcId="{C18F0FAB-2B15-45B5-AF35-1C1F222E7A70}" destId="{0284EA4F-1D85-44FE-B8A2-AADCC2DEF942}" srcOrd="0" destOrd="0" presId="urn:microsoft.com/office/officeart/2005/8/layout/radial4"/>
    <dgm:cxn modelId="{90EA66DE-D9C9-4ACF-BAFE-72D68C4B5369}" srcId="{2E7DF470-D4F3-477F-906D-BFAF7DC5EE92}" destId="{C6A4E6FD-8590-414E-B22D-35CE5E40F719}" srcOrd="0" destOrd="0" parTransId="{C18F0FAB-2B15-45B5-AF35-1C1F222E7A70}" sibTransId="{31184C45-942A-48AD-839E-A8A8C46F9033}"/>
    <dgm:cxn modelId="{20119379-6ABD-455D-A527-3BC95CE40171}" type="presOf" srcId="{2B7BE7B9-08A1-4243-932C-09F1B39810E4}" destId="{5E916C82-EBD0-4CE1-8DFB-14D550FAA2C7}" srcOrd="0" destOrd="0" presId="urn:microsoft.com/office/officeart/2005/8/layout/radial4"/>
    <dgm:cxn modelId="{BBCA347C-3C3E-4478-A6E4-8DA367FBD501}" type="presOf" srcId="{6F28695C-09D4-48FB-9D3F-C742BEC72273}" destId="{28FD9D46-B76D-43BB-BC58-AE60386ECFB1}" srcOrd="0" destOrd="0" presId="urn:microsoft.com/office/officeart/2005/8/layout/radial4"/>
    <dgm:cxn modelId="{70805126-CE20-4B39-B85F-5317724D09A4}" srcId="{E671A004-DD66-464F-85B7-D126806598CB}" destId="{2E7DF470-D4F3-477F-906D-BFAF7DC5EE92}" srcOrd="0" destOrd="0" parTransId="{9D780B58-0AE6-4E43-9646-C6E57D1FA584}" sibTransId="{B00CB977-8192-49E9-9654-CDA653C8BFEB}"/>
    <dgm:cxn modelId="{BD644732-FEB6-41A7-84D3-DE8D65A8C0DB}" type="presParOf" srcId="{6C944134-D2F7-4D49-83A4-62D518627F7A}" destId="{C8E1A7C5-4796-4866-B6B8-6F0ECECB837E}" srcOrd="0" destOrd="0" presId="urn:microsoft.com/office/officeart/2005/8/layout/radial4"/>
    <dgm:cxn modelId="{3F536E69-FE52-406C-9B51-16060A591513}" type="presParOf" srcId="{6C944134-D2F7-4D49-83A4-62D518627F7A}" destId="{0284EA4F-1D85-44FE-B8A2-AADCC2DEF942}" srcOrd="1" destOrd="0" presId="urn:microsoft.com/office/officeart/2005/8/layout/radial4"/>
    <dgm:cxn modelId="{64CF5AE3-672B-401D-BB22-60FFB1108197}" type="presParOf" srcId="{6C944134-D2F7-4D49-83A4-62D518627F7A}" destId="{2C013B57-F739-42D0-8D48-650BD43CFFB1}" srcOrd="2" destOrd="0" presId="urn:microsoft.com/office/officeart/2005/8/layout/radial4"/>
    <dgm:cxn modelId="{4192AF30-0C97-4918-BDB6-BDF4C478A147}" type="presParOf" srcId="{6C944134-D2F7-4D49-83A4-62D518627F7A}" destId="{5E916C82-EBD0-4CE1-8DFB-14D550FAA2C7}" srcOrd="3" destOrd="0" presId="urn:microsoft.com/office/officeart/2005/8/layout/radial4"/>
    <dgm:cxn modelId="{87C99AE7-3CD2-4CE1-8C32-60A8942CC9AA}" type="presParOf" srcId="{6C944134-D2F7-4D49-83A4-62D518627F7A}" destId="{28FD9D46-B76D-43BB-BC58-AE60386ECFB1}" srcOrd="4" destOrd="0" presId="urn:microsoft.com/office/officeart/2005/8/layout/radial4"/>
    <dgm:cxn modelId="{5CCF4330-5FF7-4480-B513-AA9DCAC27A94}" type="presParOf" srcId="{6C944134-D2F7-4D49-83A4-62D518627F7A}" destId="{E2F4A718-80D0-486A-A72C-607A685DB9E5}" srcOrd="5" destOrd="0" presId="urn:microsoft.com/office/officeart/2005/8/layout/radial4"/>
    <dgm:cxn modelId="{4C162380-54EC-4E67-9B4D-2F2741CA74A0}" type="presParOf" srcId="{6C944134-D2F7-4D49-83A4-62D518627F7A}" destId="{1ADF5489-54FA-4550-936E-0B7807D45CE8}" srcOrd="6" destOrd="0" presId="urn:microsoft.com/office/officeart/2005/8/layout/radial4"/>
  </dgm:cxnLst>
  <dgm:bg/>
  <dgm:whole/>
  <dgm:extLst>
    <a:ext uri="http://schemas.microsoft.com/office/drawing/2008/diagram">
      <dsp:dataModelExt xmlns=""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8E1A7C5-4796-4866-B6B8-6F0ECECB837E}">
      <dsp:nvSpPr>
        <dsp:cNvPr id="0" name=""/>
        <dsp:cNvSpPr/>
      </dsp:nvSpPr>
      <dsp:spPr>
        <a:xfrm>
          <a:off x="3125485" y="3505601"/>
          <a:ext cx="2588228" cy="25882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Проект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«Дедово хозяйство»</a:t>
          </a:r>
          <a:endParaRPr lang="ru-RU" sz="3000" kern="1200" dirty="0"/>
        </a:p>
      </dsp:txBody>
      <dsp:txXfrm>
        <a:off x="3125485" y="3505601"/>
        <a:ext cx="2588228" cy="2588228"/>
      </dsp:txXfrm>
    </dsp:sp>
    <dsp:sp modelId="{0284EA4F-1D85-44FE-B8A2-AADCC2DEF942}">
      <dsp:nvSpPr>
        <dsp:cNvPr id="0" name=""/>
        <dsp:cNvSpPr/>
      </dsp:nvSpPr>
      <dsp:spPr>
        <a:xfrm rot="12900000">
          <a:off x="1080011" y="2926193"/>
          <a:ext cx="2381309" cy="737645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p3d z="-2118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013B57-F739-42D0-8D48-650BD43CFFB1}">
      <dsp:nvSpPr>
        <dsp:cNvPr id="0" name=""/>
        <dsp:cNvSpPr/>
      </dsp:nvSpPr>
      <dsp:spPr>
        <a:xfrm>
          <a:off x="65930" y="1628557"/>
          <a:ext cx="2458816" cy="19670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Родители</a:t>
          </a:r>
          <a:endParaRPr lang="ru-RU" sz="3100" kern="1200" dirty="0"/>
        </a:p>
      </dsp:txBody>
      <dsp:txXfrm>
        <a:off x="65930" y="1628557"/>
        <a:ext cx="2458816" cy="1967053"/>
      </dsp:txXfrm>
    </dsp:sp>
    <dsp:sp modelId="{5E916C82-EBD0-4CE1-8DFB-14D550FAA2C7}">
      <dsp:nvSpPr>
        <dsp:cNvPr id="0" name=""/>
        <dsp:cNvSpPr/>
      </dsp:nvSpPr>
      <dsp:spPr>
        <a:xfrm rot="16200000">
          <a:off x="3228945" y="1807529"/>
          <a:ext cx="2381309" cy="737645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p3d z="-2118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8FD9D46-B76D-43BB-BC58-AE60386ECFB1}">
      <dsp:nvSpPr>
        <dsp:cNvPr id="0" name=""/>
        <dsp:cNvSpPr/>
      </dsp:nvSpPr>
      <dsp:spPr>
        <a:xfrm>
          <a:off x="3190191" y="2170"/>
          <a:ext cx="2458816" cy="196705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Педагоги </a:t>
          </a:r>
          <a:endParaRPr lang="ru-RU" sz="3100" kern="1200" dirty="0"/>
        </a:p>
      </dsp:txBody>
      <dsp:txXfrm>
        <a:off x="3190191" y="2170"/>
        <a:ext cx="2458816" cy="1967053"/>
      </dsp:txXfrm>
    </dsp:sp>
    <dsp:sp modelId="{E2F4A718-80D0-486A-A72C-607A685DB9E5}">
      <dsp:nvSpPr>
        <dsp:cNvPr id="0" name=""/>
        <dsp:cNvSpPr/>
      </dsp:nvSpPr>
      <dsp:spPr>
        <a:xfrm rot="19500000">
          <a:off x="5377878" y="2926193"/>
          <a:ext cx="2381309" cy="737645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p3d z="-2118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ADF5489-54FA-4550-936E-0B7807D45CE8}">
      <dsp:nvSpPr>
        <dsp:cNvPr id="0" name=""/>
        <dsp:cNvSpPr/>
      </dsp:nvSpPr>
      <dsp:spPr>
        <a:xfrm>
          <a:off x="6314452" y="1628557"/>
          <a:ext cx="2458816" cy="19670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28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9055" tIns="59055" rIns="59055" bIns="5905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kern="1200" dirty="0" smtClean="0"/>
            <a:t>Дети группы «Романтики»</a:t>
          </a:r>
          <a:endParaRPr lang="ru-RU" sz="3100" kern="1200" dirty="0"/>
        </a:p>
      </dsp:txBody>
      <dsp:txXfrm>
        <a:off x="6314452" y="1628557"/>
        <a:ext cx="2458816" cy="1967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D88EF5-5305-4776-A014-8CD783101432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D845C7-DA3D-4F2F-AE13-761972CEC7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645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1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Презентация проекта «Огород на окне» Презентацию подготовила Воспитатель Леонова</a:t>
            </a:r>
            <a:r>
              <a:rPr lang="ru-RU" baseline="0" dirty="0" smtClean="0">
                <a:effectLst/>
              </a:rPr>
              <a:t> Наталия Александровна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6486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2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ЦЕЛЬ Формирование у детей интереса к опытнической и исследовательской деятельности по выращиванию культурных растений в комнатных условиях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8762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2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ЦЕЛЬ Формирование у детей интереса к опытнической и исследовательской деятельности по выращиванию культурных растений в комнатных условиях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8762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3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ЗАДАЧИ: 1.Учить детей ухаживать за растениями в комнатных условиях. 2.Обобщать представления детей о необходимости света, тепла, влаги, почвы для роста растений. 3.Развивать познавательные и творческие способности. 4.Формировать осознанно- правильное отношение к природным явлениям и объектам . 5.Воспитывать бережное отношение к своему труду. 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4737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4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Участники проекта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3267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5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П </a:t>
            </a:r>
            <a:r>
              <a:rPr lang="ru-RU" dirty="0" err="1" smtClean="0">
                <a:effectLst/>
              </a:rPr>
              <a:t>одготовительный</a:t>
            </a:r>
            <a:r>
              <a:rPr lang="ru-RU" dirty="0" smtClean="0">
                <a:effectLst/>
              </a:rPr>
              <a:t> Исследовательский Заключительный (обобщающий) Этапы проекта: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3085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6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Формы работы *беседы *занятия *викторины *дидактические, настольные игры, сюжетно-ролевые, театрализованные игры * целенаправленные наблюдения, экскурсии *совместный труд детей и взрослых *работа с родителями *продуктивная деятельность *посильная самостоятельная трудовая деятельность *использование иллюстративного материала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69665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7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1.Дети научатся ухаживать за растениями и познакомятся с условиями их содержания, будут учиться подмечать красоту растительного мира. 2.У детей сформируется знания о росте растений в комнатных условиях. 3.Создание в группе огорода на подоконнике. ожидаемый результат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22848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8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1.Беседы с детьми (выявление знаний детей о растениях). 2.Сбор художественной литературы: стихи, загадки, пословицы, поговорки, рассказы, сказки про овощи, экологические сказки. 3.Приобретение необходимого оборудования (контейнеры, земля, удобрения, семена). 4.Разбивка огорода на подоконнике. 5.Изготовление табличек - указателей с названиями растений 1 этап - подготовительный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6075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47181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9183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9183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12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2 этап - исследовательский Дети наблюдали за ростом растений, проводили опыты, эксперименты. Устанавливали связи: растения - земля, растения - вода, растения - человек.       В процессе исследований дети познакомились с художественной литературой об овощах: поговорки, стихи, сказки, загадки. Рассматривали иллюстрации, картины. Проводились занятия, дидактические игры, беседы.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821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слайд11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12851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слайд11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12851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слайд11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12851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effectLst/>
              </a:rPr>
              <a:t>Слайд 15</a:t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3 этап - заключительный Подведение итогов реализации проекта. В группе был создан огород на окне.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13301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16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30753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Слайд 17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3252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Слайд 20</a:t>
            </a:r>
          </a:p>
          <a:p>
            <a:r>
              <a:rPr lang="ru-RU" dirty="0" smtClean="0"/>
              <a:t>Каждый человек хочет быть здоровым. Здоровье -  это богатство, которое нельзя купить за деньги или получить в подарок. Люди сами укрепляют или разрушают то, что им дано природой. Один из важнейших элементов этой созидательной или разрушительной работы – это питание. Всем хорошо известно мудрое изречение: «Человек есть то, что он ест».</a:t>
            </a:r>
          </a:p>
          <a:p>
            <a:r>
              <a:rPr lang="ru-RU" dirty="0" smtClean="0"/>
              <a:t>В составе пищи, которую мы едим, содержатся различные вещества, необходимые для нормальной работы всех органов, способствующие укреплению организма, его исцелению, а так же наносящие вред здоровью.  К незаменимым, жизненно важным компонентам относятся витамины.</a:t>
            </a:r>
          </a:p>
          <a:p>
            <a:r>
              <a:rPr lang="ru-RU" dirty="0" smtClean="0"/>
              <a:t>Все жизненные процессы протекают в организме при непосредственном участии витаминов. Они играют важнейшую роль в поддержании иммунитета, то есть делают наш организм более устойчивым  к болезням.</a:t>
            </a:r>
          </a:p>
          <a:p>
            <a:r>
              <a:rPr lang="ru-RU" dirty="0" smtClean="0"/>
              <a:t>  С приходом весны у людей ослабевает иммунитет, наступает авитаминоз. Повысить жизненный тонус поможет свежая зелень </a:t>
            </a:r>
            <a:r>
              <a:rPr lang="ru-RU" dirty="0" err="1" smtClean="0"/>
              <a:t>cо</a:t>
            </a:r>
            <a:r>
              <a:rPr lang="ru-RU" dirty="0" smtClean="0"/>
              <a:t> своего подоконника, богатая витаминами и не содержащая вредных химикатов. Как же можно вырастить витаминный огород на подоконнике?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D845C7-DA3D-4F2F-AE13-761972CEC705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7548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5E8AEA9B-3F31-4BD0-94BE-386C5C27DA40}" type="datetimeFigureOut">
              <a:rPr lang="ru-RU" smtClean="0"/>
              <a:pPr/>
              <a:t>23.04.2026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B9BE87C-3F94-4DAB-B964-CCA10986A7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k\Music\&#1089;&#1087;&#1086;&#1082;&#1086;&#1081;&#1085;&#1072;&#1103;\Paul-Mauriat-Pol_-Moria-Love-story(muzbaron.com)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1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721770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6200" y="2132856"/>
            <a:ext cx="6477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4000" dirty="0" smtClean="0">
                <a:solidFill>
                  <a:srgbClr val="250698"/>
                </a:solidFill>
                <a:latin typeface="Bookman Old Style" pitchFamily="18" charset="0"/>
              </a:rPr>
              <a:t> </a:t>
            </a:r>
            <a:r>
              <a:rPr lang="ru-RU" sz="4000" dirty="0" smtClean="0"/>
              <a:t>Презентация проекта 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4000" dirty="0" smtClean="0"/>
              <a:t>«Огород на подоконнике» в первой младшей группе</a:t>
            </a:r>
          </a:p>
          <a:p>
            <a:pPr algn="ctr">
              <a:lnSpc>
                <a:spcPct val="80000"/>
              </a:lnSpc>
              <a:defRPr/>
            </a:pPr>
            <a:r>
              <a:rPr lang="ru-RU" sz="4000" dirty="0" smtClean="0"/>
              <a:t>«Романтики»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34000" y="3733800"/>
            <a:ext cx="381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</a:rPr>
              <a:t>Презентацию </a:t>
            </a:r>
            <a:r>
              <a:rPr lang="ru-RU" sz="2000" b="1" dirty="0" smtClean="0">
                <a:latin typeface="Times New Roman" pitchFamily="18" charset="0"/>
              </a:rPr>
              <a:t>подготовила</a:t>
            </a:r>
            <a:endParaRPr lang="ru-RU" sz="2000" b="1" dirty="0" smtClean="0">
              <a:latin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</a:rPr>
              <a:t>Воспитатель</a:t>
            </a:r>
            <a:endParaRPr lang="ru-RU" sz="2000" b="1" dirty="0" smtClean="0">
              <a:latin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</a:rPr>
              <a:t>Рожина Т.В</a:t>
            </a:r>
            <a:r>
              <a:rPr lang="ru-RU" sz="2000" b="1" dirty="0" smtClean="0">
                <a:latin typeface="Times New Roman" pitchFamily="18" charset="0"/>
              </a:rPr>
              <a:t>.</a:t>
            </a:r>
            <a:endParaRPr lang="ru-RU" sz="2000" b="1" dirty="0" smtClean="0">
              <a:latin typeface="Times New Roman" pitchFamily="18" charset="0"/>
            </a:endParaRPr>
          </a:p>
        </p:txBody>
      </p:sp>
      <p:pic>
        <p:nvPicPr>
          <p:cNvPr id="7" name="Picture 23" descr="54"/>
          <p:cNvPicPr>
            <a:picLocks noChangeAspect="1" noChangeArrowheads="1" noCrop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315200" y="2514600"/>
            <a:ext cx="876300" cy="811213"/>
          </a:xfrm>
          <a:prstGeom prst="rect">
            <a:avLst/>
          </a:prstGeom>
          <a:noFill/>
        </p:spPr>
      </p:pic>
      <p:pic>
        <p:nvPicPr>
          <p:cNvPr id="8" name="Paul-Mauriat-Pol_-Moria-Love-story(muzbaron.co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8460432" y="544522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72177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4800" y="1928802"/>
            <a:ext cx="88392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   Окружающий мир влияет на развитие ребенка и не секрет, что дети дошкольного возраста по природе своей исследователи. Явления и объекты природы привлекают детей своей красотой и разнообразием.      Огород на подоконнике начнет вызывать огромный интерес у ребёнка, если его научить наблюдать за растениями, видеть в зелёном росточке особое живое существо, которое живет, растет и целиком зависит от того, получает он уход или нет.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   Только с помощью взрослого маленький дошкольник поймет, что жизнь растений зависит от тепла, света и хорошей почвы. Научившись понимать, ребёнок будет сочувствовать и ухаживать за растениями.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   Мир природы удивительный и многообразный. Каждый внимательный наблюдатель, исследователь может открыть в нем для себя что-то новое.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   В процессе систематического ухода за растениями у детей формируются определенные трудовые навыки и желание ухаживать за растениями.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7" name="Picture 23" descr="54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001024" y="214290"/>
            <a:ext cx="876300" cy="811213"/>
          </a:xfrm>
          <a:prstGeom prst="rect">
            <a:avLst/>
          </a:prstGeom>
          <a:noFill/>
        </p:spPr>
      </p:pic>
      <p:sp>
        <p:nvSpPr>
          <p:cNvPr id="6" name="Cloud"/>
          <p:cNvSpPr>
            <a:spLocks noChangeAspect="1" noEditPoints="1" noChangeArrowheads="1"/>
          </p:cNvSpPr>
          <p:nvPr/>
        </p:nvSpPr>
        <p:spPr bwMode="auto">
          <a:xfrm>
            <a:off x="857224" y="0"/>
            <a:ext cx="5214974" cy="178595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99CCFF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1766" tIns="40883" rIns="81766" bIns="40883"/>
          <a:lstStyle/>
          <a:p>
            <a:pPr defTabSz="817563"/>
            <a:r>
              <a:rPr lang="ru-RU" b="1" dirty="0">
                <a:solidFill>
                  <a:srgbClr val="FF0000"/>
                </a:solidFill>
              </a:rPr>
              <a:t>     </a:t>
            </a:r>
          </a:p>
          <a:p>
            <a:pPr defTabSz="817563"/>
            <a:r>
              <a:rPr lang="ru-RU" b="1" dirty="0">
                <a:solidFill>
                  <a:srgbClr val="FF0000"/>
                </a:solidFill>
              </a:rPr>
              <a:t>   </a:t>
            </a:r>
            <a:r>
              <a:rPr lang="ru-RU" b="1" dirty="0" smtClean="0">
                <a:solidFill>
                  <a:srgbClr val="FF0000"/>
                </a:solidFill>
              </a:rPr>
              <a:t>         </a:t>
            </a:r>
            <a:r>
              <a:rPr lang="ru-RU" sz="3600" b="1" dirty="0" smtClean="0">
                <a:solidFill>
                  <a:srgbClr val="FF0000"/>
                </a:solidFill>
              </a:rPr>
              <a:t>Актуальность:</a:t>
            </a:r>
            <a:endParaRPr lang="ru-RU" sz="3600" b="1" dirty="0">
              <a:solidFill>
                <a:srgbClr val="FF0000"/>
              </a:solidFill>
            </a:endParaRPr>
          </a:p>
          <a:p>
            <a:pPr defTabSz="817563"/>
            <a:endParaRPr lang="ru-RU" b="1" dirty="0">
              <a:solidFill>
                <a:srgbClr val="FF0000"/>
              </a:solidFill>
            </a:endParaRPr>
          </a:p>
          <a:p>
            <a:pPr defTabSz="817563"/>
            <a:endParaRPr lang="ru-RU" sz="2100" b="1" dirty="0">
              <a:solidFill>
                <a:srgbClr val="FF0000"/>
              </a:solidFill>
            </a:endParaRPr>
          </a:p>
          <a:p>
            <a:pPr defTabSz="817563"/>
            <a:r>
              <a:rPr lang="ru-RU" sz="2100" b="1" dirty="0">
                <a:solidFill>
                  <a:srgbClr val="FF0000"/>
                </a:solidFill>
              </a:rPr>
              <a:t>        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72177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4800" y="2819400"/>
            <a:ext cx="88392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/>
              <a:t>Формирование у детей интереса </a:t>
            </a:r>
            <a:r>
              <a:rPr lang="ru-RU" sz="2800" b="1" dirty="0"/>
              <a:t>к</a:t>
            </a:r>
            <a:r>
              <a:rPr lang="ru-RU" sz="2800" b="1" dirty="0" smtClean="0"/>
              <a:t>        исследовательской деятельности по выращиванию культурных растений в комнатных условиях.</a:t>
            </a:r>
            <a:endParaRPr kumimoji="0" lang="ru-RU" sz="28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pic>
        <p:nvPicPr>
          <p:cNvPr id="7" name="Picture 23" descr="54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28600" y="2133600"/>
            <a:ext cx="876300" cy="811213"/>
          </a:xfrm>
          <a:prstGeom prst="rect">
            <a:avLst/>
          </a:prstGeom>
          <a:noFill/>
        </p:spPr>
      </p:pic>
      <p:sp>
        <p:nvSpPr>
          <p:cNvPr id="6" name="Cloud"/>
          <p:cNvSpPr>
            <a:spLocks noChangeAspect="1" noEditPoints="1" noChangeArrowheads="1"/>
          </p:cNvSpPr>
          <p:nvPr/>
        </p:nvSpPr>
        <p:spPr bwMode="auto">
          <a:xfrm>
            <a:off x="857224" y="642918"/>
            <a:ext cx="4038600" cy="152400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99CCFF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1766" tIns="40883" rIns="81766" bIns="40883"/>
          <a:lstStyle/>
          <a:p>
            <a:pPr defTabSz="817563"/>
            <a:r>
              <a:rPr lang="ru-RU" b="1" dirty="0">
                <a:solidFill>
                  <a:srgbClr val="FF0000"/>
                </a:solidFill>
              </a:rPr>
              <a:t>     </a:t>
            </a:r>
          </a:p>
          <a:p>
            <a:pPr defTabSz="817563"/>
            <a:r>
              <a:rPr lang="ru-RU" b="1" dirty="0">
                <a:solidFill>
                  <a:srgbClr val="FF0000"/>
                </a:solidFill>
              </a:rPr>
              <a:t>   </a:t>
            </a:r>
            <a:r>
              <a:rPr lang="ru-RU" b="1" dirty="0" smtClean="0">
                <a:solidFill>
                  <a:srgbClr val="FF0000"/>
                </a:solidFill>
              </a:rPr>
              <a:t>         </a:t>
            </a:r>
            <a:r>
              <a:rPr lang="ru-RU" sz="3600" b="1" dirty="0" smtClean="0">
                <a:solidFill>
                  <a:srgbClr val="FF0000"/>
                </a:solidFill>
              </a:rPr>
              <a:t>Цель:</a:t>
            </a:r>
            <a:endParaRPr lang="ru-RU" sz="3600" b="1" dirty="0">
              <a:solidFill>
                <a:srgbClr val="FF0000"/>
              </a:solidFill>
            </a:endParaRPr>
          </a:p>
          <a:p>
            <a:pPr defTabSz="817563"/>
            <a:endParaRPr lang="ru-RU" b="1" dirty="0">
              <a:solidFill>
                <a:srgbClr val="FF0000"/>
              </a:solidFill>
            </a:endParaRPr>
          </a:p>
          <a:p>
            <a:pPr defTabSz="817563"/>
            <a:endParaRPr lang="ru-RU" sz="2100" b="1" dirty="0">
              <a:solidFill>
                <a:srgbClr val="FF0000"/>
              </a:solidFill>
            </a:endParaRPr>
          </a:p>
          <a:p>
            <a:pPr defTabSz="817563"/>
            <a:r>
              <a:rPr lang="ru-RU" sz="2100" b="1" dirty="0">
                <a:solidFill>
                  <a:srgbClr val="FF0000"/>
                </a:solidFill>
              </a:rPr>
              <a:t>        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72177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loud"/>
          <p:cNvSpPr>
            <a:spLocks noChangeAspect="1" noEditPoints="1" noChangeArrowheads="1"/>
          </p:cNvSpPr>
          <p:nvPr/>
        </p:nvSpPr>
        <p:spPr bwMode="auto">
          <a:xfrm>
            <a:off x="857224" y="642918"/>
            <a:ext cx="4038600" cy="1524000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99CCFF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1766" tIns="40883" rIns="81766" bIns="40883"/>
          <a:lstStyle/>
          <a:p>
            <a:pPr defTabSz="817563"/>
            <a:r>
              <a:rPr lang="ru-RU" b="1" dirty="0">
                <a:solidFill>
                  <a:srgbClr val="FF0000"/>
                </a:solidFill>
              </a:rPr>
              <a:t>     </a:t>
            </a:r>
          </a:p>
          <a:p>
            <a:pPr defTabSz="817563"/>
            <a:r>
              <a:rPr lang="ru-RU" b="1" dirty="0">
                <a:solidFill>
                  <a:srgbClr val="FF0000"/>
                </a:solidFill>
              </a:rPr>
              <a:t>   </a:t>
            </a:r>
            <a:r>
              <a:rPr lang="ru-RU" b="1" dirty="0" smtClean="0">
                <a:solidFill>
                  <a:srgbClr val="FF0000"/>
                </a:solidFill>
              </a:rPr>
              <a:t>         </a:t>
            </a:r>
            <a:r>
              <a:rPr lang="ru-RU" sz="3600" b="1" dirty="0">
                <a:solidFill>
                  <a:srgbClr val="FF0000"/>
                </a:solidFill>
              </a:rPr>
              <a:t>ЗАДАЧИ:</a:t>
            </a:r>
          </a:p>
          <a:p>
            <a:pPr defTabSz="817563"/>
            <a:endParaRPr lang="ru-RU" b="1" dirty="0">
              <a:solidFill>
                <a:srgbClr val="FF0000"/>
              </a:solidFill>
            </a:endParaRPr>
          </a:p>
          <a:p>
            <a:pPr defTabSz="817563"/>
            <a:endParaRPr lang="ru-RU" sz="2100" b="1" dirty="0">
              <a:solidFill>
                <a:srgbClr val="FF0000"/>
              </a:solidFill>
            </a:endParaRPr>
          </a:p>
          <a:p>
            <a:pPr defTabSz="817563"/>
            <a:r>
              <a:rPr lang="ru-RU" sz="2100" b="1" dirty="0">
                <a:solidFill>
                  <a:srgbClr val="FF0000"/>
                </a:solidFill>
              </a:rPr>
              <a:t>         </a:t>
            </a: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0" y="2029888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</a:rPr>
              <a:t>1.Учить детей ухаживать за растениями в комнатных условиях.</a:t>
            </a:r>
            <a:endParaRPr kumimoji="0" lang="ru-RU" sz="2400" b="1" i="0" u="none" strike="noStrike" cap="none" normalizeH="0" dirty="0" smtClean="0">
              <a:ln>
                <a:noFill/>
              </a:ln>
              <a:effectLst/>
            </a:endParaRPr>
          </a:p>
          <a:p>
            <a:pPr marL="0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</a:rPr>
              <a:t>2.Обобщать представления детей о необходимости света, тепла, влаги, почвы для роста растений.</a:t>
            </a:r>
            <a:endParaRPr kumimoji="0" lang="ru-RU" sz="2400" b="1" i="0" u="none" strike="noStrike" cap="none" normalizeH="0" dirty="0" smtClean="0">
              <a:ln>
                <a:noFill/>
              </a:ln>
              <a:effectLst/>
            </a:endParaRPr>
          </a:p>
          <a:p>
            <a:pPr marL="0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</a:rPr>
              <a:t>3.Развивать познавательные и творческие способности.</a:t>
            </a:r>
            <a:endParaRPr kumimoji="0" lang="ru-RU" sz="2400" b="1" i="0" u="none" strike="noStrike" cap="none" normalizeH="0" dirty="0" smtClean="0">
              <a:ln>
                <a:noFill/>
              </a:ln>
              <a:effectLst/>
            </a:endParaRPr>
          </a:p>
          <a:p>
            <a:pPr marL="0"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q"/>
              <a:tabLst/>
            </a:pPr>
            <a:r>
              <a:rPr lang="ru-RU" sz="2400" b="1" dirty="0" smtClean="0">
                <a:ea typeface="Times New Roman" pitchFamily="18" charset="0"/>
              </a:rPr>
              <a:t>4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</a:rPr>
              <a:t>.Воспитывать бережное отношение к </a:t>
            </a:r>
            <a:r>
              <a:rPr lang="ru-RU" sz="2400" b="1" dirty="0" smtClean="0">
                <a:ea typeface="Times New Roman" pitchFamily="18" charset="0"/>
              </a:rPr>
              <a:t>растениям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</a:rPr>
              <a:t>.</a:t>
            </a:r>
            <a:endParaRPr kumimoji="0" lang="ru-RU" sz="2400" b="1" i="0" u="none" strike="noStrike" cap="none" normalizeH="0" dirty="0" smtClean="0">
              <a:ln>
                <a:noFill/>
              </a:ln>
              <a:effectLst/>
            </a:endParaRPr>
          </a:p>
        </p:txBody>
      </p:sp>
      <p:pic>
        <p:nvPicPr>
          <p:cNvPr id="7" name="Picture 23" descr="54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67200" y="762000"/>
            <a:ext cx="876300" cy="811213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080121899"/>
              </p:ext>
            </p:extLst>
          </p:nvPr>
        </p:nvGraphicFramePr>
        <p:xfrm>
          <a:off x="0" y="609600"/>
          <a:ext cx="8839200" cy="609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Выгнутая вверх стрелка 5"/>
          <p:cNvSpPr/>
          <p:nvPr/>
        </p:nvSpPr>
        <p:spPr>
          <a:xfrm rot="19464041">
            <a:off x="1824037" y="1097127"/>
            <a:ext cx="1371600" cy="6858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Выгнутая вверх стрелка 6"/>
          <p:cNvSpPr/>
          <p:nvPr/>
        </p:nvSpPr>
        <p:spPr>
          <a:xfrm rot="2182097">
            <a:off x="5937152" y="1101871"/>
            <a:ext cx="1371600" cy="6858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гнутая вверх стрелка 7"/>
          <p:cNvSpPr/>
          <p:nvPr/>
        </p:nvSpPr>
        <p:spPr>
          <a:xfrm rot="14271214">
            <a:off x="1824036" y="4602329"/>
            <a:ext cx="1371600" cy="6858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 rot="8107289">
            <a:off x="5909513" y="4727386"/>
            <a:ext cx="1371600" cy="6858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1371600" y="0"/>
            <a:ext cx="6477000" cy="7620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Участники   проекта</a:t>
            </a:r>
            <a:endParaRPr lang="ru-RU" sz="2800" b="1" dirty="0">
              <a:latin typeface="Bookman Old Style" pitchFamily="18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500430" y="3500438"/>
            <a:ext cx="51816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ru-RU" sz="32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</a:rPr>
              <a:t>П</a:t>
            </a:r>
            <a:r>
              <a:rPr kumimoji="0" lang="ru-RU" sz="3200" i="0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</a:rPr>
              <a:t>одготовительный</a:t>
            </a: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kumimoji="0" lang="ru-RU" sz="3200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ea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ru-RU" sz="32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</a:rPr>
              <a:t>Исследовательский</a:t>
            </a: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endParaRPr lang="ru-RU" sz="320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ea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3200" i="0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</a:rPr>
              <a:t>Заключительный</a:t>
            </a: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32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</a:rPr>
              <a:t>(обобщающий)</a:t>
            </a:r>
            <a:endParaRPr kumimoji="0" lang="ru-RU" sz="3200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43808" y="2060848"/>
            <a:ext cx="436472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Times New Roman" pitchFamily="18" charset="0"/>
              </a:rPr>
              <a:t>Этапы проекта:</a:t>
            </a:r>
            <a:endParaRPr lang="ru-RU" sz="4000" b="1" dirty="0" smtClean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5363" name="Rectangle 3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5364" name="Picture 4" descr="master04_background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1288079926_120912364_1----D--1288079926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0"/>
            <a:ext cx="334803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>
            <a:off x="3779838" y="188913"/>
            <a:ext cx="4464050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Формы  работы</a:t>
            </a:r>
          </a:p>
        </p:txBody>
      </p:sp>
      <p:sp>
        <p:nvSpPr>
          <p:cNvPr id="28691" name="Rectangle 19"/>
          <p:cNvSpPr>
            <a:spLocks noChangeArrowheads="1"/>
          </p:cNvSpPr>
          <p:nvPr/>
        </p:nvSpPr>
        <p:spPr bwMode="auto">
          <a:xfrm>
            <a:off x="3492500" y="1628775"/>
            <a:ext cx="1925638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2800" b="1">
                <a:solidFill>
                  <a:srgbClr val="FF6600"/>
                </a:solidFill>
                <a:latin typeface="Times New Roman" pitchFamily="18" charset="0"/>
              </a:rPr>
              <a:t>*беседы</a:t>
            </a:r>
          </a:p>
        </p:txBody>
      </p:sp>
      <p:sp>
        <p:nvSpPr>
          <p:cNvPr id="28694" name="Rectangle 22"/>
          <p:cNvSpPr>
            <a:spLocks noChangeArrowheads="1"/>
          </p:cNvSpPr>
          <p:nvPr/>
        </p:nvSpPr>
        <p:spPr bwMode="auto">
          <a:xfrm>
            <a:off x="-1857420" y="4071942"/>
            <a:ext cx="6007100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4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2800" b="1" dirty="0" smtClean="0">
                <a:solidFill>
                  <a:srgbClr val="CC0099"/>
                </a:solidFill>
                <a:latin typeface="Times New Roman" pitchFamily="18" charset="0"/>
              </a:rPr>
              <a:t>*дидактические игры,</a:t>
            </a:r>
          </a:p>
          <a:p>
            <a:pPr lvl="4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2800" b="1" dirty="0" smtClean="0">
                <a:solidFill>
                  <a:srgbClr val="CC0099"/>
                </a:solidFill>
                <a:latin typeface="Times New Roman" pitchFamily="18" charset="0"/>
              </a:rPr>
              <a:t>   настольные игры</a:t>
            </a:r>
            <a:endParaRPr lang="ru-RU" sz="2800" b="1" dirty="0">
              <a:solidFill>
                <a:srgbClr val="CC0099"/>
              </a:solidFill>
              <a:latin typeface="Times New Roman" pitchFamily="18" charset="0"/>
            </a:endParaRPr>
          </a:p>
        </p:txBody>
      </p:sp>
      <p:sp>
        <p:nvSpPr>
          <p:cNvPr id="28695" name="Rectangle 23"/>
          <p:cNvSpPr>
            <a:spLocks noChangeArrowheads="1"/>
          </p:cNvSpPr>
          <p:nvPr/>
        </p:nvSpPr>
        <p:spPr bwMode="auto">
          <a:xfrm>
            <a:off x="2000232" y="5715016"/>
            <a:ext cx="6152197" cy="43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2800" b="1" dirty="0">
                <a:solidFill>
                  <a:srgbClr val="008000"/>
                </a:solidFill>
                <a:latin typeface="Times New Roman" pitchFamily="18" charset="0"/>
              </a:rPr>
              <a:t>* целенаправленные </a:t>
            </a:r>
            <a:r>
              <a:rPr lang="ru-RU" sz="2800" b="1" dirty="0" smtClean="0">
                <a:solidFill>
                  <a:srgbClr val="008000"/>
                </a:solidFill>
                <a:latin typeface="Times New Roman" pitchFamily="18" charset="0"/>
              </a:rPr>
              <a:t>наблюдения</a:t>
            </a:r>
            <a:endParaRPr lang="ru-RU" sz="2800" b="1" dirty="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28696" name="Rectangle 24"/>
          <p:cNvSpPr>
            <a:spLocks noChangeArrowheads="1"/>
          </p:cNvSpPr>
          <p:nvPr/>
        </p:nvSpPr>
        <p:spPr bwMode="auto">
          <a:xfrm>
            <a:off x="1187450" y="3068638"/>
            <a:ext cx="6453188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2800" b="1">
                <a:solidFill>
                  <a:srgbClr val="FF0000"/>
                </a:solidFill>
                <a:latin typeface="Times New Roman" pitchFamily="18" charset="0"/>
              </a:rPr>
              <a:t>*совместный труд детей и взрослых</a:t>
            </a:r>
          </a:p>
        </p:txBody>
      </p:sp>
      <p:sp>
        <p:nvSpPr>
          <p:cNvPr id="28697" name="Rectangle 25"/>
          <p:cNvSpPr>
            <a:spLocks noChangeArrowheads="1"/>
          </p:cNvSpPr>
          <p:nvPr/>
        </p:nvSpPr>
        <p:spPr bwMode="auto">
          <a:xfrm>
            <a:off x="4714876" y="2071678"/>
            <a:ext cx="4170363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ru-RU" sz="2800" b="1" dirty="0">
                <a:solidFill>
                  <a:srgbClr val="3366FF"/>
                </a:solidFill>
                <a:latin typeface="Times New Roman" pitchFamily="18" charset="0"/>
              </a:rPr>
              <a:t>*работа с родителями</a:t>
            </a:r>
          </a:p>
        </p:txBody>
      </p:sp>
      <p:sp>
        <p:nvSpPr>
          <p:cNvPr id="28698" name="Rectangle 26"/>
          <p:cNvSpPr>
            <a:spLocks noChangeArrowheads="1"/>
          </p:cNvSpPr>
          <p:nvPr/>
        </p:nvSpPr>
        <p:spPr bwMode="auto">
          <a:xfrm>
            <a:off x="3635375" y="3573463"/>
            <a:ext cx="5346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2800" b="1">
                <a:solidFill>
                  <a:srgbClr val="00CCFF"/>
                </a:solidFill>
                <a:latin typeface="Times New Roman" pitchFamily="18" charset="0"/>
              </a:rPr>
              <a:t>*продуктивная деятельность</a:t>
            </a:r>
          </a:p>
        </p:txBody>
      </p:sp>
      <p:sp>
        <p:nvSpPr>
          <p:cNvPr id="28700" name="Rectangle 28"/>
          <p:cNvSpPr>
            <a:spLocks noChangeArrowheads="1"/>
          </p:cNvSpPr>
          <p:nvPr/>
        </p:nvSpPr>
        <p:spPr bwMode="auto">
          <a:xfrm>
            <a:off x="4143372" y="4357694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</a:rPr>
              <a:t>*трудовая </a:t>
            </a:r>
            <a:r>
              <a:rPr lang="ru-RU" sz="2800" b="1" dirty="0">
                <a:solidFill>
                  <a:schemeClr val="tx2"/>
                </a:solidFill>
                <a:latin typeface="Times New Roman" pitchFamily="18" charset="0"/>
              </a:rPr>
              <a:t>деятельность</a:t>
            </a:r>
          </a:p>
        </p:txBody>
      </p:sp>
      <p:sp>
        <p:nvSpPr>
          <p:cNvPr id="28701" name="Rectangle 29"/>
          <p:cNvSpPr>
            <a:spLocks noChangeArrowheads="1"/>
          </p:cNvSpPr>
          <p:nvPr/>
        </p:nvSpPr>
        <p:spPr bwMode="auto">
          <a:xfrm>
            <a:off x="642910" y="5072074"/>
            <a:ext cx="8064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 eaLnBrk="0" hangingPunct="0">
              <a:spcBef>
                <a:spcPct val="20000"/>
              </a:spcBef>
              <a:buFont typeface="Arial" charset="0"/>
              <a:buNone/>
            </a:pPr>
            <a:r>
              <a:rPr lang="ru-RU" sz="2800" b="1" dirty="0">
                <a:solidFill>
                  <a:srgbClr val="FF6699"/>
                </a:solidFill>
                <a:latin typeface="Times New Roman" pitchFamily="18" charset="0"/>
              </a:rPr>
              <a:t>*использование иллюстративного  материала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  <p:bldP spid="28691" grpId="0"/>
      <p:bldP spid="28694" grpId="0"/>
      <p:bldP spid="28695" grpId="0"/>
      <p:bldP spid="28696" grpId="0"/>
      <p:bldP spid="28697" grpId="0"/>
      <p:bldP spid="28698" grpId="0"/>
      <p:bldP spid="28700" grpId="0"/>
      <p:bldP spid="287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6388" name="Picture 4" descr="468slide1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188640"/>
            <a:ext cx="9144000" cy="704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Cloud"/>
          <p:cNvSpPr>
            <a:spLocks noChangeAspect="1" noEditPoints="1" noChangeArrowheads="1"/>
          </p:cNvSpPr>
          <p:nvPr/>
        </p:nvSpPr>
        <p:spPr bwMode="auto">
          <a:xfrm>
            <a:off x="0" y="1500174"/>
            <a:ext cx="8964613" cy="4143404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r>
              <a:rPr lang="ru-RU" sz="2400" b="1" dirty="0" smtClean="0"/>
              <a:t>1.Дети научатся ухаживать за растениями и познакомятся с условиями их содержания, будут учиться подмечать красоту растительного мира.</a:t>
            </a:r>
          </a:p>
          <a:p>
            <a:pPr>
              <a:defRPr/>
            </a:pPr>
            <a:r>
              <a:rPr lang="ru-RU" sz="2400" b="1" dirty="0" smtClean="0"/>
              <a:t>2.У детей сформируется знания о росте растений в комнатных условиях.</a:t>
            </a:r>
          </a:p>
          <a:p>
            <a:pPr>
              <a:defRPr/>
            </a:pPr>
            <a:r>
              <a:rPr lang="ru-RU" sz="2400" b="1" dirty="0" smtClean="0"/>
              <a:t>3.Создание в группе огорода на подоконнике.</a:t>
            </a:r>
          </a:p>
          <a:p>
            <a:pPr>
              <a:defRPr/>
            </a:pPr>
            <a:endParaRPr lang="ru-RU" sz="2000" b="1" dirty="0" smtClean="0">
              <a:solidFill>
                <a:srgbClr val="250698"/>
              </a:solidFill>
            </a:endParaRPr>
          </a:p>
          <a:p>
            <a:pPr>
              <a:buFontTx/>
              <a:buChar char="•"/>
              <a:defRPr/>
            </a:pPr>
            <a:endParaRPr lang="ru-RU" sz="2000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5929322" y="0"/>
            <a:ext cx="3025775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/>
                <a:cs typeface="Arial"/>
              </a:rPr>
              <a:t> 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/>
              </a:rPr>
              <a:t>ожидаемый</a:t>
            </a:r>
          </a:p>
        </p:txBody>
      </p:sp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>
            <a:off x="357158" y="5572140"/>
            <a:ext cx="3240088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/>
                <a:cs typeface="Arial"/>
              </a:rPr>
              <a:t> 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/>
              </a:rPr>
              <a:t>результат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animBg="1"/>
      <p:bldP spid="307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043608" y="1340768"/>
            <a:ext cx="7848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1.Беседы с детьми (выявление знаний детей о растениях).      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2.Сбор художественной литературы: стихи, загадки, пословицы, поговорки.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3.Приобретение необходимого оборудования  (контейнеры, земля, удобрения, семена).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4.Разбивка огорода на подоконнике. </a:t>
            </a: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5.Изготовление табличек - указателей с названиями растений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-243408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857224" y="357166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1 этап - подготовительный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10400" y="30480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899592" y="0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Беседы с детьми</a:t>
            </a:r>
            <a:endParaRPr lang="ru-RU" sz="4000" b="1" dirty="0"/>
          </a:p>
        </p:txBody>
      </p:sp>
      <p:pic>
        <p:nvPicPr>
          <p:cNvPr id="11" name="Рисунок 10" descr="D:\огород на подоконнике\фото\6.jpg"/>
          <p:cNvPicPr/>
          <p:nvPr/>
        </p:nvPicPr>
        <p:blipFill>
          <a:blip r:embed="rId5" cstate="print"/>
          <a:srcRect t="17811" r="2512" b="10019"/>
          <a:stretch>
            <a:fillRect/>
          </a:stretch>
        </p:blipFill>
        <p:spPr bwMode="auto">
          <a:xfrm>
            <a:off x="251521" y="764704"/>
            <a:ext cx="4176464" cy="26642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2" name="Рисунок 11" descr="D:\огород на подоконнике\фото\7.jpg"/>
          <p:cNvPicPr/>
          <p:nvPr/>
        </p:nvPicPr>
        <p:blipFill>
          <a:blip r:embed="rId6" cstate="print"/>
          <a:srcRect t="11176" b="4706"/>
          <a:stretch>
            <a:fillRect/>
          </a:stretch>
        </p:blipFill>
        <p:spPr bwMode="auto">
          <a:xfrm>
            <a:off x="4644008" y="3717032"/>
            <a:ext cx="4344417" cy="29659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010400" y="30480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огород на подоконнике\фото\1.jpg"/>
          <p:cNvPicPr/>
          <p:nvPr/>
        </p:nvPicPr>
        <p:blipFill>
          <a:blip r:embed="rId5" cstate="print"/>
          <a:srcRect t="15385"/>
          <a:stretch>
            <a:fillRect/>
          </a:stretch>
        </p:blipFill>
        <p:spPr bwMode="auto">
          <a:xfrm>
            <a:off x="179512" y="188640"/>
            <a:ext cx="4536504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Рисунок 9" descr="D:\огород на подоконнике\фото\3.jpg"/>
          <p:cNvPicPr/>
          <p:nvPr/>
        </p:nvPicPr>
        <p:blipFill>
          <a:blip r:embed="rId6" cstate="print"/>
          <a:srcRect t="14530" r="3634" b="6624"/>
          <a:stretch>
            <a:fillRect/>
          </a:stretch>
        </p:blipFill>
        <p:spPr bwMode="auto">
          <a:xfrm>
            <a:off x="4211960" y="3356992"/>
            <a:ext cx="4736068" cy="32628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-243408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899592" y="0"/>
            <a:ext cx="65151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Рассматривание иллюстраций</a:t>
            </a:r>
            <a:endParaRPr lang="ru-RU" sz="4000" b="1" dirty="0"/>
          </a:p>
        </p:txBody>
      </p:sp>
      <p:pic>
        <p:nvPicPr>
          <p:cNvPr id="12" name="Рисунок 11" descr="D:\огород на подоконнике\фото\10.jpg"/>
          <p:cNvPicPr/>
          <p:nvPr/>
        </p:nvPicPr>
        <p:blipFill>
          <a:blip r:embed="rId5" cstate="print"/>
          <a:srcRect t="11899" b="20192"/>
          <a:stretch>
            <a:fillRect/>
          </a:stretch>
        </p:blipFill>
        <p:spPr bwMode="auto">
          <a:xfrm>
            <a:off x="251520" y="1700808"/>
            <a:ext cx="3816424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Рисунок 12" descr="D:\огород на подоконнике\фото\11.jpg"/>
          <p:cNvPicPr/>
          <p:nvPr/>
        </p:nvPicPr>
        <p:blipFill>
          <a:blip r:embed="rId6" cstate="print"/>
          <a:srcRect t="16115" b="11004"/>
          <a:stretch>
            <a:fillRect/>
          </a:stretch>
        </p:blipFill>
        <p:spPr bwMode="auto">
          <a:xfrm>
            <a:off x="4572000" y="1700808"/>
            <a:ext cx="4149725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333278646_oblachnyj-fon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27584" y="0"/>
            <a:ext cx="6840760" cy="914399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+mn-lt"/>
              </a:rPr>
              <a:t>2 этап - исследовательский</a:t>
            </a:r>
            <a:endParaRPr lang="ru-RU" sz="40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43608" y="908720"/>
            <a:ext cx="7488832" cy="5184576"/>
          </a:xfrm>
        </p:spPr>
        <p:txBody>
          <a:bodyPr>
            <a:noAutofit/>
          </a:bodyPr>
          <a:lstStyle/>
          <a:p>
            <a:endParaRPr lang="ru-RU" sz="2400" b="1" dirty="0" smtClean="0"/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Дети наблюдали за ростом растений, проводили опыты, эксперименты. </a:t>
            </a:r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Устанавливали связи: растения - земля, </a:t>
            </a:r>
          </a:p>
          <a:p>
            <a:pPr algn="l"/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растения - вода,  растения - человек.      </a:t>
            </a:r>
          </a:p>
          <a:p>
            <a:pPr algn="l"/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В процессе исследований дети познакомились с художественной литературой об овощах: поговорки, стихи, сказки, загадки.</a:t>
            </a:r>
          </a:p>
          <a:p>
            <a:pPr algn="l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002060"/>
                </a:solidFill>
                <a:cs typeface="Times New Roman" pitchFamily="18" charset="0"/>
              </a:rPr>
              <a:t> Просматривали мультфильмы.  Проводились  дидактические игры, беседы.</a:t>
            </a:r>
            <a:endParaRPr lang="ru-RU" sz="2400" b="1" dirty="0">
              <a:solidFill>
                <a:srgbClr val="002060"/>
              </a:solidFill>
              <a:cs typeface="Times New Roman" pitchFamily="18" charset="0"/>
            </a:endParaRPr>
          </a:p>
        </p:txBody>
      </p:sp>
      <p:pic>
        <p:nvPicPr>
          <p:cNvPr id="5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3" descr="54"/>
          <p:cNvPicPr>
            <a:picLocks noChangeAspect="1" noChangeArrowheads="1" noCrop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956376" y="2060848"/>
            <a:ext cx="876300" cy="81121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458788"/>
            <a:ext cx="9756775" cy="7316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-243408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043608" y="0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Отбор семян</a:t>
            </a:r>
            <a:endParaRPr lang="ru-RU" sz="4000" b="1" dirty="0"/>
          </a:p>
        </p:txBody>
      </p:sp>
      <p:pic>
        <p:nvPicPr>
          <p:cNvPr id="10" name="Рисунок 9" descr="D:\огород на подоконнике\фото\13.jpg"/>
          <p:cNvPicPr/>
          <p:nvPr/>
        </p:nvPicPr>
        <p:blipFill>
          <a:blip r:embed="rId5" cstate="print"/>
          <a:srcRect t="2285" b="4394"/>
          <a:stretch>
            <a:fillRect/>
          </a:stretch>
        </p:blipFill>
        <p:spPr bwMode="auto">
          <a:xfrm>
            <a:off x="251520" y="1772816"/>
            <a:ext cx="3960440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Рисунок 10" descr="D:\огород на подоконнике\фото\14.jpg"/>
          <p:cNvPicPr/>
          <p:nvPr/>
        </p:nvPicPr>
        <p:blipFill>
          <a:blip r:embed="rId6" cstate="print"/>
          <a:srcRect t="7069" b="21060"/>
          <a:stretch>
            <a:fillRect/>
          </a:stretch>
        </p:blipFill>
        <p:spPr bwMode="auto">
          <a:xfrm>
            <a:off x="4644008" y="1772816"/>
            <a:ext cx="4735686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458788"/>
            <a:ext cx="9756775" cy="7316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236296" y="-459432"/>
            <a:ext cx="1474663" cy="148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971600" y="0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Посадка семян</a:t>
            </a:r>
            <a:endParaRPr lang="ru-RU" sz="4000" b="1" dirty="0"/>
          </a:p>
        </p:txBody>
      </p:sp>
      <p:pic>
        <p:nvPicPr>
          <p:cNvPr id="12" name="Рисунок 11" descr="D:\огород на подоконнике\фото\16.jpg"/>
          <p:cNvPicPr/>
          <p:nvPr/>
        </p:nvPicPr>
        <p:blipFill>
          <a:blip r:embed="rId5" cstate="print"/>
          <a:srcRect l="11545" t="15385" r="40192"/>
          <a:stretch>
            <a:fillRect/>
          </a:stretch>
        </p:blipFill>
        <p:spPr bwMode="auto">
          <a:xfrm>
            <a:off x="251520" y="1124744"/>
            <a:ext cx="4032448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Рисунок 12" descr="D:\огород на подоконнике\фото\20.jpg"/>
          <p:cNvPicPr/>
          <p:nvPr/>
        </p:nvPicPr>
        <p:blipFill>
          <a:blip r:embed="rId6" cstate="print"/>
          <a:srcRect l="3528" r="36344"/>
          <a:stretch>
            <a:fillRect/>
          </a:stretch>
        </p:blipFill>
        <p:spPr bwMode="auto">
          <a:xfrm>
            <a:off x="4860032" y="1124744"/>
            <a:ext cx="4499992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458788"/>
            <a:ext cx="9756775" cy="7316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-53144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259632" y="0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Посадка семян</a:t>
            </a:r>
            <a:endParaRPr lang="ru-RU" sz="4000" b="1" dirty="0"/>
          </a:p>
        </p:txBody>
      </p:sp>
      <p:pic>
        <p:nvPicPr>
          <p:cNvPr id="10" name="Рисунок 9" descr="D:\огород на подоконнике\фото\17.jpg"/>
          <p:cNvPicPr/>
          <p:nvPr/>
        </p:nvPicPr>
        <p:blipFill>
          <a:blip r:embed="rId5" cstate="print"/>
          <a:srcRect l="6414" t="14904" r="21593" b="17067"/>
          <a:stretch>
            <a:fillRect/>
          </a:stretch>
        </p:blipFill>
        <p:spPr bwMode="auto">
          <a:xfrm>
            <a:off x="323528" y="1196752"/>
            <a:ext cx="4248472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Рисунок 10" descr="D:\огород на подоконнике\фото\18.jpg"/>
          <p:cNvPicPr/>
          <p:nvPr/>
        </p:nvPicPr>
        <p:blipFill>
          <a:blip r:embed="rId6" cstate="print"/>
          <a:srcRect l="16034" t="7051" r="33618" b="5128"/>
          <a:stretch>
            <a:fillRect/>
          </a:stretch>
        </p:blipFill>
        <p:spPr bwMode="auto">
          <a:xfrm>
            <a:off x="4932040" y="1196752"/>
            <a:ext cx="4211960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1333278646_oblachnyj-fon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1333278646_oblachnyj-fon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1333278646_oblachnyj-fon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-15240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7620000" cy="990599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+mn-lt"/>
              </a:rPr>
              <a:t>3 этап - заключительный</a:t>
            </a:r>
            <a:endParaRPr lang="ru-RU" sz="40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066800" y="1752600"/>
            <a:ext cx="7681664" cy="22860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Подведение итогов реализации проекта.</a:t>
            </a:r>
          </a:p>
          <a:p>
            <a:pPr lvl="0"/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группе был создан огород на подоконнике. </a:t>
            </a:r>
          </a:p>
          <a:p>
            <a:pPr lvl="0">
              <a:buFont typeface="Wingdings" pitchFamily="2" charset="2"/>
              <a:buChar char="Ø"/>
            </a:pP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22860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-17140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1115616" y="332656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Наблюдение за огородом</a:t>
            </a:r>
            <a:endParaRPr lang="ru-RU" sz="4000" b="1" dirty="0"/>
          </a:p>
        </p:txBody>
      </p:sp>
      <p:pic>
        <p:nvPicPr>
          <p:cNvPr id="14" name="Рисунок 13" descr="D:\огород на подоконнике\фото\2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700808"/>
            <a:ext cx="4032448" cy="4608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6" name="Рисунок 15" descr="D:\огород на подоконнике\фото\28.jpg"/>
          <p:cNvPicPr/>
          <p:nvPr/>
        </p:nvPicPr>
        <p:blipFill>
          <a:blip r:embed="rId6" cstate="print"/>
          <a:srcRect t="10256" r="2993"/>
          <a:stretch>
            <a:fillRect/>
          </a:stretch>
        </p:blipFill>
        <p:spPr bwMode="auto">
          <a:xfrm>
            <a:off x="4716016" y="1700808"/>
            <a:ext cx="4154438" cy="46640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1333278646_oblachnyj-fon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-17140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0" y="1"/>
            <a:ext cx="896448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По реализации проекта 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«Огород на подоконнике»</a:t>
            </a:r>
          </a:p>
          <a:p>
            <a:r>
              <a:rPr lang="ru-RU" sz="4000" b="1" dirty="0" smtClean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были получены следующие результаты:</a:t>
            </a:r>
          </a:p>
          <a:p>
            <a:pPr algn="ctr"/>
            <a:endParaRPr lang="ru-RU" sz="2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198884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2060"/>
                </a:solidFill>
              </a:rPr>
              <a:t> -</a:t>
            </a:r>
            <a:r>
              <a:rPr lang="ru-RU" sz="2400" b="1" dirty="0" smtClean="0">
                <a:solidFill>
                  <a:srgbClr val="002060"/>
                </a:solidFill>
              </a:rPr>
              <a:t> в группе был создан огород на подоконнике «Дедово хозяйство»;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-</a:t>
            </a:r>
            <a:r>
              <a:rPr lang="ru-RU" sz="2400" b="1" dirty="0" smtClean="0">
                <a:solidFill>
                  <a:srgbClr val="002060"/>
                </a:solidFill>
              </a:rPr>
              <a:t> дети получили представления о том, что растения живые, их поливают, сажают, выращивают;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 </a:t>
            </a:r>
            <a:r>
              <a:rPr lang="ru-RU" sz="2400" dirty="0" smtClean="0">
                <a:solidFill>
                  <a:srgbClr val="002060"/>
                </a:solidFill>
              </a:rPr>
              <a:t>-</a:t>
            </a:r>
            <a:r>
              <a:rPr lang="ru-RU" sz="2400" b="1" dirty="0" smtClean="0">
                <a:solidFill>
                  <a:srgbClr val="002060"/>
                </a:solidFill>
              </a:rPr>
              <a:t> дети расширили представления о труде взрослых, научились правильно называть трудовые действия;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 -</a:t>
            </a:r>
            <a:r>
              <a:rPr lang="ru-RU" sz="2400" b="1" dirty="0" smtClean="0">
                <a:solidFill>
                  <a:srgbClr val="002060"/>
                </a:solidFill>
              </a:rPr>
              <a:t> все участники проекта (дети, воспитатели и  родители) получили положительные эмоции от полученных результатов.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1333278646_oblachnyj-fon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17879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" name="Picture 12" descr="0_8ad6_18898049_XL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7453313" y="0"/>
            <a:ext cx="1690687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огород на подоконнике\фото\33.jpg"/>
          <p:cNvPicPr/>
          <p:nvPr/>
        </p:nvPicPr>
        <p:blipFill>
          <a:blip r:embed="rId5" cstate="print"/>
          <a:srcRect l="3528" t="10256"/>
          <a:stretch>
            <a:fillRect/>
          </a:stretch>
        </p:blipFill>
        <p:spPr bwMode="auto">
          <a:xfrm>
            <a:off x="251520" y="2132856"/>
            <a:ext cx="4248472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Рисунок 8" descr="D:\огород на подоконнике\фото\32.jpg"/>
          <p:cNvPicPr/>
          <p:nvPr/>
        </p:nvPicPr>
        <p:blipFill>
          <a:blip r:embed="rId6" cstate="print"/>
          <a:srcRect r="18546" b="4273"/>
          <a:stretch>
            <a:fillRect/>
          </a:stretch>
        </p:blipFill>
        <p:spPr bwMode="auto">
          <a:xfrm>
            <a:off x="4860032" y="2132856"/>
            <a:ext cx="4065265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1331640" y="548680"/>
            <a:ext cx="651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Наше дедово хозяйство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371</TotalTime>
  <Words>541</Words>
  <Application>Microsoft Office PowerPoint</Application>
  <PresentationFormat>Экран (4:3)</PresentationFormat>
  <Paragraphs>131</Paragraphs>
  <Slides>20</Slides>
  <Notes>20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NewsPrint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2 этап - исследовательский</vt:lpstr>
      <vt:lpstr>Слайд 14</vt:lpstr>
      <vt:lpstr>Слайд 15</vt:lpstr>
      <vt:lpstr>Слайд 16</vt:lpstr>
      <vt:lpstr>3 этап - заключительный</vt:lpstr>
      <vt:lpstr>Слайд 18</vt:lpstr>
      <vt:lpstr>Слайд 19</vt:lpstr>
      <vt:lpstr>Слайд 20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</dc:creator>
  <cp:lastModifiedBy>User</cp:lastModifiedBy>
  <cp:revision>66</cp:revision>
  <dcterms:created xsi:type="dcterms:W3CDTF">2014-02-25T08:40:02Z</dcterms:created>
  <dcterms:modified xsi:type="dcterms:W3CDTF">2026-04-23T10:41:23Z</dcterms:modified>
</cp:coreProperties>
</file>