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7" r:id="rId2"/>
    <p:sldId id="280" r:id="rId3"/>
    <p:sldId id="292" r:id="rId4"/>
    <p:sldId id="311" r:id="rId5"/>
    <p:sldId id="312" r:id="rId6"/>
    <p:sldId id="259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313" r:id="rId16"/>
    <p:sldId id="314" r:id="rId17"/>
    <p:sldId id="281" r:id="rId18"/>
    <p:sldId id="278" r:id="rId19"/>
    <p:sldId id="282" r:id="rId20"/>
    <p:sldId id="284" r:id="rId21"/>
    <p:sldId id="288" r:id="rId22"/>
    <p:sldId id="289" r:id="rId23"/>
    <p:sldId id="287" r:id="rId24"/>
    <p:sldId id="290" r:id="rId25"/>
    <p:sldId id="293" r:id="rId26"/>
    <p:sldId id="295" r:id="rId27"/>
    <p:sldId id="296" r:id="rId28"/>
    <p:sldId id="298" r:id="rId29"/>
    <p:sldId id="301" r:id="rId30"/>
    <p:sldId id="297" r:id="rId31"/>
    <p:sldId id="299" r:id="rId32"/>
    <p:sldId id="300" r:id="rId33"/>
    <p:sldId id="303" r:id="rId34"/>
    <p:sldId id="343" r:id="rId35"/>
    <p:sldId id="346" r:id="rId36"/>
    <p:sldId id="345" r:id="rId37"/>
    <p:sldId id="344" r:id="rId38"/>
    <p:sldId id="340" r:id="rId39"/>
    <p:sldId id="341" r:id="rId40"/>
    <p:sldId id="342" r:id="rId41"/>
    <p:sldId id="337" r:id="rId42"/>
    <p:sldId id="338" r:id="rId43"/>
    <p:sldId id="339" r:id="rId44"/>
    <p:sldId id="347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00CC"/>
    <a:srgbClr val="000099"/>
    <a:srgbClr val="009900"/>
    <a:srgbClr val="0099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632" y="4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2FFE21-C3B3-43F8-B045-75114BA99789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EA842D-1C52-4445-82FA-6443925E3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237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EA842D-1C52-4445-82FA-6443925E385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0060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0749681-1166-4AFA-90AC-112EC49C76F3}" type="slidenum">
              <a:rPr lang="ru-RU" smtClean="0"/>
              <a:pPr eaLnBrk="1" hangingPunct="1"/>
              <a:t>7</a:t>
            </a:fld>
            <a:endParaRPr lang="ru-RU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smtClean="0">
                <a:latin typeface="Arial" pitchFamily="34" charset="0"/>
              </a:rPr>
              <a:t>Устройство электрометра</a:t>
            </a:r>
          </a:p>
        </p:txBody>
      </p:sp>
    </p:spTree>
    <p:extLst>
      <p:ext uri="{BB962C8B-B14F-4D97-AF65-F5344CB8AC3E}">
        <p14:creationId xmlns:p14="http://schemas.microsoft.com/office/powerpoint/2010/main" val="760592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Почему разряжается электрометр</a:t>
            </a:r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FB78DDC-EC1D-4CD6-95D5-E62D1250AFBC}" type="slidenum">
              <a:rPr lang="ru-RU" smtClean="0"/>
              <a:pPr eaLnBrk="1" hangingPunct="1"/>
              <a:t>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1868070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FB78DDC-EC1D-4CD6-95D5-E62D1250AFBC}" type="slidenum">
              <a:rPr lang="ru-RU" smtClean="0"/>
              <a:pPr eaLnBrk="1" hangingPunct="1"/>
              <a:t>10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205326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Почему разряжается электрометр</a:t>
            </a:r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FB78DDC-EC1D-4CD6-95D5-E62D1250AFBC}" type="slidenum">
              <a:rPr lang="ru-RU" smtClean="0"/>
              <a:pPr eaLnBrk="1" hangingPunct="1"/>
              <a:t>11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40352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Почему разряжается электрометр</a:t>
            </a:r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FB78DDC-EC1D-4CD6-95D5-E62D1250AFBC}" type="slidenum">
              <a:rPr lang="ru-RU" smtClean="0"/>
              <a:pPr eaLnBrk="1" hangingPunct="1"/>
              <a:t>12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58456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Почему разряжается электрометр</a:t>
            </a:r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FB78DDC-EC1D-4CD6-95D5-E62D1250AFBC}" type="slidenum">
              <a:rPr lang="ru-RU" smtClean="0"/>
              <a:pPr eaLnBrk="1" hangingPunct="1"/>
              <a:t>13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235468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EA842D-1C52-4445-82FA-6443925E385F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8142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EA842D-1C52-4445-82FA-6443925E385F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877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EA842D-1C52-4445-82FA-6443925E385F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982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EA842D-1C52-4445-82FA-6443925E385F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98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EA842D-1C52-4445-82FA-6443925E385F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98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EA842D-1C52-4445-82FA-6443925E385F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98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EA842D-1C52-4445-82FA-6443925E385F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98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=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EA842D-1C52-4445-82FA-6443925E385F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2430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EA842D-1C52-4445-82FA-6443925E385F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414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6,45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3FD53-D69F-4F1E-A287-C017161E8E04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3656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EA842D-1C52-4445-82FA-6443925E385F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3538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EA842D-1C52-4445-82FA-6443925E385F}" type="slidenum">
              <a:rPr lang="ru-RU" smtClean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68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9427D-1AA5-4A62-92CF-557937BADA3B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15AD-3C79-4F08-A295-660B942C03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258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9427D-1AA5-4A62-92CF-557937BADA3B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15AD-3C79-4F08-A295-660B942C03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23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9427D-1AA5-4A62-92CF-557937BADA3B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15AD-3C79-4F08-A295-660B942C03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816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9427D-1AA5-4A62-92CF-557937BADA3B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15AD-3C79-4F08-A295-660B942C03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422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9427D-1AA5-4A62-92CF-557937BADA3B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15AD-3C79-4F08-A295-660B942C03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042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9427D-1AA5-4A62-92CF-557937BADA3B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15AD-3C79-4F08-A295-660B942C03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488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9427D-1AA5-4A62-92CF-557937BADA3B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15AD-3C79-4F08-A295-660B942C03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096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9427D-1AA5-4A62-92CF-557937BADA3B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15AD-3C79-4F08-A295-660B942C03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466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9427D-1AA5-4A62-92CF-557937BADA3B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15AD-3C79-4F08-A295-660B942C03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540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9427D-1AA5-4A62-92CF-557937BADA3B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15AD-3C79-4F08-A295-660B942C03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04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9427D-1AA5-4A62-92CF-557937BADA3B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15AD-3C79-4F08-A295-660B942C03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166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9427D-1AA5-4A62-92CF-557937BADA3B}" type="datetimeFigureOut">
              <a:rPr lang="ru-RU" smtClean="0"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315AD-3C79-4F08-A295-660B942C03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640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7.jpeg"/><Relationship Id="rId7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hyperlink" Target="http://ency.info/images/iskusstvo/fizika2/220px-alexandre_edmond_becquerel_by_pierre_petit.jpg" TargetMode="External"/><Relationship Id="rId10" Type="http://schemas.openxmlformats.org/officeDocument/2006/relationships/image" Target="../media/image3.png"/><Relationship Id="rId4" Type="http://schemas.openxmlformats.org/officeDocument/2006/relationships/image" Target="../media/image8.jpeg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3.png"/><Relationship Id="rId4" Type="http://schemas.openxmlformats.org/officeDocument/2006/relationships/image" Target="../media/image14.pn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4.png"/><Relationship Id="rId4" Type="http://schemas.openxmlformats.org/officeDocument/2006/relationships/image" Target="../media/image20.png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2.png"/><Relationship Id="rId3" Type="http://schemas.openxmlformats.org/officeDocument/2006/relationships/image" Target="../media/image12.png"/><Relationship Id="rId7" Type="http://schemas.openxmlformats.org/officeDocument/2006/relationships/image" Target="../media/image30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16.png"/><Relationship Id="rId5" Type="http://schemas.openxmlformats.org/officeDocument/2006/relationships/image" Target="../media/image29.png"/><Relationship Id="rId10" Type="http://schemas.openxmlformats.org/officeDocument/2006/relationships/image" Target="../media/image15.png"/><Relationship Id="rId4" Type="http://schemas.openxmlformats.org/officeDocument/2006/relationships/image" Target="../media/image13.jpeg"/><Relationship Id="rId9" Type="http://schemas.openxmlformats.org/officeDocument/2006/relationships/image" Target="../media/image14.png"/><Relationship Id="rId1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4.png"/><Relationship Id="rId3" Type="http://schemas.openxmlformats.org/officeDocument/2006/relationships/image" Target="../media/image29.png"/><Relationship Id="rId7" Type="http://schemas.openxmlformats.org/officeDocument/2006/relationships/image" Target="../media/image13.jpeg"/><Relationship Id="rId12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image" Target="../media/image30.png"/><Relationship Id="rId10" Type="http://schemas.openxmlformats.org/officeDocument/2006/relationships/image" Target="../media/image18.png"/><Relationship Id="rId4" Type="http://schemas.openxmlformats.org/officeDocument/2006/relationships/image" Target="../media/image23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.png"/><Relationship Id="rId3" Type="http://schemas.openxmlformats.org/officeDocument/2006/relationships/image" Target="../media/image12.png"/><Relationship Id="rId7" Type="http://schemas.openxmlformats.org/officeDocument/2006/relationships/image" Target="../media/image30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17.png"/><Relationship Id="rId5" Type="http://schemas.openxmlformats.org/officeDocument/2006/relationships/image" Target="../media/image29.png"/><Relationship Id="rId10" Type="http://schemas.openxmlformats.org/officeDocument/2006/relationships/image" Target="../media/image16.png"/><Relationship Id="rId4" Type="http://schemas.openxmlformats.org/officeDocument/2006/relationships/image" Target="../media/image13.jpe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4.png"/><Relationship Id="rId3" Type="http://schemas.openxmlformats.org/officeDocument/2006/relationships/image" Target="../media/image12.png"/><Relationship Id="rId7" Type="http://schemas.openxmlformats.org/officeDocument/2006/relationships/image" Target="../media/image30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18.png"/><Relationship Id="rId5" Type="http://schemas.openxmlformats.org/officeDocument/2006/relationships/image" Target="../media/image29.png"/><Relationship Id="rId10" Type="http://schemas.openxmlformats.org/officeDocument/2006/relationships/image" Target="../media/image16.png"/><Relationship Id="rId4" Type="http://schemas.openxmlformats.org/officeDocument/2006/relationships/image" Target="../media/image13.jpeg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.png"/><Relationship Id="rId3" Type="http://schemas.openxmlformats.org/officeDocument/2006/relationships/image" Target="../media/image29.png"/><Relationship Id="rId7" Type="http://schemas.openxmlformats.org/officeDocument/2006/relationships/image" Target="../media/image13.jpeg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image" Target="../media/image30.png"/><Relationship Id="rId10" Type="http://schemas.openxmlformats.org/officeDocument/2006/relationships/image" Target="../media/image18.png"/><Relationship Id="rId4" Type="http://schemas.openxmlformats.org/officeDocument/2006/relationships/image" Target="../media/image23.png"/><Relationship Id="rId9" Type="http://schemas.openxmlformats.org/officeDocument/2006/relationships/image" Target="../media/image16.png"/><Relationship Id="rId1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13.jpeg"/><Relationship Id="rId21" Type="http://schemas.openxmlformats.org/officeDocument/2006/relationships/image" Target="../media/image45.png"/><Relationship Id="rId7" Type="http://schemas.openxmlformats.org/officeDocument/2006/relationships/image" Target="../media/image17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35.png"/><Relationship Id="rId5" Type="http://schemas.openxmlformats.org/officeDocument/2006/relationships/image" Target="../media/image15.png"/><Relationship Id="rId15" Type="http://schemas.openxmlformats.org/officeDocument/2006/relationships/image" Target="../media/image39.jpeg"/><Relationship Id="rId23" Type="http://schemas.openxmlformats.org/officeDocument/2006/relationships/image" Target="../media/image4.pn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image" Target="../media/image14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Relationship Id="rId22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2.png"/><Relationship Id="rId3" Type="http://schemas.openxmlformats.org/officeDocument/2006/relationships/image" Target="../media/image12.png"/><Relationship Id="rId7" Type="http://schemas.openxmlformats.org/officeDocument/2006/relationships/image" Target="../media/image49.png"/><Relationship Id="rId12" Type="http://schemas.openxmlformats.org/officeDocument/2006/relationships/image" Target="../media/image39.jpe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18.png"/><Relationship Id="rId5" Type="http://schemas.openxmlformats.org/officeDocument/2006/relationships/image" Target="../media/image48.png"/><Relationship Id="rId15" Type="http://schemas.openxmlformats.org/officeDocument/2006/relationships/image" Target="../media/image2.png"/><Relationship Id="rId10" Type="http://schemas.openxmlformats.org/officeDocument/2006/relationships/image" Target="../media/image46.png"/><Relationship Id="rId4" Type="http://schemas.openxmlformats.org/officeDocument/2006/relationships/image" Target="../media/image38.png"/><Relationship Id="rId9" Type="http://schemas.openxmlformats.org/officeDocument/2006/relationships/image" Target="../media/image51.png"/><Relationship Id="rId1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18.png"/><Relationship Id="rId18" Type="http://schemas.openxmlformats.org/officeDocument/2006/relationships/image" Target="../media/image2.png"/><Relationship Id="rId3" Type="http://schemas.openxmlformats.org/officeDocument/2006/relationships/image" Target="../media/image12.png"/><Relationship Id="rId7" Type="http://schemas.openxmlformats.org/officeDocument/2006/relationships/image" Target="../media/image48.png"/><Relationship Id="rId12" Type="http://schemas.openxmlformats.org/officeDocument/2006/relationships/image" Target="../media/image46.png"/><Relationship Id="rId17" Type="http://schemas.openxmlformats.org/officeDocument/2006/relationships/image" Target="../media/image58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50.png"/><Relationship Id="rId5" Type="http://schemas.openxmlformats.org/officeDocument/2006/relationships/image" Target="../media/image55.png"/><Relationship Id="rId15" Type="http://schemas.openxmlformats.org/officeDocument/2006/relationships/image" Target="../media/image52.png"/><Relationship Id="rId10" Type="http://schemas.openxmlformats.org/officeDocument/2006/relationships/image" Target="../media/image49.png"/><Relationship Id="rId19" Type="http://schemas.openxmlformats.org/officeDocument/2006/relationships/image" Target="../media/image4.png"/><Relationship Id="rId4" Type="http://schemas.openxmlformats.org/officeDocument/2006/relationships/image" Target="../media/image54.png"/><Relationship Id="rId9" Type="http://schemas.openxmlformats.org/officeDocument/2006/relationships/image" Target="../media/image56.png"/><Relationship Id="rId14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6.png"/><Relationship Id="rId18" Type="http://schemas.openxmlformats.org/officeDocument/2006/relationships/image" Target="../media/image4.png"/><Relationship Id="rId3" Type="http://schemas.openxmlformats.org/officeDocument/2006/relationships/image" Target="../media/image12.png"/><Relationship Id="rId7" Type="http://schemas.openxmlformats.org/officeDocument/2006/relationships/image" Target="../media/image37.png"/><Relationship Id="rId12" Type="http://schemas.openxmlformats.org/officeDocument/2006/relationships/image" Target="../media/image57.png"/><Relationship Id="rId17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18.png"/><Relationship Id="rId5" Type="http://schemas.openxmlformats.org/officeDocument/2006/relationships/image" Target="../media/image38.png"/><Relationship Id="rId15" Type="http://schemas.openxmlformats.org/officeDocument/2006/relationships/image" Target="../media/image53.png"/><Relationship Id="rId10" Type="http://schemas.openxmlformats.org/officeDocument/2006/relationships/image" Target="../media/image46.png"/><Relationship Id="rId4" Type="http://schemas.openxmlformats.org/officeDocument/2006/relationships/image" Target="../media/image55.png"/><Relationship Id="rId9" Type="http://schemas.openxmlformats.org/officeDocument/2006/relationships/image" Target="../media/image50.png"/><Relationship Id="rId14" Type="http://schemas.openxmlformats.org/officeDocument/2006/relationships/image" Target="../media/image5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3.png"/><Relationship Id="rId3" Type="http://schemas.openxmlformats.org/officeDocument/2006/relationships/image" Target="../media/image12.png"/><Relationship Id="rId7" Type="http://schemas.openxmlformats.org/officeDocument/2006/relationships/image" Target="../media/image37.png"/><Relationship Id="rId12" Type="http://schemas.openxmlformats.org/officeDocument/2006/relationships/image" Target="../media/image52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7.png"/><Relationship Id="rId5" Type="http://schemas.openxmlformats.org/officeDocument/2006/relationships/image" Target="../media/image38.png"/><Relationship Id="rId15" Type="http://schemas.openxmlformats.org/officeDocument/2006/relationships/image" Target="../media/image59.png"/><Relationship Id="rId10" Type="http://schemas.openxmlformats.org/officeDocument/2006/relationships/image" Target="../media/image18.png"/><Relationship Id="rId4" Type="http://schemas.openxmlformats.org/officeDocument/2006/relationships/image" Target="../media/image55.png"/><Relationship Id="rId9" Type="http://schemas.openxmlformats.org/officeDocument/2006/relationships/image" Target="../media/image46.png"/><Relationship Id="rId14" Type="http://schemas.openxmlformats.org/officeDocument/2006/relationships/image" Target="../media/image5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2.png"/><Relationship Id="rId18" Type="http://schemas.openxmlformats.org/officeDocument/2006/relationships/image" Target="../media/image2.png"/><Relationship Id="rId3" Type="http://schemas.openxmlformats.org/officeDocument/2006/relationships/image" Target="../media/image12.png"/><Relationship Id="rId7" Type="http://schemas.openxmlformats.org/officeDocument/2006/relationships/image" Target="../media/image50.png"/><Relationship Id="rId12" Type="http://schemas.openxmlformats.org/officeDocument/2006/relationships/image" Target="../media/image18.png"/><Relationship Id="rId17" Type="http://schemas.openxmlformats.org/officeDocument/2006/relationships/image" Target="../media/image62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11" Type="http://schemas.openxmlformats.org/officeDocument/2006/relationships/image" Target="../media/image48.png"/><Relationship Id="rId5" Type="http://schemas.openxmlformats.org/officeDocument/2006/relationships/image" Target="../media/image37.png"/><Relationship Id="rId15" Type="http://schemas.openxmlformats.org/officeDocument/2006/relationships/image" Target="../media/image58.png"/><Relationship Id="rId10" Type="http://schemas.openxmlformats.org/officeDocument/2006/relationships/image" Target="../media/image60.png"/><Relationship Id="rId19" Type="http://schemas.openxmlformats.org/officeDocument/2006/relationships/image" Target="../media/image4.png"/><Relationship Id="rId4" Type="http://schemas.openxmlformats.org/officeDocument/2006/relationships/image" Target="../media/image38.png"/><Relationship Id="rId9" Type="http://schemas.openxmlformats.org/officeDocument/2006/relationships/image" Target="../media/image46.png"/><Relationship Id="rId14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0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1.png"/><Relationship Id="rId4" Type="http://schemas.openxmlformats.org/officeDocument/2006/relationships/image" Target="../media/image5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6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6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7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73.png"/><Relationship Id="rId7" Type="http://schemas.openxmlformats.org/officeDocument/2006/relationships/image" Target="../media/image36.png"/><Relationship Id="rId12" Type="http://schemas.openxmlformats.org/officeDocument/2006/relationships/image" Target="../media/image4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2.png"/><Relationship Id="rId5" Type="http://schemas.openxmlformats.org/officeDocument/2006/relationships/image" Target="../media/image34.png"/><Relationship Id="rId10" Type="http://schemas.openxmlformats.org/officeDocument/2006/relationships/image" Target="../media/image76.png"/><Relationship Id="rId4" Type="http://schemas.openxmlformats.org/officeDocument/2006/relationships/image" Target="../media/image74.png"/><Relationship Id="rId9" Type="http://schemas.openxmlformats.org/officeDocument/2006/relationships/image" Target="../media/image7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10" Type="http://schemas.openxmlformats.org/officeDocument/2006/relationships/image" Target="../media/image4.png"/><Relationship Id="rId4" Type="http://schemas.openxmlformats.org/officeDocument/2006/relationships/image" Target="../media/image81.png"/><Relationship Id="rId9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90.png"/><Relationship Id="rId7" Type="http://schemas.openxmlformats.org/officeDocument/2006/relationships/image" Target="../media/image2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jpe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5158" y="730015"/>
            <a:ext cx="737092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ФОТОЭФФЕКТ</a:t>
            </a:r>
          </a:p>
          <a:p>
            <a:pPr algn="ctr"/>
            <a:endParaRPr lang="ru-RU" sz="6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ТЕОРИЯ</a:t>
            </a:r>
          </a:p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ФОТОЭФФЕКТА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39788" y="6093296"/>
            <a:ext cx="2504212" cy="646331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0000CC"/>
                </a:solidFill>
                <a:latin typeface="Arial Black" pitchFamily="34" charset="0"/>
              </a:rPr>
              <a:t>11 класс</a:t>
            </a:r>
            <a:endParaRPr lang="ru-RU" sz="3600" dirty="0">
              <a:solidFill>
                <a:srgbClr val="0000CC"/>
              </a:solidFill>
              <a:latin typeface="Arial Black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5556940"/>
            <a:ext cx="2730500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5061016"/>
            <a:ext cx="22349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66FF"/>
                </a:solidFill>
                <a:latin typeface="Arial Black" panose="020B0A04020102020204" pitchFamily="34" charset="0"/>
              </a:rPr>
              <a:t>Л.И. </a:t>
            </a:r>
            <a:r>
              <a:rPr lang="ru-RU" b="1" dirty="0" err="1">
                <a:solidFill>
                  <a:srgbClr val="0066FF"/>
                </a:solidFill>
                <a:latin typeface="Arial Black" panose="020B0A04020102020204" pitchFamily="34" charset="0"/>
              </a:rPr>
              <a:t>Сметанкин</a:t>
            </a:r>
            <a:endParaRPr lang="ru-RU" b="1" dirty="0">
              <a:solidFill>
                <a:srgbClr val="0066FF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536214" y="-859908"/>
            <a:ext cx="18216427" cy="85778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383814" y="-707508"/>
            <a:ext cx="18216427" cy="857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21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3508" y="676982"/>
            <a:ext cx="885698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800" b="1" dirty="0">
                <a:solidFill>
                  <a:srgbClr val="C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Предисловие</a:t>
            </a:r>
            <a:endParaRPr lang="ru-RU" altLang="ru-RU" sz="1600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/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   В 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данной презентации </a:t>
            </a:r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«Фотоэффект. Теория фотоэффекта», 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выполненной в программе </a:t>
            </a:r>
            <a:r>
              <a:rPr lang="ru-RU" altLang="ru-RU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Microsoft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altLang="ru-RU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Offic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altLang="ru-RU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PowerPoint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с применением мультимедийных технологий, автором сделана попытка на более доступном уровне довести до сведения учащихся объяснение </a:t>
            </a:r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явления фотоэффекта на 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уроке в </a:t>
            </a:r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11 классе. Для 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усиления наглядности </a:t>
            </a:r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предусмотрена 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возможность показа динамических моделей. Все рисунки, анимации опытов (демонстраций) выполнены автором. </a:t>
            </a:r>
          </a:p>
          <a:p>
            <a:pPr algn="just"/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   </a:t>
            </a:r>
            <a:r>
              <a:rPr lang="ru-RU" altLang="ru-RU" b="1" dirty="0" smtClean="0">
                <a:solidFill>
                  <a:srgbClr val="000099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В </a:t>
            </a:r>
            <a:r>
              <a:rPr lang="ru-RU" altLang="ru-RU" b="1" dirty="0">
                <a:solidFill>
                  <a:srgbClr val="000099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сети Интернета трудно найти материал по данной теме, собранный воедино, и более доступный учащимся </a:t>
            </a:r>
            <a:r>
              <a:rPr lang="ru-RU" altLang="ru-RU" b="1" dirty="0" smtClean="0">
                <a:solidFill>
                  <a:srgbClr val="000099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11 </a:t>
            </a:r>
            <a:r>
              <a:rPr lang="ru-RU" altLang="ru-RU" b="1" dirty="0">
                <a:solidFill>
                  <a:srgbClr val="000099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класса не только на уровне восприятия, но и на уровне осознания.</a:t>
            </a:r>
            <a:endParaRPr lang="ru-RU" altLang="ru-RU" dirty="0">
              <a:solidFill>
                <a:srgbClr val="000099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/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   Презентация 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не заменяет демонстрационный эксперимент на уроке, а только добавляет возможный изучаемый материал </a:t>
            </a:r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и 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поясняет явления </a:t>
            </a:r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фотоэффекта, 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что в итоге влияет на мотивацию обучения учащихся. </a:t>
            </a:r>
            <a:endParaRPr lang="ru-RU" altLang="ru-RU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/>
            <a:r>
              <a:rPr lang="ru-RU" altLang="ru-RU" b="1" dirty="0" smtClean="0">
                <a:solidFill>
                  <a:srgbClr val="000099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   Презентация </a:t>
            </a:r>
            <a:r>
              <a:rPr lang="ru-RU" altLang="ru-RU" b="1" dirty="0">
                <a:solidFill>
                  <a:srgbClr val="000099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может </a:t>
            </a:r>
            <a:r>
              <a:rPr lang="ru-RU" altLang="ru-RU" b="1" dirty="0" smtClean="0">
                <a:solidFill>
                  <a:srgbClr val="000099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быть </a:t>
            </a:r>
            <a:r>
              <a:rPr lang="ru-RU" altLang="ru-RU" b="1" dirty="0">
                <a:solidFill>
                  <a:srgbClr val="000099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использ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ована на уроке физики в </a:t>
            </a:r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11 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классе </a:t>
            </a:r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«Фотоэффект. Теория фотоэффекта».</a:t>
            </a:r>
            <a:endParaRPr lang="ru-RU" altLang="ru-RU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5380672"/>
            <a:ext cx="9144000" cy="147732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altLang="ru-RU" b="1" dirty="0" smtClean="0">
                <a:solidFill>
                  <a:srgbClr val="C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 </a:t>
            </a:r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Автор </a:t>
            </a:r>
            <a:r>
              <a:rPr lang="ru-RU" altLang="ru-RU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будет рад, если учителя, которые использовали данную версию презентации, предложат некоторый материал для ее совершенствования автором или дополнят ее самостоятельно у себя в школе, а также выскажут свои замечания или рекомендации</a:t>
            </a:r>
            <a:r>
              <a:rPr lang="ru-RU" altLang="ru-RU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</a:p>
          <a:p>
            <a:pPr lvl="0" algn="just"/>
            <a:endParaRPr lang="ru-RU" altLang="ru-RU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pic>
        <p:nvPicPr>
          <p:cNvPr id="5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462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07950" y="2289061"/>
            <a:ext cx="8928100" cy="4524315"/>
          </a:xfrm>
          <a:prstGeom prst="rect">
            <a:avLst/>
          </a:prstGeom>
          <a:solidFill>
            <a:srgbClr val="009900"/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ctr"/>
            <a:endParaRPr lang="ru-RU" sz="3600" b="1" dirty="0">
              <a:solidFill>
                <a:schemeClr val="bg1"/>
              </a:solidFill>
            </a:endParaRPr>
          </a:p>
          <a:p>
            <a:pPr algn="ctr"/>
            <a:r>
              <a:rPr lang="ru-RU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Перед тем как показывать презентацию учащимся, внимательно изучите переходы </a:t>
            </a:r>
            <a:r>
              <a:rPr lang="ru-RU" sz="36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анимаций</a:t>
            </a:r>
            <a:r>
              <a:rPr lang="ru-RU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в каждом слайде.</a:t>
            </a:r>
          </a:p>
          <a:p>
            <a:pPr algn="ctr"/>
            <a:r>
              <a:rPr lang="ru-RU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Обратите внимание на использование «мышки» при работе с анимированными слайдами.</a:t>
            </a:r>
          </a:p>
        </p:txBody>
      </p:sp>
      <p:pic>
        <p:nvPicPr>
          <p:cNvPr id="1026" name="Picture 2" descr="C:\Users\АРМ\Pictures\ФОТОЭФФЕКТ\Stop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02505"/>
            <a:ext cx="2137420" cy="2137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6676782" y="802504"/>
            <a:ext cx="2143690" cy="2050431"/>
          </a:xfrm>
          <a:prstGeom prst="ellipse">
            <a:avLst/>
          </a:prstGeom>
          <a:solidFill>
            <a:srgbClr val="CC0000"/>
          </a:solidFill>
          <a:ln w="762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WordArt 9"/>
          <p:cNvSpPr>
            <a:spLocks noChangeArrowheads="1" noChangeShapeType="1" noTextEdit="1"/>
          </p:cNvSpPr>
          <p:nvPr/>
        </p:nvSpPr>
        <p:spPr bwMode="auto">
          <a:xfrm rot="5400000">
            <a:off x="7002282" y="1628062"/>
            <a:ext cx="1512888" cy="381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ru-RU" sz="3600" kern="10" dirty="0">
                <a:solidFill>
                  <a:schemeClr val="bg1"/>
                </a:solidFill>
                <a:latin typeface="Arial"/>
                <a:cs typeface="Arial"/>
              </a:rPr>
              <a:t>!</a:t>
            </a:r>
          </a:p>
        </p:txBody>
      </p:sp>
      <p:pic>
        <p:nvPicPr>
          <p:cNvPr id="8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536214" y="-859908"/>
            <a:ext cx="18216427" cy="857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25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АРМ\Pictures\ФОТОЭФФЕКТ\Рисунок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18" y="3054390"/>
            <a:ext cx="900309" cy="117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АРМ\Pictures\ФОТОЭФФЕКТ\i_02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6"/>
          <a:stretch/>
        </p:blipFill>
        <p:spPr bwMode="auto">
          <a:xfrm>
            <a:off x="160546" y="5393699"/>
            <a:ext cx="976949" cy="12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АРМ\Pictures\ФОТОЭФФЕКТ\portrait-albert-einstein-06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6"/>
          <a:stretch/>
        </p:blipFill>
        <p:spPr bwMode="auto">
          <a:xfrm>
            <a:off x="8006445" y="5600800"/>
            <a:ext cx="885925" cy="1153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076055" y="759090"/>
            <a:ext cx="39351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Явление фотоэффекта было открыто в начале XIX века.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24188" y="695325"/>
            <a:ext cx="43877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C00000"/>
                </a:solidFill>
                <a:latin typeface="Arial Black" pitchFamily="34" charset="0"/>
              </a:rPr>
              <a:t>История открытия</a:t>
            </a:r>
          </a:p>
        </p:txBody>
      </p:sp>
      <p:pic>
        <p:nvPicPr>
          <p:cNvPr id="13" name="Рисунок 12" descr="Фотоэффект">
            <a:hlinkClick r:id="rId5" tooltip="&quot;Фотоэффект&quot;"/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60" r="21033" b="22178"/>
          <a:stretch/>
        </p:blipFill>
        <p:spPr bwMode="auto">
          <a:xfrm>
            <a:off x="122938" y="1280100"/>
            <a:ext cx="920670" cy="118514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1043608" y="1317482"/>
            <a:ext cx="79156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1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1839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году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французский учёный 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Александр Эдмонд Беккерель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наблюдал фотогальванический эффект на границе металлического электрода и жидкости (электролите).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203441" y="2135758"/>
            <a:ext cx="67371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ru-RU" sz="1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1873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году </a:t>
            </a:r>
            <a:r>
              <a:rPr lang="ru-RU" sz="1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английский инженер-электрик 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Смит </a:t>
            </a:r>
            <a:r>
              <a:rPr lang="ru-RU" sz="1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Уиллоуби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обнаружил, что если воздействовать на селен электромагнитным излучением, то его электропроводность меняется.</a:t>
            </a:r>
          </a:p>
        </p:txBody>
      </p:sp>
      <p:pic>
        <p:nvPicPr>
          <p:cNvPr id="8195" name="Picture 3" descr="C:\Users\АРМ\Pictures\ФОТОЭФФЕКТ\Рисунок21и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347" y="1910664"/>
            <a:ext cx="923446" cy="121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996678" y="3126615"/>
            <a:ext cx="79626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  Проводя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опыты по исследованию электромагнитных волн в 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1887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году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немецкий физик 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Генрих Герц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 заметил, что заряженный конденсатор разряжается гораздо быстрее, если осветить его пластины ультрафиолетовым излучением.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33118" y="4267456"/>
            <a:ext cx="78074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Германский </a:t>
            </a:r>
            <a:r>
              <a:rPr lang="ru-RU" sz="1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физик-экспериментатор 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Вильгельм </a:t>
            </a:r>
            <a:r>
              <a:rPr lang="ru-RU" sz="1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Гальвакс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1888 году </a:t>
            </a:r>
            <a:r>
              <a:rPr lang="ru-RU" sz="1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обнаружил</a:t>
            </a:r>
            <a:r>
              <a:rPr lang="ru-RU" sz="1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, что при облучении металла коротковолновым ультрафиолетовым излучением металл теряет отрицательный заряд, то есть наблюдается явление фотоэффекта.</a:t>
            </a:r>
          </a:p>
        </p:txBody>
      </p:sp>
      <p:pic>
        <p:nvPicPr>
          <p:cNvPr id="10242" name="Picture 2" descr="http://1.avatars.mds.yandex.net/get-entity_search/30719/41235409/S120xU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09"/>
          <a:stretch/>
        </p:blipFill>
        <p:spPr bwMode="auto">
          <a:xfrm>
            <a:off x="7992565" y="4254067"/>
            <a:ext cx="913687" cy="1183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207585" y="5408309"/>
            <a:ext cx="67329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Огромный вклад в изучение фотоэффекта внёс русский физик Александр Григорьевич Столетов, проводивший детальные опыты по изучению фотоэффекта в 1888-1890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годах.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07586" y="6242012"/>
            <a:ext cx="67337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1905</a:t>
            </a:r>
            <a:r>
              <a:rPr lang="en-US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году </a:t>
            </a:r>
            <a:r>
              <a:rPr lang="ru-RU" sz="1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Альберт  Эйнштейн теоретически обосновал фотоэффект</a:t>
            </a:r>
            <a:r>
              <a:rPr lang="ru-RU" sz="1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17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4536214" y="-859908"/>
            <a:ext cx="18216427" cy="857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986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2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426" y="2375197"/>
            <a:ext cx="689582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algn="just">
              <a:defRPr/>
            </a:pPr>
            <a:r>
              <a:rPr lang="ru-RU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Фотоэффект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4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40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явление испускания электронов с поверхности металла под действием света.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3699" y="5122812"/>
            <a:ext cx="6556518" cy="830997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marL="274320" algn="just">
              <a:defRPr/>
            </a:pPr>
            <a:r>
              <a:rPr lang="en-U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ru-RU" sz="24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вет</a:t>
            </a:r>
            <a:r>
              <a:rPr lang="ru-RU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выбивает (вырывает</a:t>
            </a:r>
            <a:r>
              <a:rPr lang="ru-RU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en-US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электроны из   </a:t>
            </a:r>
            <a:r>
              <a:rPr lang="ru-RU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металла.</a:t>
            </a:r>
          </a:p>
        </p:txBody>
      </p:sp>
      <p:cxnSp>
        <p:nvCxnSpPr>
          <p:cNvPr id="5" name="Соединительная линия уступом 4"/>
          <p:cNvCxnSpPr/>
          <p:nvPr/>
        </p:nvCxnSpPr>
        <p:spPr>
          <a:xfrm rot="16200000" flipH="1">
            <a:off x="7542844" y="2925712"/>
            <a:ext cx="1794167" cy="222062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Соединительная линия уступом 5"/>
          <p:cNvCxnSpPr/>
          <p:nvPr/>
        </p:nvCxnSpPr>
        <p:spPr>
          <a:xfrm rot="16200000" flipH="1">
            <a:off x="7389776" y="2870993"/>
            <a:ext cx="1781275" cy="504058"/>
          </a:xfrm>
          <a:prstGeom prst="bentConnector3">
            <a:avLst>
              <a:gd name="adj1" fmla="val 50000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19" descr="Штеке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8242483" y="1772422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9" descr="Штеке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949429" y="1772423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956376" y="4725143"/>
            <a:ext cx="1187624" cy="176922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" name="Picture 4" descr="Подстав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305333"/>
            <a:ext cx="2424311" cy="1195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554341" y="2768118"/>
            <a:ext cx="204043" cy="253721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7455344" y="2089427"/>
            <a:ext cx="402035" cy="678691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7370076" y="1441355"/>
            <a:ext cx="1234371" cy="86569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228185" y="794877"/>
            <a:ext cx="1326156" cy="15121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6540166" y="1070580"/>
            <a:ext cx="480105" cy="480381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684183" y="1790857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684183" y="1924673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684183" y="2066567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7656361" y="1643130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7656363" y="1809993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656363" y="2003214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6492186" y="1022738"/>
            <a:ext cx="576063" cy="576064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188055" y="886565"/>
            <a:ext cx="45719" cy="135526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Picture 16" descr="C:\Users\Директор\Pictures\МОИ РИСУНКИ ПОФИЗИКЕ\Электричество\Розеика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943" y="4823726"/>
            <a:ext cx="786031" cy="786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7" descr="C:\Users\Директор\Pictures\МОИ РИСУНКИ ПОФИЗИКЕ\Электричество\Розетка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327401" y="3944042"/>
            <a:ext cx="432048" cy="1130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8" descr="C:\Users\Директор\Pictures\МОИ РИСУНКИ ПОФИЗИКЕ\Электричество\Вилка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90403" y="3555014"/>
            <a:ext cx="720078" cy="612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Трапеция 26"/>
          <p:cNvSpPr/>
          <p:nvPr/>
        </p:nvSpPr>
        <p:spPr>
          <a:xfrm rot="5400000">
            <a:off x="2274923" y="-1549896"/>
            <a:ext cx="1678338" cy="6228184"/>
          </a:xfrm>
          <a:prstGeom prst="trapezoid">
            <a:avLst/>
          </a:prstGeom>
          <a:gradFill>
            <a:gsLst>
              <a:gs pos="50000">
                <a:srgbClr val="FFFF00">
                  <a:alpha val="0"/>
                </a:srgbClr>
              </a:gs>
              <a:gs pos="0">
                <a:srgbClr val="FFC000"/>
              </a:gs>
              <a:gs pos="100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9" name="Прямоугольник с двумя скругленными соседними углами 28"/>
          <p:cNvSpPr/>
          <p:nvPr/>
        </p:nvSpPr>
        <p:spPr>
          <a:xfrm rot="5400000">
            <a:off x="-679447" y="1388006"/>
            <a:ext cx="1703745" cy="377788"/>
          </a:xfrm>
          <a:prstGeom prst="round2Same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chemeClr val="bg1">
                  <a:lumMod val="6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6" y="914427"/>
            <a:ext cx="312305" cy="31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8" y="1275735"/>
            <a:ext cx="312305" cy="31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6" y="1628800"/>
            <a:ext cx="312305" cy="31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6" y="1994740"/>
            <a:ext cx="312305" cy="31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4536214" y="-859908"/>
            <a:ext cx="18216427" cy="857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448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8.33333E-7 0.05232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53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500"/>
                            </p:stCondLst>
                            <p:childTnLst>
                              <p:par>
                                <p:cTn id="46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9861 -0.00255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1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500"/>
                            </p:stCondLst>
                            <p:childTnLst>
                              <p:par>
                                <p:cTn id="49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0.12118 -0.0027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59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500"/>
                            </p:stCondLst>
                            <p:childTnLst>
                              <p:par>
                                <p:cTn id="52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9861 -0.0129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1" y="-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9500"/>
                            </p:stCondLst>
                            <p:childTnLst>
                              <p:par>
                                <p:cTn id="55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13003 -0.013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93" y="-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22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060848"/>
            <a:ext cx="9144000" cy="2308324"/>
          </a:xfrm>
          <a:prstGeom prst="rect">
            <a:avLst/>
          </a:prstGeom>
          <a:solidFill>
            <a:srgbClr val="C00000"/>
          </a:solidFill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Наблюдение</a:t>
            </a:r>
          </a:p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7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фотоэффекта</a:t>
            </a:r>
          </a:p>
        </p:txBody>
      </p:sp>
      <p:pic>
        <p:nvPicPr>
          <p:cNvPr id="5" name="Picture 3" descr="C:\Users\АРМ\Pictures\ФОТОЭФФЕКТ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1224136" cy="1594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38927" y="918768"/>
            <a:ext cx="1236729" cy="18002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510862" y="1124744"/>
            <a:ext cx="235397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Генрих Герц</a:t>
            </a:r>
            <a:endParaRPr lang="ru-RU" sz="2800" dirty="0"/>
          </a:p>
        </p:txBody>
      </p:sp>
      <p:pic>
        <p:nvPicPr>
          <p:cNvPr id="7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536214" y="-859908"/>
            <a:ext cx="18216427" cy="857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34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Oval 12"/>
          <p:cNvSpPr>
            <a:spLocks noChangeArrowheads="1"/>
          </p:cNvSpPr>
          <p:nvPr/>
        </p:nvSpPr>
        <p:spPr bwMode="auto">
          <a:xfrm>
            <a:off x="1187450" y="2708275"/>
            <a:ext cx="2520950" cy="2520950"/>
          </a:xfrm>
          <a:prstGeom prst="ellipse">
            <a:avLst/>
          </a:prstGeom>
          <a:solidFill>
            <a:srgbClr val="F0F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7" name="Oval 17"/>
          <p:cNvSpPr>
            <a:spLocks noChangeArrowheads="1"/>
          </p:cNvSpPr>
          <p:nvPr/>
        </p:nvSpPr>
        <p:spPr bwMode="auto">
          <a:xfrm>
            <a:off x="1187450" y="2708275"/>
            <a:ext cx="2520950" cy="2498725"/>
          </a:xfrm>
          <a:prstGeom prst="ellipse">
            <a:avLst/>
          </a:prstGeom>
          <a:gradFill rotWithShape="1">
            <a:gsLst>
              <a:gs pos="0">
                <a:srgbClr val="0099FF">
                  <a:alpha val="3998"/>
                </a:srgbClr>
              </a:gs>
              <a:gs pos="100000">
                <a:srgbClr val="85D6FF">
                  <a:alpha val="20000"/>
                </a:srgbClr>
              </a:gs>
            </a:gsLst>
            <a:lin ang="5400000" scaled="1"/>
          </a:gradFill>
          <a:ln w="3175">
            <a:solidFill>
              <a:srgbClr val="66CC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148" name="Picture 14" descr="Шайб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663825"/>
            <a:ext cx="32702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5" descr="Корпус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725" y="2686050"/>
            <a:ext cx="2684463" cy="281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10" descr="праекс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373688"/>
            <a:ext cx="2376487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1" name="Rectangle 13"/>
          <p:cNvSpPr>
            <a:spLocks noChangeArrowheads="1"/>
          </p:cNvSpPr>
          <p:nvPr/>
        </p:nvSpPr>
        <p:spPr bwMode="auto">
          <a:xfrm flipH="1">
            <a:off x="2411413" y="2565400"/>
            <a:ext cx="73025" cy="1871663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50000">
                <a:srgbClr val="DDDDDD"/>
              </a:gs>
              <a:gs pos="100000">
                <a:schemeClr val="bg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6153" name="Rectangle 6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54" name="Rectangle 16"/>
          <p:cNvSpPr>
            <a:spLocks noChangeArrowheads="1"/>
          </p:cNvSpPr>
          <p:nvPr/>
        </p:nvSpPr>
        <p:spPr bwMode="auto">
          <a:xfrm>
            <a:off x="3132138" y="663576"/>
            <a:ext cx="55435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32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Устройство электрометра</a:t>
            </a:r>
          </a:p>
        </p:txBody>
      </p:sp>
      <p:pic>
        <p:nvPicPr>
          <p:cNvPr id="6155" name="Picture 4" descr="Электрометр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2000250"/>
            <a:ext cx="2671763" cy="430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9" descr="Стрелка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063" y="2852738"/>
            <a:ext cx="7937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7" name="Oval 18"/>
          <p:cNvSpPr>
            <a:spLocks noChangeArrowheads="1"/>
          </p:cNvSpPr>
          <p:nvPr/>
        </p:nvSpPr>
        <p:spPr bwMode="auto">
          <a:xfrm>
            <a:off x="1234282" y="2767013"/>
            <a:ext cx="2500312" cy="2500312"/>
          </a:xfrm>
          <a:prstGeom prst="ellipse">
            <a:avLst/>
          </a:prstGeom>
          <a:gradFill rotWithShape="1">
            <a:gsLst>
              <a:gs pos="0">
                <a:srgbClr val="0099FF">
                  <a:alpha val="3998"/>
                </a:srgbClr>
              </a:gs>
              <a:gs pos="100000">
                <a:srgbClr val="85D6FF">
                  <a:alpha val="20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6158" name="Picture 8" descr="Рисунок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928688"/>
            <a:ext cx="1155700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Picture 8" descr="Рисунок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836712"/>
            <a:ext cx="1155700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Выноска 1 17"/>
          <p:cNvSpPr/>
          <p:nvPr/>
        </p:nvSpPr>
        <p:spPr>
          <a:xfrm>
            <a:off x="285750" y="2214563"/>
            <a:ext cx="1643063" cy="285750"/>
          </a:xfrm>
          <a:prstGeom prst="borderCallout1">
            <a:avLst>
              <a:gd name="adj1" fmla="val -23279"/>
              <a:gd name="adj2" fmla="val 74391"/>
              <a:gd name="adj3" fmla="val -223656"/>
              <a:gd name="adj4" fmla="val 123444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900" dirty="0">
                <a:solidFill>
                  <a:schemeClr val="tx1"/>
                </a:solidFill>
              </a:rPr>
              <a:t>Полый металлический шар</a:t>
            </a:r>
          </a:p>
        </p:txBody>
      </p:sp>
      <p:sp>
        <p:nvSpPr>
          <p:cNvPr id="19" name="Выноска 1 18"/>
          <p:cNvSpPr/>
          <p:nvPr/>
        </p:nvSpPr>
        <p:spPr>
          <a:xfrm>
            <a:off x="3571875" y="1928813"/>
            <a:ext cx="1000125" cy="285750"/>
          </a:xfrm>
          <a:prstGeom prst="borderCallout1">
            <a:avLst>
              <a:gd name="adj1" fmla="val 58465"/>
              <a:gd name="adj2" fmla="val -2884"/>
              <a:gd name="adj3" fmla="val 238004"/>
              <a:gd name="adj4" fmla="val -109255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900" dirty="0">
                <a:solidFill>
                  <a:schemeClr val="tx1"/>
                </a:solidFill>
              </a:rPr>
              <a:t>Изолятор</a:t>
            </a:r>
          </a:p>
        </p:txBody>
      </p:sp>
      <p:sp>
        <p:nvSpPr>
          <p:cNvPr id="20" name="Выноска 1 19"/>
          <p:cNvSpPr/>
          <p:nvPr/>
        </p:nvSpPr>
        <p:spPr>
          <a:xfrm>
            <a:off x="3071813" y="1214438"/>
            <a:ext cx="1571625" cy="285750"/>
          </a:xfrm>
          <a:prstGeom prst="borderCallout1">
            <a:avLst>
              <a:gd name="adj1" fmla="val 124780"/>
              <a:gd name="adj2" fmla="val 24025"/>
              <a:gd name="adj3" fmla="val 441094"/>
              <a:gd name="adj4" fmla="val -39643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900" dirty="0">
                <a:solidFill>
                  <a:schemeClr val="tx1"/>
                </a:solidFill>
              </a:rPr>
              <a:t>Металлический стержень</a:t>
            </a:r>
          </a:p>
        </p:txBody>
      </p:sp>
      <p:sp>
        <p:nvSpPr>
          <p:cNvPr id="22" name="Выноска 1 21"/>
          <p:cNvSpPr/>
          <p:nvPr/>
        </p:nvSpPr>
        <p:spPr>
          <a:xfrm>
            <a:off x="3839188" y="2451344"/>
            <a:ext cx="1500188" cy="285750"/>
          </a:xfrm>
          <a:prstGeom prst="borderCallout1">
            <a:avLst>
              <a:gd name="adj1" fmla="val 54363"/>
              <a:gd name="adj2" fmla="val -1930"/>
              <a:gd name="adj3" fmla="val 203931"/>
              <a:gd name="adj4" fmla="val -60136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900" dirty="0">
                <a:solidFill>
                  <a:schemeClr val="tx1"/>
                </a:solidFill>
              </a:rPr>
              <a:t>Заднее матовое стекло</a:t>
            </a:r>
          </a:p>
        </p:txBody>
      </p:sp>
      <p:sp>
        <p:nvSpPr>
          <p:cNvPr id="23" name="Выноска 1 22"/>
          <p:cNvSpPr/>
          <p:nvPr/>
        </p:nvSpPr>
        <p:spPr>
          <a:xfrm>
            <a:off x="142875" y="2571750"/>
            <a:ext cx="1500188" cy="285750"/>
          </a:xfrm>
          <a:prstGeom prst="borderCallout1">
            <a:avLst>
              <a:gd name="adj1" fmla="val 105676"/>
              <a:gd name="adj2" fmla="val 71662"/>
              <a:gd name="adj3" fmla="val 258320"/>
              <a:gd name="adj4" fmla="val 83073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900" dirty="0">
                <a:solidFill>
                  <a:schemeClr val="tx1"/>
                </a:solidFill>
              </a:rPr>
              <a:t>Металлический корпус</a:t>
            </a:r>
          </a:p>
        </p:txBody>
      </p:sp>
      <p:sp>
        <p:nvSpPr>
          <p:cNvPr id="24" name="Выноска 1 23"/>
          <p:cNvSpPr/>
          <p:nvPr/>
        </p:nvSpPr>
        <p:spPr>
          <a:xfrm>
            <a:off x="4000500" y="3000375"/>
            <a:ext cx="714375" cy="285750"/>
          </a:xfrm>
          <a:prstGeom prst="borderCallout1">
            <a:avLst>
              <a:gd name="adj1" fmla="val 70099"/>
              <a:gd name="adj2" fmla="val -6754"/>
              <a:gd name="adj3" fmla="val 198028"/>
              <a:gd name="adj4" fmla="val -209840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900" dirty="0">
                <a:solidFill>
                  <a:schemeClr val="tx1"/>
                </a:solidFill>
              </a:rPr>
              <a:t>Стрелка</a:t>
            </a:r>
          </a:p>
        </p:txBody>
      </p:sp>
      <p:sp>
        <p:nvSpPr>
          <p:cNvPr id="25" name="Выноска 1 24"/>
          <p:cNvSpPr/>
          <p:nvPr/>
        </p:nvSpPr>
        <p:spPr>
          <a:xfrm>
            <a:off x="3857626" y="5267325"/>
            <a:ext cx="785812" cy="285750"/>
          </a:xfrm>
          <a:prstGeom prst="borderCallout1">
            <a:avLst>
              <a:gd name="adj1" fmla="val 56444"/>
              <a:gd name="adj2" fmla="val -5144"/>
              <a:gd name="adj3" fmla="val 268008"/>
              <a:gd name="adj4" fmla="val -139082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900" dirty="0">
                <a:solidFill>
                  <a:schemeClr val="tx1"/>
                </a:solidFill>
              </a:rPr>
              <a:t>Подставка</a:t>
            </a:r>
          </a:p>
        </p:txBody>
      </p:sp>
      <p:sp>
        <p:nvSpPr>
          <p:cNvPr id="26" name="Выноска 1 25"/>
          <p:cNvSpPr/>
          <p:nvPr/>
        </p:nvSpPr>
        <p:spPr>
          <a:xfrm>
            <a:off x="4189413" y="3549162"/>
            <a:ext cx="1714500" cy="285750"/>
          </a:xfrm>
          <a:prstGeom prst="borderCallout1">
            <a:avLst>
              <a:gd name="adj1" fmla="val 78978"/>
              <a:gd name="adj2" fmla="val -4665"/>
              <a:gd name="adj3" fmla="val 209734"/>
              <a:gd name="adj4" fmla="val -36224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900" dirty="0">
                <a:solidFill>
                  <a:schemeClr val="tx1"/>
                </a:solidFill>
              </a:rPr>
              <a:t>Переднее прозрачное стекло</a:t>
            </a:r>
          </a:p>
        </p:txBody>
      </p:sp>
      <p:pic>
        <p:nvPicPr>
          <p:cNvPr id="28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44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 autoUpdateAnimBg="0"/>
      <p:bldP spid="19" grpId="0" animBg="1" autoUpdateAnimBg="0"/>
      <p:bldP spid="20" grpId="0" animBg="1" autoUpdateAnimBg="0"/>
      <p:bldP spid="22" grpId="0" animBg="1" autoUpdateAnimBg="0"/>
      <p:bldP spid="23" grpId="0" animBg="1" autoUpdateAnimBg="0"/>
      <p:bldP spid="24" grpId="0" animBg="1" autoUpdateAnimBg="0"/>
      <p:bldP spid="25" grpId="0" animBg="1" autoUpdateAnimBg="0"/>
      <p:bldP spid="26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/>
          <p:nvPr/>
        </p:nvSpPr>
        <p:spPr>
          <a:xfrm>
            <a:off x="2571750" y="3040663"/>
            <a:ext cx="3205163" cy="2071688"/>
          </a:xfrm>
          <a:custGeom>
            <a:avLst/>
            <a:gdLst>
              <a:gd name="connsiteX0" fmla="*/ 1012209 w 2634018"/>
              <a:gd name="connsiteY0" fmla="*/ 0 h 1396620"/>
              <a:gd name="connsiteX1" fmla="*/ 97809 w 2634018"/>
              <a:gd name="connsiteY1" fmla="*/ 150125 h 1396620"/>
              <a:gd name="connsiteX2" fmla="*/ 425356 w 2634018"/>
              <a:gd name="connsiteY2" fmla="*/ 368489 h 1396620"/>
              <a:gd name="connsiteX3" fmla="*/ 616424 w 2634018"/>
              <a:gd name="connsiteY3" fmla="*/ 668740 h 1396620"/>
              <a:gd name="connsiteX4" fmla="*/ 725606 w 2634018"/>
              <a:gd name="connsiteY4" fmla="*/ 1296537 h 1396620"/>
              <a:gd name="connsiteX5" fmla="*/ 1271517 w 2634018"/>
              <a:gd name="connsiteY5" fmla="*/ 1269241 h 1396620"/>
              <a:gd name="connsiteX6" fmla="*/ 1721893 w 2634018"/>
              <a:gd name="connsiteY6" fmla="*/ 1241946 h 1396620"/>
              <a:gd name="connsiteX7" fmla="*/ 2513463 w 2634018"/>
              <a:gd name="connsiteY7" fmla="*/ 1310185 h 1396620"/>
              <a:gd name="connsiteX8" fmla="*/ 2445224 w 2634018"/>
              <a:gd name="connsiteY8" fmla="*/ 1091820 h 1396620"/>
              <a:gd name="connsiteX9" fmla="*/ 2363338 w 2634018"/>
              <a:gd name="connsiteY9" fmla="*/ 791570 h 1396620"/>
              <a:gd name="connsiteX10" fmla="*/ 2226860 w 2634018"/>
              <a:gd name="connsiteY10" fmla="*/ 573206 h 1396620"/>
              <a:gd name="connsiteX11" fmla="*/ 2226860 w 2634018"/>
              <a:gd name="connsiteY11" fmla="*/ 573206 h 139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634018" h="1396620">
                <a:moveTo>
                  <a:pt x="1012209" y="0"/>
                </a:moveTo>
                <a:cubicBezTo>
                  <a:pt x="603913" y="44355"/>
                  <a:pt x="195618" y="88710"/>
                  <a:pt x="97809" y="150125"/>
                </a:cubicBezTo>
                <a:cubicBezTo>
                  <a:pt x="0" y="211540"/>
                  <a:pt x="338920" y="282053"/>
                  <a:pt x="425356" y="368489"/>
                </a:cubicBezTo>
                <a:cubicBezTo>
                  <a:pt x="511792" y="454925"/>
                  <a:pt x="566382" y="514065"/>
                  <a:pt x="616424" y="668740"/>
                </a:cubicBezTo>
                <a:cubicBezTo>
                  <a:pt x="666466" y="823415"/>
                  <a:pt x="616424" y="1196454"/>
                  <a:pt x="725606" y="1296537"/>
                </a:cubicBezTo>
                <a:cubicBezTo>
                  <a:pt x="834788" y="1396620"/>
                  <a:pt x="1271517" y="1269241"/>
                  <a:pt x="1271517" y="1269241"/>
                </a:cubicBezTo>
                <a:cubicBezTo>
                  <a:pt x="1437565" y="1260143"/>
                  <a:pt x="1514902" y="1235122"/>
                  <a:pt x="1721893" y="1241946"/>
                </a:cubicBezTo>
                <a:cubicBezTo>
                  <a:pt x="1928884" y="1248770"/>
                  <a:pt x="2392908" y="1335206"/>
                  <a:pt x="2513463" y="1310185"/>
                </a:cubicBezTo>
                <a:cubicBezTo>
                  <a:pt x="2634018" y="1285164"/>
                  <a:pt x="2470245" y="1178256"/>
                  <a:pt x="2445224" y="1091820"/>
                </a:cubicBezTo>
                <a:cubicBezTo>
                  <a:pt x="2420203" y="1005384"/>
                  <a:pt x="2399732" y="878006"/>
                  <a:pt x="2363338" y="791570"/>
                </a:cubicBezTo>
                <a:cubicBezTo>
                  <a:pt x="2326944" y="705134"/>
                  <a:pt x="2226860" y="573206"/>
                  <a:pt x="2226860" y="573206"/>
                </a:cubicBezTo>
                <a:lnTo>
                  <a:pt x="2226860" y="573206"/>
                </a:lnTo>
              </a:path>
            </a:pathLst>
          </a:custGeom>
          <a:blipFill>
            <a:blip r:embed="rId2"/>
            <a:tile tx="0" ty="0" sx="100000" sy="100000" flip="none" algn="tl"/>
          </a:blip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6" name="Picture 2" descr="C:\Users\Директор\Pictures\МОИ РИСУНКИ ПОФИЗИКЕ\Электризация\Рисунок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3326413"/>
            <a:ext cx="214312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Users\Директор\Pictures\МОИ РИСУНКИ ПОФИЗИКЕ\Электризация\Рисунок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4326538"/>
            <a:ext cx="214313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Директор\Pictures\МОИ РИСУНКИ ПОФИЗИКЕ\Электризация\Рисунок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469288"/>
            <a:ext cx="214313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42875" y="1018699"/>
            <a:ext cx="88582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en-US" b="1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При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трении эбонитовой палочки о шерсть она заряжается отрицательно, а шерсть при этом - положительно. Это объясняется тем, что при трении электроны переходят с шерсти на эбонит, т.е. с того тела, в котором силы притяжения к ядру атома меньше, на то тело, в котором эти силы больше.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 rot="-3837390">
            <a:off x="4260056" y="1576195"/>
            <a:ext cx="338137" cy="3810000"/>
          </a:xfrm>
          <a:prstGeom prst="rect">
            <a:avLst/>
          </a:prstGeom>
          <a:gradFill rotWithShape="1">
            <a:gsLst>
              <a:gs pos="0">
                <a:srgbClr val="800000"/>
              </a:gs>
              <a:gs pos="50000">
                <a:srgbClr val="CC9900"/>
              </a:gs>
              <a:gs pos="100000">
                <a:srgbClr val="800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sr-Latn-RS"/>
          </a:p>
        </p:txBody>
      </p:sp>
      <p:pic>
        <p:nvPicPr>
          <p:cNvPr id="5129" name="Picture 3" descr="C:\Users\Директор\Pictures\МОИ РИСУНКИ ПОФИЗИКЕ\Электричество\апро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74"/>
          <a:stretch>
            <a:fillRect/>
          </a:stretch>
        </p:blipFill>
        <p:spPr bwMode="auto">
          <a:xfrm rot="317487">
            <a:off x="3646488" y="3059713"/>
            <a:ext cx="16541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Директор\Pictures\МОИ РИСУНКИ ПОФИЗИКЕ\Электризация\Рисунок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2683476"/>
            <a:ext cx="214312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Директор\Pictures\МОИ РИСУНКИ ПОФИЗИКЕ\Электризация\Рисунок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2826351"/>
            <a:ext cx="214312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C:\Users\Директор\Pictures\МОИ РИСУНКИ ПОФИЗИКЕ\Электризация\Рисунок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2969226"/>
            <a:ext cx="214312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Директор\Pictures\МОИ РИСУНКИ ПОФИЗИКЕ\Электризация\Рисунок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3826476"/>
            <a:ext cx="214312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C:\Users\Директор\Pictures\МОИ РИСУНКИ ПОФИЗИКЕ\Электризация\Рисунок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3969351"/>
            <a:ext cx="214312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Директор\Pictures\МОИ РИСУНКИ ПОФИЗИКЕ\Электризация\Рисунок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4112226"/>
            <a:ext cx="214312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 descr="C:\Users\Директор\Pictures\МОИ РИСУНКИ ПОФИЗИКЕ\Электризация\Рисунок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3969351"/>
            <a:ext cx="214313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6" descr="C:\Users\Директор\Pictures\МОИ РИСУНКИ ПОФИЗИКЕ\Электризация\Рисунок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3326413"/>
            <a:ext cx="214313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6" descr="C:\Users\Директор\Pictures\МОИ РИСУНКИ ПОФИЗИКЕ\Электризация\Рисунок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3397851"/>
            <a:ext cx="214313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6" descr="C:\Users\Директор\Pictures\МОИ РИСУНКИ ПОФИЗИКЕ\Электризация\Рисунок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4255101"/>
            <a:ext cx="214312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6" descr="C:\Users\Директор\Pictures\МОИ РИСУНКИ ПОФИЗИКЕ\Электризация\Рисунок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4540851"/>
            <a:ext cx="214312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3" name="Прямоугольник 23"/>
          <p:cNvSpPr>
            <a:spLocks noChangeArrowheads="1"/>
          </p:cNvSpPr>
          <p:nvPr/>
        </p:nvSpPr>
        <p:spPr bwMode="auto">
          <a:xfrm>
            <a:off x="237392" y="5112351"/>
            <a:ext cx="87153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Тела </a:t>
            </a: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электризуются, т е. получают электрический заряд, когда они приобретают или теряют электроны. Новые электрические заряды при этом не возникают. Происходит лишь разделение уже имеющихся зарядов между электризующимися телами: часть отрицательных зарядов переходит с одного тела на другое.</a:t>
            </a:r>
          </a:p>
        </p:txBody>
      </p:sp>
      <p:sp>
        <p:nvSpPr>
          <p:cNvPr id="5142" name="Прямоугольник 23"/>
          <p:cNvSpPr>
            <a:spLocks noChangeArrowheads="1"/>
          </p:cNvSpPr>
          <p:nvPr/>
        </p:nvSpPr>
        <p:spPr bwMode="auto">
          <a:xfrm>
            <a:off x="214313" y="642938"/>
            <a:ext cx="47879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C00000"/>
                </a:solidFill>
                <a:cs typeface="Arial" pitchFamily="34" charset="0"/>
              </a:rPr>
              <a:t>Электризация при трении</a:t>
            </a:r>
            <a:endParaRPr lang="ru-RU" sz="2800"/>
          </a:p>
        </p:txBody>
      </p:sp>
      <p:pic>
        <p:nvPicPr>
          <p:cNvPr id="25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48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0" presetClass="path" presetSubtype="0" repeatCount="indefinite" accel="50000" decel="50000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5E-6 4.84736E-6 C -2.5E-6 0.00023 0.02032 0.01133 0.02084 0.01202 C 0.02136 0.01271 -2.5E-6 4.84736E-6 -2.5E-6 0.00023 Z " pathEditMode="relative" rAng="0" ptsTypes="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" y="6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5E-6 2.81221E-6 L 5E-6 -0.07354 " pathEditMode="relative" ptsTypes="AA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1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33 -0.00301 L -0.0033 -0.0765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9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33333E-6 2.48844E-6 L -3.33333E-6 -0.0735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7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5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7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7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  <p:bldP spid="7" grpId="0" animBg="1"/>
      <p:bldP spid="30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Соединительная линия уступом 50"/>
          <p:cNvCxnSpPr/>
          <p:nvPr/>
        </p:nvCxnSpPr>
        <p:spPr>
          <a:xfrm rot="16200000" flipH="1">
            <a:off x="7542844" y="2925712"/>
            <a:ext cx="1794167" cy="222062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Соединительная линия уступом 20"/>
          <p:cNvCxnSpPr/>
          <p:nvPr/>
        </p:nvCxnSpPr>
        <p:spPr>
          <a:xfrm rot="16200000" flipH="1">
            <a:off x="7389776" y="2870993"/>
            <a:ext cx="1781275" cy="504058"/>
          </a:xfrm>
          <a:prstGeom prst="bentConnector3">
            <a:avLst>
              <a:gd name="adj1" fmla="val 50000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Picture 19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8242483" y="1772422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19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949429" y="1772423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Прямоугольник 43"/>
          <p:cNvSpPr/>
          <p:nvPr/>
        </p:nvSpPr>
        <p:spPr>
          <a:xfrm>
            <a:off x="7956376" y="4725143"/>
            <a:ext cx="1187624" cy="17692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2291" name="Picture 35" descr="C:\Users\Директор\Pictures\МОИ РИСУНКИ ПОФИЗИКЕ\Электричество\Эд12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14500"/>
            <a:ext cx="31432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2" descr="Стрелка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650" y="2781300"/>
            <a:ext cx="7937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20"/>
          <p:cNvSpPr>
            <a:spLocks noChangeArrowheads="1"/>
          </p:cNvSpPr>
          <p:nvPr/>
        </p:nvSpPr>
        <p:spPr bwMode="auto"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sr-Latn-RS"/>
          </a:p>
        </p:txBody>
      </p:sp>
      <p:pic>
        <p:nvPicPr>
          <p:cNvPr id="10261" name="Picture 21" descr="Стрелка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233008">
            <a:off x="2401094" y="2770982"/>
            <a:ext cx="9207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АРМ\Pictures\ФОТОЭФФЕКТ\Рисунок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483" y="949325"/>
            <a:ext cx="1080517" cy="143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Директор\Pictures\МОИ РИСУНКИ ПОФИЗИКЕ\Электричество\Пал Э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350977">
            <a:off x="1281113" y="441325"/>
            <a:ext cx="217487" cy="270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Подставка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305333"/>
            <a:ext cx="2424311" cy="1195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4341" y="2768118"/>
            <a:ext cx="204043" cy="253721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455344" y="2089427"/>
            <a:ext cx="402035" cy="678691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7370076" y="1441355"/>
            <a:ext cx="1234371" cy="86569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6228185" y="794877"/>
            <a:ext cx="1326156" cy="15121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6540166" y="1070580"/>
            <a:ext cx="480105" cy="480381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684183" y="1790857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6684183" y="1924673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6684183" y="2066567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7656361" y="1643130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7656363" y="1809993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7656363" y="2003214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6492186" y="1022738"/>
            <a:ext cx="576063" cy="576064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795157" y="4225455"/>
            <a:ext cx="4660187" cy="400110"/>
          </a:xfrm>
          <a:prstGeom prst="rect">
            <a:avLst/>
          </a:prstGeom>
          <a:solidFill>
            <a:srgbClr val="009900"/>
          </a:solidFill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Почему разряжается электрометр?</a:t>
            </a:r>
          </a:p>
        </p:txBody>
      </p:sp>
      <p:sp>
        <p:nvSpPr>
          <p:cNvPr id="11" name="Трапеция 10"/>
          <p:cNvSpPr/>
          <p:nvPr/>
        </p:nvSpPr>
        <p:spPr>
          <a:xfrm rot="5400000">
            <a:off x="1929517" y="-1529834"/>
            <a:ext cx="2420455" cy="6188059"/>
          </a:xfrm>
          <a:prstGeom prst="trapezoid">
            <a:avLst/>
          </a:prstGeom>
          <a:gradFill>
            <a:gsLst>
              <a:gs pos="50000">
                <a:srgbClr val="FFFF00">
                  <a:alpha val="0"/>
                </a:srgbClr>
              </a:gs>
              <a:gs pos="0">
                <a:srgbClr val="FFC000"/>
              </a:gs>
              <a:gs pos="100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88055" y="886565"/>
            <a:ext cx="45719" cy="135526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64849" y="5589240"/>
            <a:ext cx="6039987" cy="40011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Зарядим цинковую пластинку отрицательно.</a:t>
            </a:r>
          </a:p>
        </p:txBody>
      </p:sp>
      <p:sp>
        <p:nvSpPr>
          <p:cNvPr id="18" name="Выноска 1 17"/>
          <p:cNvSpPr/>
          <p:nvPr/>
        </p:nvSpPr>
        <p:spPr>
          <a:xfrm>
            <a:off x="4763998" y="2474976"/>
            <a:ext cx="1920185" cy="377960"/>
          </a:xfrm>
          <a:prstGeom prst="borderCallout1">
            <a:avLst>
              <a:gd name="adj1" fmla="val 51017"/>
              <a:gd name="adj2" fmla="val -396"/>
              <a:gd name="adj3" fmla="val -191285"/>
              <a:gd name="adj4" fmla="val -28565"/>
            </a:avLst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Цинковая пластина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5" name="Picture 16" descr="C:\Users\Директор\Pictures\МОИ РИСУНКИ ПОФИЗИКЕ\Электричество\Розеика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943" y="4823726"/>
            <a:ext cx="786031" cy="786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17" descr="C:\Users\Директор\Pictures\МОИ РИСУНКИ ПОФИЗИКЕ\Электричество\Розетка2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327401" y="3944042"/>
            <a:ext cx="432048" cy="1130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18" descr="C:\Users\Директор\Pictures\МОИ РИСУНКИ ПОФИЗИКЕ\Электричество\Вилка3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90403" y="3555014"/>
            <a:ext cx="720078" cy="612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2214563" y="1196752"/>
            <a:ext cx="428625" cy="714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68960" y="3181611"/>
            <a:ext cx="3186384" cy="319397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Включим источник света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26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17326 -0.033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-169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8.33333E-7 0.05232 " pathEditMode="relative" rAng="0" ptsTypes="AA">
                                      <p:cBhvr>
                                        <p:cTn id="4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5" dur="20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17" grpId="0" animBg="1"/>
      <p:bldP spid="11" grpId="0" animBg="1"/>
      <p:bldP spid="42" grpId="0" animBg="1"/>
      <p:bldP spid="18" grpId="0" animBg="1"/>
      <p:bldP spid="15" grpId="0" animBg="1"/>
      <p:bldP spid="15" grpId="1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рапеция 10"/>
          <p:cNvSpPr/>
          <p:nvPr/>
        </p:nvSpPr>
        <p:spPr>
          <a:xfrm rot="5400000">
            <a:off x="1883798" y="-1536140"/>
            <a:ext cx="2420455" cy="6188059"/>
          </a:xfrm>
          <a:prstGeom prst="trapezoid">
            <a:avLst/>
          </a:prstGeom>
          <a:gradFill>
            <a:gsLst>
              <a:gs pos="50000">
                <a:srgbClr val="FFFF00">
                  <a:alpha val="0"/>
                </a:srgbClr>
              </a:gs>
              <a:gs pos="0">
                <a:srgbClr val="FFC000"/>
              </a:gs>
              <a:gs pos="100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8" name="Соединительная линия уступом 27"/>
          <p:cNvCxnSpPr/>
          <p:nvPr/>
        </p:nvCxnSpPr>
        <p:spPr>
          <a:xfrm rot="16200000" flipH="1">
            <a:off x="7542844" y="2925712"/>
            <a:ext cx="1794167" cy="222062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Соединительная линия уступом 28"/>
          <p:cNvCxnSpPr/>
          <p:nvPr/>
        </p:nvCxnSpPr>
        <p:spPr>
          <a:xfrm rot="16200000" flipH="1">
            <a:off x="7389776" y="2870993"/>
            <a:ext cx="1781275" cy="504058"/>
          </a:xfrm>
          <a:prstGeom prst="bentConnector3">
            <a:avLst>
              <a:gd name="adj1" fmla="val 50000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1" name="Picture 35" descr="C:\Users\Директор\Pictures\МОИ РИСУНКИ ПОФИЗИКЕ\Электричество\Эд12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14500"/>
            <a:ext cx="31432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2" descr="Стрелка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650" y="2781300"/>
            <a:ext cx="7937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20"/>
          <p:cNvSpPr>
            <a:spLocks noChangeArrowheads="1"/>
          </p:cNvSpPr>
          <p:nvPr/>
        </p:nvSpPr>
        <p:spPr bwMode="auto"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sr-Latn-RS"/>
          </a:p>
        </p:txBody>
      </p:sp>
      <p:pic>
        <p:nvPicPr>
          <p:cNvPr id="10261" name="Picture 21" descr="Стрелка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233008">
            <a:off x="2401094" y="2770982"/>
            <a:ext cx="9207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АРМ\Pictures\ФОТОЭФФЕКТ\Рисунок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616" y="814089"/>
            <a:ext cx="1080517" cy="143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Подставк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305333"/>
            <a:ext cx="2424311" cy="1195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4341" y="2768118"/>
            <a:ext cx="204043" cy="253721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455344" y="2089427"/>
            <a:ext cx="402035" cy="678691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7370076" y="1441355"/>
            <a:ext cx="1234371" cy="86569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6228185" y="794877"/>
            <a:ext cx="1326156" cy="15121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6540166" y="1070580"/>
            <a:ext cx="480105" cy="480381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684183" y="1790857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6684183" y="1924673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6684183" y="2066567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7656361" y="1643130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7656363" y="1809993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7656363" y="2003214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6492186" y="1022738"/>
            <a:ext cx="576063" cy="576064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70381" y="5202162"/>
            <a:ext cx="6720882" cy="1323439"/>
          </a:xfrm>
          <a:prstGeom prst="rect">
            <a:avLst/>
          </a:prstGeom>
          <a:solidFill>
            <a:srgbClr val="0000CC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Свет вырывает электроны с поверхности металла. Если она заряжена отрицательно, электроны отталкиваются от нее и электрометр разряжается.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88055" y="886565"/>
            <a:ext cx="45719" cy="135526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7956376" y="4725143"/>
            <a:ext cx="1187624" cy="1769227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7656363" y="2003214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4" name="Picture 16" descr="C:\Users\Директор\Pictures\МОИ РИСУНКИ ПОФИЗИКЕ\Электричество\Розеика3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943" y="4823726"/>
            <a:ext cx="786031" cy="786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7" descr="C:\Users\Директор\Pictures\МОИ РИСУНКИ ПОФИЗИКЕ\Электричество\Розетка2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327401" y="3944042"/>
            <a:ext cx="432048" cy="1130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624" y="980728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879" y="1042580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063" y="1459632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Прямоугольник 40"/>
          <p:cNvSpPr/>
          <p:nvPr/>
        </p:nvSpPr>
        <p:spPr>
          <a:xfrm>
            <a:off x="2795157" y="4225455"/>
            <a:ext cx="4660187" cy="400110"/>
          </a:xfrm>
          <a:prstGeom prst="rect">
            <a:avLst/>
          </a:prstGeom>
          <a:solidFill>
            <a:srgbClr val="009900"/>
          </a:solidFill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Почему разряжается электрометр?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4268960" y="3181611"/>
            <a:ext cx="3186384" cy="319397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Включим источник света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5" name="Picture 18" descr="C:\Users\Директор\Pictures\МОИ РИСУНКИ ПОФИЗИКЕ\Электричество\Вилка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90403" y="3555014"/>
            <a:ext cx="720078" cy="612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07464" y="2564985"/>
            <a:ext cx="2038700" cy="36933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Повторим </a:t>
            </a:r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опыт</a:t>
            </a:r>
            <a:endParaRPr 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335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8.33333E-7 0.05232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1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5" dur="20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-0.03108 0.1094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3" y="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0.06146 -0.0067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3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5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85185E-6 L 0.04479 0.0592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0" y="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9" grpId="0" animBg="1"/>
      <p:bldP spid="17" grpId="0" animBg="1"/>
      <p:bldP spid="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Соединительная линия уступом 50"/>
          <p:cNvCxnSpPr/>
          <p:nvPr/>
        </p:nvCxnSpPr>
        <p:spPr>
          <a:xfrm rot="16200000" flipH="1">
            <a:off x="7542844" y="2925712"/>
            <a:ext cx="1794167" cy="222062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Соединительная линия уступом 20"/>
          <p:cNvCxnSpPr/>
          <p:nvPr/>
        </p:nvCxnSpPr>
        <p:spPr>
          <a:xfrm rot="16200000" flipH="1">
            <a:off x="7389776" y="2870993"/>
            <a:ext cx="1781275" cy="504058"/>
          </a:xfrm>
          <a:prstGeom prst="bentConnector3">
            <a:avLst>
              <a:gd name="adj1" fmla="val 50000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Picture 19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8242483" y="1772422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19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949429" y="1772423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Прямоугольник 43"/>
          <p:cNvSpPr/>
          <p:nvPr/>
        </p:nvSpPr>
        <p:spPr>
          <a:xfrm>
            <a:off x="7956376" y="4725143"/>
            <a:ext cx="1187624" cy="17692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2291" name="Picture 35" descr="C:\Users\Директор\Pictures\МОИ РИСУНКИ ПОФИЗИКЕ\Электричество\Эд12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14500"/>
            <a:ext cx="31432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2" descr="Стрелка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650" y="2781300"/>
            <a:ext cx="7937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20"/>
          <p:cNvSpPr>
            <a:spLocks noChangeArrowheads="1"/>
          </p:cNvSpPr>
          <p:nvPr/>
        </p:nvSpPr>
        <p:spPr bwMode="auto"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sr-Latn-RS"/>
          </a:p>
        </p:txBody>
      </p:sp>
      <p:pic>
        <p:nvPicPr>
          <p:cNvPr id="10261" name="Picture 21" descr="Стрелка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233008">
            <a:off x="2401094" y="2770982"/>
            <a:ext cx="9207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АРМ\Pictures\ФОТОЭФФЕКТ\Рисунок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616" y="794877"/>
            <a:ext cx="1080517" cy="143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Подставка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305333"/>
            <a:ext cx="2424311" cy="1195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4341" y="2768118"/>
            <a:ext cx="204043" cy="253721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455344" y="2089427"/>
            <a:ext cx="402035" cy="678691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7370076" y="1441355"/>
            <a:ext cx="1234371" cy="86569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6228185" y="794877"/>
            <a:ext cx="1326156" cy="15121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6540166" y="1070580"/>
            <a:ext cx="480105" cy="480381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684183" y="1790857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6684183" y="1924673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6684183" y="2066567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7656361" y="1643130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7656363" y="1809993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7656363" y="2003214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6492186" y="1022738"/>
            <a:ext cx="576063" cy="576064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795157" y="4225455"/>
            <a:ext cx="5028877" cy="400110"/>
          </a:xfrm>
          <a:prstGeom prst="rect">
            <a:avLst/>
          </a:prstGeom>
          <a:solidFill>
            <a:srgbClr val="009900"/>
          </a:solidFill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Почему не разряжается электрометр?</a:t>
            </a:r>
          </a:p>
        </p:txBody>
      </p:sp>
      <p:sp>
        <p:nvSpPr>
          <p:cNvPr id="11" name="Трапеция 10"/>
          <p:cNvSpPr/>
          <p:nvPr/>
        </p:nvSpPr>
        <p:spPr>
          <a:xfrm rot="5400000">
            <a:off x="1903864" y="-1543391"/>
            <a:ext cx="2420455" cy="6228184"/>
          </a:xfrm>
          <a:prstGeom prst="trapezoid">
            <a:avLst/>
          </a:prstGeom>
          <a:gradFill>
            <a:gsLst>
              <a:gs pos="50000">
                <a:srgbClr val="FFFF00">
                  <a:alpha val="0"/>
                </a:srgbClr>
              </a:gs>
              <a:gs pos="0">
                <a:srgbClr val="FFC000"/>
              </a:gs>
              <a:gs pos="100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88055" y="886565"/>
            <a:ext cx="45719" cy="135526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64849" y="5589240"/>
            <a:ext cx="6018827" cy="40011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Зарядим цинковую пластинку положительно.</a:t>
            </a:r>
          </a:p>
        </p:txBody>
      </p:sp>
      <p:pic>
        <p:nvPicPr>
          <p:cNvPr id="45" name="Picture 16" descr="C:\Users\Директор\Pictures\МОИ РИСУНКИ ПОФИЗИКЕ\Электричество\Розеика3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943" y="4823726"/>
            <a:ext cx="786031" cy="786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17" descr="C:\Users\Директор\Pictures\МОИ РИСУНКИ ПОФИЗИКЕ\Электричество\Розетка2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327401" y="3944042"/>
            <a:ext cx="432048" cy="1130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18" descr="C:\Users\Директор\Pictures\МОИ РИСУНКИ ПОФИЗИКЕ\Электричество\Вилка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90403" y="3555014"/>
            <a:ext cx="720078" cy="612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 descr="C:\Users\АРМ\Pictures\ФОТОЭФФЕКТ\Рисунок4.pn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85" r="2212" b="34158"/>
          <a:stretch/>
        </p:blipFill>
        <p:spPr bwMode="auto">
          <a:xfrm rot="1490494">
            <a:off x="172231" y="1565672"/>
            <a:ext cx="2922399" cy="331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Прямоугольник 39"/>
          <p:cNvSpPr/>
          <p:nvPr/>
        </p:nvSpPr>
        <p:spPr>
          <a:xfrm>
            <a:off x="2123728" y="849092"/>
            <a:ext cx="6335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+</a:t>
            </a:r>
            <a:endParaRPr lang="ru-RU" sz="6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268960" y="3181611"/>
            <a:ext cx="3186384" cy="319397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Включим источник света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568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8.33333E-7 0.05232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17" grpId="0" animBg="1"/>
      <p:bldP spid="11" grpId="0" animBg="1"/>
      <p:bldP spid="42" grpId="0" animBg="1"/>
      <p:bldP spid="40" grpId="0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Соединительная линия уступом 50"/>
          <p:cNvCxnSpPr/>
          <p:nvPr/>
        </p:nvCxnSpPr>
        <p:spPr>
          <a:xfrm rot="16200000" flipH="1">
            <a:off x="7542844" y="2925712"/>
            <a:ext cx="1794167" cy="222062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Соединительная линия уступом 20"/>
          <p:cNvCxnSpPr/>
          <p:nvPr/>
        </p:nvCxnSpPr>
        <p:spPr>
          <a:xfrm rot="16200000" flipH="1">
            <a:off x="7389776" y="2870993"/>
            <a:ext cx="1781275" cy="504058"/>
          </a:xfrm>
          <a:prstGeom prst="bentConnector3">
            <a:avLst>
              <a:gd name="adj1" fmla="val 50000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Picture 19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8242483" y="1772422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19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949429" y="1772423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Прямоугольник 43"/>
          <p:cNvSpPr/>
          <p:nvPr/>
        </p:nvSpPr>
        <p:spPr>
          <a:xfrm>
            <a:off x="7956376" y="4725143"/>
            <a:ext cx="1187624" cy="17692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2291" name="Picture 35" descr="C:\Users\Директор\Pictures\МОИ РИСУНКИ ПОФИЗИКЕ\Электричество\Эд12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14500"/>
            <a:ext cx="31432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20"/>
          <p:cNvSpPr>
            <a:spLocks noChangeArrowheads="1"/>
          </p:cNvSpPr>
          <p:nvPr/>
        </p:nvSpPr>
        <p:spPr bwMode="auto"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sr-Latn-RS"/>
          </a:p>
        </p:txBody>
      </p:sp>
      <p:pic>
        <p:nvPicPr>
          <p:cNvPr id="10261" name="Picture 21" descr="Стрелка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233008">
            <a:off x="2401094" y="2770982"/>
            <a:ext cx="9207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АРМ\Pictures\ФОТОЭФФЕКТ\Рисунок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616" y="794877"/>
            <a:ext cx="1080517" cy="143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Подставка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305333"/>
            <a:ext cx="2424311" cy="1195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4341" y="2768118"/>
            <a:ext cx="204043" cy="253721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455344" y="2089427"/>
            <a:ext cx="402035" cy="678691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7370076" y="1441355"/>
            <a:ext cx="1234371" cy="86569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6228185" y="794877"/>
            <a:ext cx="1326156" cy="15121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6540166" y="1070580"/>
            <a:ext cx="480105" cy="480381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684183" y="1790857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6684183" y="1924673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6684183" y="2066567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7656361" y="1643130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7656363" y="1809993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7656363" y="2003214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6492186" y="1022738"/>
            <a:ext cx="576063" cy="576064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Трапеция 10"/>
          <p:cNvSpPr/>
          <p:nvPr/>
        </p:nvSpPr>
        <p:spPr>
          <a:xfrm rot="5400000">
            <a:off x="1883802" y="-1523329"/>
            <a:ext cx="2420455" cy="6188059"/>
          </a:xfrm>
          <a:prstGeom prst="trapezoid">
            <a:avLst/>
          </a:prstGeom>
          <a:gradFill>
            <a:gsLst>
              <a:gs pos="50000">
                <a:srgbClr val="FFFF00">
                  <a:alpha val="0"/>
                </a:srgbClr>
              </a:gs>
              <a:gs pos="0">
                <a:srgbClr val="FFC000"/>
              </a:gs>
              <a:gs pos="100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88055" y="886565"/>
            <a:ext cx="45719" cy="135526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83561" y="4823514"/>
            <a:ext cx="6288639" cy="1323439"/>
          </a:xfrm>
          <a:prstGeom prst="rect">
            <a:avLst/>
          </a:prstGeom>
          <a:solidFill>
            <a:srgbClr val="0000CC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При положительном заряде пластины вырванные светом  электроны  притягиваются  к пластине и оседают на ней. Поэтому заряд электрометра не изменяется.</a:t>
            </a:r>
          </a:p>
        </p:txBody>
      </p:sp>
      <p:pic>
        <p:nvPicPr>
          <p:cNvPr id="45" name="Picture 16" descr="C:\Users\Директор\Pictures\МОИ РИСУНКИ ПОФИЗИКЕ\Электричество\Розеика3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943" y="4823726"/>
            <a:ext cx="786031" cy="786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17" descr="C:\Users\Директор\Pictures\МОИ РИСУНКИ ПОФИЗИКЕ\Электричество\Розетка2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327401" y="3944042"/>
            <a:ext cx="432048" cy="1130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Прямоугольник 39"/>
          <p:cNvSpPr/>
          <p:nvPr/>
        </p:nvSpPr>
        <p:spPr>
          <a:xfrm>
            <a:off x="2123728" y="849092"/>
            <a:ext cx="6335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+</a:t>
            </a:r>
            <a:endParaRPr lang="ru-RU" sz="6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5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196" y="967903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131" y="886565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42210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8" descr="C:\Users\Директор\Pictures\МОИ РИСУНКИ ПОФИЗИКЕ\Электричество\Вилка3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90403" y="3555014"/>
            <a:ext cx="720078" cy="612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Прямоугольник 49"/>
          <p:cNvSpPr/>
          <p:nvPr/>
        </p:nvSpPr>
        <p:spPr>
          <a:xfrm>
            <a:off x="4268960" y="3181611"/>
            <a:ext cx="3186384" cy="319397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Включим источник света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607464" y="2564985"/>
            <a:ext cx="2038700" cy="36933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Повторим </a:t>
            </a:r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опыт</a:t>
            </a:r>
            <a:endParaRPr 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Рисунок 4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06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8.33333E-7 0.05232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3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0.06562 0.08542 " pathEditMode="relative" rAng="0" ptsTypes="AA">
                                      <p:cBhvr>
                                        <p:cTn id="4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0.05903 0.07662 " pathEditMode="relative" rAng="0" ptsTypes="AA">
                                      <p:cBhvr>
                                        <p:cTn id="4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000"/>
                            </p:stCondLst>
                            <p:childTnLst>
                              <p:par>
                                <p:cTn id="46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03056 0.12477 " pathEditMode="relative" rAng="0" ptsTypes="AA">
                                      <p:cBhvr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8" y="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000"/>
                            </p:stCondLst>
                            <p:childTnLst>
                              <p:par>
                                <p:cTn id="49" presetID="64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63 0.08542 L 0.00261 0.0013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000"/>
                            </p:stCondLst>
                            <p:childTnLst>
                              <p:par>
                                <p:cTn id="52" presetID="64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63 0.08542 L 0.00261 0.0013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0"/>
                            </p:stCondLst>
                            <p:childTnLst>
                              <p:par>
                                <p:cTn id="55" presetID="64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212 0.12593 L -2.5E-6 -3.7037E-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7" y="-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11" grpId="0" animBg="1"/>
      <p:bldP spid="42" grpId="0" animBg="1"/>
      <p:bldP spid="5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Соединительная линия уступом 27"/>
          <p:cNvCxnSpPr/>
          <p:nvPr/>
        </p:nvCxnSpPr>
        <p:spPr>
          <a:xfrm rot="16200000" flipH="1">
            <a:off x="7542844" y="2925712"/>
            <a:ext cx="1794167" cy="222062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Соединительная линия уступом 28"/>
          <p:cNvCxnSpPr/>
          <p:nvPr/>
        </p:nvCxnSpPr>
        <p:spPr>
          <a:xfrm rot="16200000" flipH="1">
            <a:off x="7389776" y="2870993"/>
            <a:ext cx="1781275" cy="504058"/>
          </a:xfrm>
          <a:prstGeom prst="bentConnector3">
            <a:avLst>
              <a:gd name="adj1" fmla="val 50000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1" name="Picture 35" descr="C:\Users\Директор\Pictures\МОИ РИСУНКИ ПОФИЗИКЕ\Электричество\Эд12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14500"/>
            <a:ext cx="31432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20"/>
          <p:cNvSpPr>
            <a:spLocks noChangeArrowheads="1"/>
          </p:cNvSpPr>
          <p:nvPr/>
        </p:nvSpPr>
        <p:spPr bwMode="auto"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sr-Latn-RS"/>
          </a:p>
        </p:txBody>
      </p:sp>
      <p:pic>
        <p:nvPicPr>
          <p:cNvPr id="10261" name="Picture 21" descr="Стрелка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233008">
            <a:off x="2401094" y="2770982"/>
            <a:ext cx="9207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АРМ\Pictures\ФОТОЭФФЕКТ\Рисунок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616" y="770128"/>
            <a:ext cx="1080517" cy="143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Подставк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305333"/>
            <a:ext cx="2424311" cy="1195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4341" y="2768118"/>
            <a:ext cx="204043" cy="253721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455344" y="2089427"/>
            <a:ext cx="402035" cy="678691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7370076" y="1441355"/>
            <a:ext cx="1234371" cy="86569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6228185" y="794877"/>
            <a:ext cx="1326156" cy="15121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6540166" y="1070580"/>
            <a:ext cx="480105" cy="480381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684183" y="1790857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6684183" y="1924673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6684183" y="2066567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7656361" y="1643130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7656363" y="1809993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7656363" y="2003214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6492186" y="1022738"/>
            <a:ext cx="576063" cy="576064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88055" y="886565"/>
            <a:ext cx="45719" cy="135526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7956376" y="4725143"/>
            <a:ext cx="1187624" cy="1769227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7656363" y="2003214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4" name="Picture 16" descr="C:\Users\Директор\Pictures\МОИ РИСУНКИ ПОФИЗИКЕ\Электричество\Розеика3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943" y="4823726"/>
            <a:ext cx="786031" cy="786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7" descr="C:\Users\Директор\Pictures\МОИ РИСУНКИ ПОФИЗИКЕ\Электричество\Розетка2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327401" y="3944042"/>
            <a:ext cx="432048" cy="1130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Прямоугольник 40"/>
          <p:cNvSpPr/>
          <p:nvPr/>
        </p:nvSpPr>
        <p:spPr>
          <a:xfrm>
            <a:off x="35350" y="5080863"/>
            <a:ext cx="7216427" cy="1015663"/>
          </a:xfrm>
          <a:prstGeom prst="rect">
            <a:avLst/>
          </a:prstGeom>
          <a:solidFill>
            <a:srgbClr val="009900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Стекло поглощает ультрафиолетовые лучи. Из этого опыта можно заключить: именно ультрафиолетовый участок спектра вызывает фотоэффект.</a:t>
            </a:r>
          </a:p>
        </p:txBody>
      </p:sp>
      <p:sp>
        <p:nvSpPr>
          <p:cNvPr id="42" name="Трапеция 41"/>
          <p:cNvSpPr/>
          <p:nvPr/>
        </p:nvSpPr>
        <p:spPr>
          <a:xfrm rot="5400000">
            <a:off x="1895229" y="-1541261"/>
            <a:ext cx="2420455" cy="6210914"/>
          </a:xfrm>
          <a:prstGeom prst="trapezoid">
            <a:avLst/>
          </a:prstGeom>
          <a:gradFill>
            <a:gsLst>
              <a:gs pos="50000">
                <a:srgbClr val="FFFF00">
                  <a:alpha val="0"/>
                </a:srgbClr>
              </a:gs>
              <a:gs pos="0">
                <a:srgbClr val="FFC000"/>
              </a:gs>
              <a:gs pos="100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716016" y="767334"/>
            <a:ext cx="108012" cy="20070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3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879" y="1042580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624" y="980728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063" y="1459632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Выноска 1 2"/>
          <p:cNvSpPr/>
          <p:nvPr/>
        </p:nvSpPr>
        <p:spPr>
          <a:xfrm>
            <a:off x="5827746" y="2495564"/>
            <a:ext cx="914400" cy="278860"/>
          </a:xfrm>
          <a:prstGeom prst="borderCallout1">
            <a:avLst>
              <a:gd name="adj1" fmla="val 56126"/>
              <a:gd name="adj2" fmla="val -7051"/>
              <a:gd name="adj3" fmla="val -51921"/>
              <a:gd name="adj4" fmla="val -108845"/>
            </a:avLst>
          </a:prstGeom>
          <a:noFill/>
          <a:ln w="6350"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Стекло</a:t>
            </a:r>
            <a:endParaRPr lang="ru-RU" sz="1200" dirty="0">
              <a:solidFill>
                <a:srgbClr val="0099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4234554" y="3614430"/>
            <a:ext cx="3186384" cy="31939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Включим источник света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6" name="Picture 18" descr="C:\Users\Директор\Pictures\МОИ РИСУНКИ ПОФИЗИКЕ\Электричество\Вилка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90403" y="3555014"/>
            <a:ext cx="720078" cy="612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Прямоугольник 46"/>
          <p:cNvSpPr/>
          <p:nvPr/>
        </p:nvSpPr>
        <p:spPr>
          <a:xfrm>
            <a:off x="4000500" y="2913854"/>
            <a:ext cx="3454844" cy="561448"/>
          </a:xfrm>
          <a:prstGeom prst="rect">
            <a:avLst/>
          </a:prstGeom>
          <a:solidFill>
            <a:srgbClr val="00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Поставим на пути света стекло.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8" name="Picture 5" descr="C:\Users\Директор\Pictures\МОИ РИСУНКИ ПОФИЗИКЕ\Электричество\Пал Э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350977">
            <a:off x="1281113" y="441325"/>
            <a:ext cx="217487" cy="270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12" descr="Стрелка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650" y="2781300"/>
            <a:ext cx="7937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50273" y="3960500"/>
            <a:ext cx="7216427" cy="1015663"/>
          </a:xfrm>
          <a:prstGeom prst="rect">
            <a:avLst/>
          </a:prstGeom>
          <a:solidFill>
            <a:srgbClr val="0000CC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Если на пути света поставить стекло, отрицательно заряженная пластинка уже не теряет электроны, какова бы ни была интенсивность излучения.</a:t>
            </a:r>
          </a:p>
        </p:txBody>
      </p:sp>
      <p:pic>
        <p:nvPicPr>
          <p:cNvPr id="40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64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8.33333E-7 0.05232 " pathEditMode="relative" rAng="0" ptsTypes="AA">
                                      <p:cBhvr>
                                        <p:cTn id="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  <p:bldP spid="42" grpId="0" animBg="1"/>
      <p:bldP spid="2" grpId="0" animBg="1"/>
      <p:bldP spid="3" grpId="0" animBg="1"/>
      <p:bldP spid="45" grpId="0" animBg="1"/>
      <p:bldP spid="47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836712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   Для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того чтобы получить о фотоэффекте более полное представление, нужно было выяснить, от чего зависит число вырванных светом с поверхности вещества электронов (фотоэлектронов) и чем определяется их скорость или кинетическая энергия.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2781211"/>
            <a:ext cx="432048" cy="2808312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99000">
                <a:schemeClr val="bg1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рапеция 4"/>
          <p:cNvSpPr/>
          <p:nvPr/>
        </p:nvSpPr>
        <p:spPr>
          <a:xfrm rot="5400000">
            <a:off x="4135603" y="387200"/>
            <a:ext cx="2420455" cy="7596336"/>
          </a:xfrm>
          <a:prstGeom prst="trapezoid">
            <a:avLst/>
          </a:prstGeom>
          <a:gradFill>
            <a:gsLst>
              <a:gs pos="50000">
                <a:srgbClr val="FFFF00">
                  <a:alpha val="0"/>
                </a:srgbClr>
              </a:gs>
              <a:gs pos="0">
                <a:srgbClr val="FFC000"/>
              </a:gs>
              <a:gs pos="100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512" y="3357275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23728" y="3035038"/>
            <a:ext cx="2232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N</a:t>
            </a:r>
            <a:r>
              <a:rPr lang="ru-RU" sz="3600" dirty="0" smtClean="0">
                <a:latin typeface="Arial Black" panose="020B0A04020102020204" pitchFamily="34" charset="0"/>
              </a:rPr>
              <a:t>   </a:t>
            </a:r>
            <a:r>
              <a:rPr lang="en-US" sz="3600" dirty="0" smtClean="0">
                <a:latin typeface="Arial Black" panose="020B0A04020102020204" pitchFamily="34" charset="0"/>
              </a:rPr>
              <a:t>- </a:t>
            </a:r>
            <a:r>
              <a:rPr lang="ru-RU" sz="3600" dirty="0" smtClean="0">
                <a:latin typeface="Arial Black" panose="020B0A04020102020204" pitchFamily="34" charset="0"/>
              </a:rPr>
              <a:t>?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15916" y="3035038"/>
            <a:ext cx="32763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v - </a:t>
            </a:r>
            <a:r>
              <a:rPr lang="ru-RU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r>
              <a:rPr lang="en-US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 </a:t>
            </a:r>
            <a:r>
              <a:rPr lang="ru-RU" sz="36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Е</a:t>
            </a:r>
            <a:r>
              <a:rPr lang="ru-RU" sz="3600" baseline="-250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к</a:t>
            </a:r>
            <a:r>
              <a:rPr lang="ru-RU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- ?</a:t>
            </a:r>
            <a:endParaRPr lang="ru-RU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97406" y="5718702"/>
            <a:ext cx="6546593" cy="954107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 этой целью были продолжены экспериментальные исследования.</a:t>
            </a:r>
          </a:p>
        </p:txBody>
      </p:sp>
      <p:pic>
        <p:nvPicPr>
          <p:cNvPr id="10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96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15382 -0.0016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91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7" grpId="0"/>
      <p:bldP spid="8" grpId="0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556792"/>
            <a:ext cx="9144000" cy="4524315"/>
          </a:xfrm>
          <a:prstGeom prst="rect">
            <a:avLst/>
          </a:prstGeom>
          <a:solidFill>
            <a:srgbClr val="C00000"/>
          </a:solidFill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Опыты </a:t>
            </a:r>
          </a:p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А.Г. Столетова </a:t>
            </a:r>
          </a:p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 </a:t>
            </a:r>
          </a:p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фотоэффекту</a:t>
            </a:r>
            <a:endParaRPr lang="ru-RU" sz="7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C:\Users\АРМ\Pictures\ФОТОЭФФЕКТ\i_02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6"/>
          <a:stretch/>
        </p:blipFill>
        <p:spPr bwMode="auto">
          <a:xfrm flipH="1">
            <a:off x="7236296" y="836712"/>
            <a:ext cx="1368152" cy="1781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236296" y="836712"/>
            <a:ext cx="1368152" cy="18002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860032" y="836712"/>
            <a:ext cx="2400209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А. Г.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Столетов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10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Прямоугольник 106"/>
          <p:cNvSpPr/>
          <p:nvPr/>
        </p:nvSpPr>
        <p:spPr>
          <a:xfrm>
            <a:off x="7956376" y="4725144"/>
            <a:ext cx="1187624" cy="164117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93" name="Picture 4" descr="Подстав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7" y="5157192"/>
            <a:ext cx="2424311" cy="1195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1" name="Соединительная линия уступом 90"/>
          <p:cNvCxnSpPr/>
          <p:nvPr/>
        </p:nvCxnSpPr>
        <p:spPr>
          <a:xfrm rot="16200000" flipH="1">
            <a:off x="7542844" y="2925712"/>
            <a:ext cx="1794167" cy="222062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Соединительная линия уступом 91"/>
          <p:cNvCxnSpPr/>
          <p:nvPr/>
        </p:nvCxnSpPr>
        <p:spPr>
          <a:xfrm rot="16200000" flipH="1">
            <a:off x="7389776" y="2870993"/>
            <a:ext cx="1781275" cy="504058"/>
          </a:xfrm>
          <a:prstGeom prst="bentConnector3">
            <a:avLst>
              <a:gd name="adj1" fmla="val 50000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Прямоугольник 93"/>
          <p:cNvSpPr/>
          <p:nvPr/>
        </p:nvSpPr>
        <p:spPr>
          <a:xfrm>
            <a:off x="7554341" y="2768118"/>
            <a:ext cx="204043" cy="253721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7455344" y="2534285"/>
            <a:ext cx="402035" cy="678691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Прямоугольник 95"/>
          <p:cNvSpPr/>
          <p:nvPr/>
        </p:nvSpPr>
        <p:spPr>
          <a:xfrm>
            <a:off x="7370076" y="1886213"/>
            <a:ext cx="1234371" cy="86569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6228185" y="1239735"/>
            <a:ext cx="1326156" cy="15121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Овал 97"/>
          <p:cNvSpPr/>
          <p:nvPr/>
        </p:nvSpPr>
        <p:spPr>
          <a:xfrm>
            <a:off x="6540166" y="1515438"/>
            <a:ext cx="480105" cy="480381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Прямоугольник 98"/>
          <p:cNvSpPr/>
          <p:nvPr/>
        </p:nvSpPr>
        <p:spPr>
          <a:xfrm>
            <a:off x="6684183" y="2235715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6684183" y="2369531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Прямоугольник 100"/>
          <p:cNvSpPr/>
          <p:nvPr/>
        </p:nvSpPr>
        <p:spPr>
          <a:xfrm>
            <a:off x="6684183" y="2511425"/>
            <a:ext cx="504056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7656361" y="2087988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Прямоугольник 102"/>
          <p:cNvSpPr/>
          <p:nvPr/>
        </p:nvSpPr>
        <p:spPr>
          <a:xfrm>
            <a:off x="7656363" y="2254851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7656363" y="2448072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Овал 104"/>
          <p:cNvSpPr/>
          <p:nvPr/>
        </p:nvSpPr>
        <p:spPr>
          <a:xfrm>
            <a:off x="6492186" y="1467596"/>
            <a:ext cx="576063" cy="576064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Скругленный прямоугольник 105"/>
          <p:cNvSpPr/>
          <p:nvPr/>
        </p:nvSpPr>
        <p:spPr>
          <a:xfrm>
            <a:off x="6188055" y="1331423"/>
            <a:ext cx="45719" cy="135526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Прямоугольник 107"/>
          <p:cNvSpPr/>
          <p:nvPr/>
        </p:nvSpPr>
        <p:spPr>
          <a:xfrm>
            <a:off x="7656363" y="2448072"/>
            <a:ext cx="876077" cy="531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9" name="Picture 16" descr="C:\Users\Директор\Pictures\МОИ РИСУНКИ ПОФИЗИКЕ\Электричество\Розеика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943" y="4823726"/>
            <a:ext cx="786031" cy="786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Picture 17" descr="C:\Users\Директор\Pictures\МОИ РИСУНКИ ПОФИЗИКЕ\Электричество\Розетка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327401" y="3944042"/>
            <a:ext cx="432048" cy="1130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Picture 18" descr="C:\Users\Директор\Pictures\МОИ РИСУНКИ ПОФИЗИКЕ\Электричество\Вилка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90403" y="3555014"/>
            <a:ext cx="720078" cy="612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8" descr="Штекер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84083" y="2297067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8" descr="Штекер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602654" y="2317868"/>
            <a:ext cx="183934" cy="598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Прямоугольник 35"/>
          <p:cNvSpPr/>
          <p:nvPr/>
        </p:nvSpPr>
        <p:spPr>
          <a:xfrm>
            <a:off x="3131840" y="2167460"/>
            <a:ext cx="72008" cy="136815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2" descr="C:\Users\Директор\Pictures\МОИ РИСУНКИ ПОФИЗИКЕ\Электричество\А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5569" y="3284984"/>
            <a:ext cx="2136775" cy="308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C:\Users\Директор\Pictures\МОИ РИСУНКИ ПОФИЗИКЕ\Физприборы\Стрелка3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65"/>
          <a:stretch>
            <a:fillRect/>
          </a:stretch>
        </p:blipFill>
        <p:spPr bwMode="auto">
          <a:xfrm>
            <a:off x="5204581" y="3723307"/>
            <a:ext cx="15875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вал 5"/>
          <p:cNvSpPr/>
          <p:nvPr/>
        </p:nvSpPr>
        <p:spPr>
          <a:xfrm>
            <a:off x="4436902" y="5863877"/>
            <a:ext cx="142875" cy="128587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6000676" y="5856734"/>
            <a:ext cx="142875" cy="128587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8" name="Picture 26" descr="КЛ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1364" y="5785296"/>
            <a:ext cx="4191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C:\Users\Директор\Pictures\МОИ РИСУНКИ ПОФИЗИКЕ\Физприборы\Стрелка3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65"/>
          <a:stretch>
            <a:fillRect/>
          </a:stretch>
        </p:blipFill>
        <p:spPr bwMode="auto">
          <a:xfrm rot="578539">
            <a:off x="5329971" y="3774618"/>
            <a:ext cx="166687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75"/>
          <p:cNvSpPr>
            <a:spLocks noChangeArrowheads="1"/>
          </p:cNvSpPr>
          <p:nvPr/>
        </p:nvSpPr>
        <p:spPr bwMode="auto">
          <a:xfrm>
            <a:off x="5068850" y="5009803"/>
            <a:ext cx="4302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3200" dirty="0">
                <a:latin typeface="Tahoma" pitchFamily="34" charset="0"/>
                <a:cs typeface="Tahoma" pitchFamily="34" charset="0"/>
              </a:rPr>
              <a:t>●</a:t>
            </a:r>
            <a:endParaRPr lang="ru-RU" sz="3200" dirty="0">
              <a:latin typeface="Calibri" pitchFamily="34" charset="0"/>
            </a:endParaRPr>
          </a:p>
        </p:txBody>
      </p:sp>
      <p:pic>
        <p:nvPicPr>
          <p:cNvPr id="13" name="Picture 16" descr="Рисунок3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28"/>
          <a:stretch/>
        </p:blipFill>
        <p:spPr bwMode="auto">
          <a:xfrm>
            <a:off x="2315567" y="5496482"/>
            <a:ext cx="1439863" cy="86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6" descr="C:\Users\Директор\Pictures\МОИ РИСУНКИ ПОФИЗИКЕ\Электричество\Ключ.pn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98"/>
          <a:stretch/>
        </p:blipFill>
        <p:spPr bwMode="auto">
          <a:xfrm>
            <a:off x="801593" y="5435100"/>
            <a:ext cx="1329432" cy="901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7" descr="C:\Users\Директор\Pictures\МОИ РИСУНКИ ПОФИЗИКЕ\Электричество\Ключ1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93" y="5435100"/>
            <a:ext cx="1329432" cy="915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800398" y="5123166"/>
            <a:ext cx="428625" cy="3571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7" name="Picture 11" descr="Штекер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810979" y="5648123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1" descr="Штекер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1899924" y="5648123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 descr="Подстав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48391"/>
            <a:ext cx="1623716" cy="800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 descr="Подстав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220" y="3356992"/>
            <a:ext cx="1623716" cy="800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1115616" y="1980238"/>
            <a:ext cx="72008" cy="136815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5" name="Picture 7" descr="C:\Users\АРМ\Pictures\ФОТОЭФФЕКТ\Рисунок22у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5924"/>
            <a:ext cx="1725613" cy="172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C:\Users\АРМ\Pictures\ФОТОЭФФЕКТ\Рисунок22ц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211" y="1124744"/>
            <a:ext cx="1736725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1403649" y="791383"/>
            <a:ext cx="1146468" cy="307777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Вид с </a:t>
            </a: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боку</a:t>
            </a:r>
            <a:endParaRPr lang="ru-RU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9" name="Picture 11" descr="C:\Users\АРМ\Pictures\ФОТОЭФФЕКТ\Рисунок23аа.png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31"/>
          <a:stretch/>
        </p:blipFill>
        <p:spPr bwMode="auto">
          <a:xfrm>
            <a:off x="827584" y="1133673"/>
            <a:ext cx="423857" cy="171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0" name="Picture 12" descr="C:\Users\АРМ\Pictures\ФОТОЭФФЕКТ\Рисунок23п.png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38"/>
          <a:stretch/>
        </p:blipFill>
        <p:spPr bwMode="auto">
          <a:xfrm>
            <a:off x="3113749" y="1125924"/>
            <a:ext cx="450139" cy="171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4" name="Соединительная линия уступом 33"/>
          <p:cNvCxnSpPr>
            <a:endCxn id="17" idx="0"/>
          </p:cNvCxnSpPr>
          <p:nvPr/>
        </p:nvCxnSpPr>
        <p:spPr>
          <a:xfrm rot="16200000" flipH="1">
            <a:off x="-946726" y="3810306"/>
            <a:ext cx="3036062" cy="639572"/>
          </a:xfrm>
          <a:prstGeom prst="bentConnector3">
            <a:avLst>
              <a:gd name="adj1" fmla="val 56950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Соединительная линия уступом 43"/>
          <p:cNvCxnSpPr>
            <a:endCxn id="5" idx="1"/>
          </p:cNvCxnSpPr>
          <p:nvPr/>
        </p:nvCxnSpPr>
        <p:spPr>
          <a:xfrm rot="5400000">
            <a:off x="2516039" y="4242381"/>
            <a:ext cx="3311220" cy="60360"/>
          </a:xfrm>
          <a:prstGeom prst="bentConnector4">
            <a:avLst>
              <a:gd name="adj1" fmla="val 47489"/>
              <a:gd name="adj2" fmla="val 245666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6" descr="КЛ3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469" y="5785296"/>
            <a:ext cx="4286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0" name="Соединительная линия уступом 59"/>
          <p:cNvCxnSpPr/>
          <p:nvPr/>
        </p:nvCxnSpPr>
        <p:spPr>
          <a:xfrm>
            <a:off x="3483776" y="4825652"/>
            <a:ext cx="3108808" cy="1699692"/>
          </a:xfrm>
          <a:prstGeom prst="bentConnector3">
            <a:avLst>
              <a:gd name="adj1" fmla="val 14930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" name="Picture 11" descr="Штекер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3403665" y="5013176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11" descr="Штекер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2466633" y="5013176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5" name="Соединительная линия уступом 64"/>
          <p:cNvCxnSpPr>
            <a:stCxn id="18" idx="0"/>
            <a:endCxn id="73" idx="0"/>
          </p:cNvCxnSpPr>
          <p:nvPr/>
        </p:nvCxnSpPr>
        <p:spPr>
          <a:xfrm rot="5400000" flipH="1" flipV="1">
            <a:off x="1945917" y="5047296"/>
            <a:ext cx="634947" cy="566709"/>
          </a:xfrm>
          <a:prstGeom prst="bentConnector3">
            <a:avLst>
              <a:gd name="adj1" fmla="val 136003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>
            <a:off x="219405" y="2616953"/>
            <a:ext cx="176131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>
            <a:off x="3851920" y="2612061"/>
            <a:ext cx="363649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Соединительная линия уступом 74"/>
          <p:cNvCxnSpPr>
            <a:stCxn id="8" idx="3"/>
          </p:cNvCxnSpPr>
          <p:nvPr/>
        </p:nvCxnSpPr>
        <p:spPr>
          <a:xfrm>
            <a:off x="6420464" y="5928171"/>
            <a:ext cx="172120" cy="597173"/>
          </a:xfrm>
          <a:prstGeom prst="bentConnector2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Трапеция 89"/>
          <p:cNvSpPr/>
          <p:nvPr/>
        </p:nvSpPr>
        <p:spPr>
          <a:xfrm rot="5400000">
            <a:off x="2113133" y="-1077971"/>
            <a:ext cx="2007505" cy="6142343"/>
          </a:xfrm>
          <a:prstGeom prst="trapezoid">
            <a:avLst/>
          </a:prstGeom>
          <a:gradFill>
            <a:gsLst>
              <a:gs pos="50000">
                <a:srgbClr val="FFFF00">
                  <a:alpha val="0"/>
                </a:srgbClr>
              </a:gs>
              <a:gs pos="0">
                <a:srgbClr val="FFC000"/>
              </a:gs>
              <a:gs pos="100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3" name="Прямая соединительная линия 122"/>
          <p:cNvCxnSpPr/>
          <p:nvPr/>
        </p:nvCxnSpPr>
        <p:spPr>
          <a:xfrm>
            <a:off x="3483776" y="4825652"/>
            <a:ext cx="1" cy="187524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Прямоугольник 131"/>
          <p:cNvSpPr/>
          <p:nvPr/>
        </p:nvSpPr>
        <p:spPr>
          <a:xfrm>
            <a:off x="107505" y="6444044"/>
            <a:ext cx="3647926" cy="369332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Замкнем электрическую цепь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Прямоугольник 133"/>
          <p:cNvSpPr/>
          <p:nvPr/>
        </p:nvSpPr>
        <p:spPr>
          <a:xfrm>
            <a:off x="4290234" y="2852936"/>
            <a:ext cx="3079842" cy="307777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Электрического тока в цепи нет</a:t>
            </a:r>
            <a:endParaRPr lang="ru-RU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819181" y="804782"/>
            <a:ext cx="3148131" cy="369332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Включим источник света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Прямоугольник 135"/>
          <p:cNvSpPr/>
          <p:nvPr/>
        </p:nvSpPr>
        <p:spPr>
          <a:xfrm>
            <a:off x="4290234" y="2852936"/>
            <a:ext cx="3414745" cy="307777"/>
          </a:xfrm>
          <a:prstGeom prst="rect">
            <a:avLst/>
          </a:prstGeom>
          <a:solidFill>
            <a:srgbClr val="0000CC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 цепи появился электрический ток</a:t>
            </a:r>
            <a:endParaRPr lang="ru-RU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21" name="Picture 13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21" y="1507478"/>
            <a:ext cx="25202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8" name="Picture 13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21" y="1854224"/>
            <a:ext cx="25202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9" name="Picture 13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386" y="2182003"/>
            <a:ext cx="25202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0" name="Прямоугольник 139"/>
          <p:cNvSpPr/>
          <p:nvPr/>
        </p:nvSpPr>
        <p:spPr>
          <a:xfrm>
            <a:off x="1314120" y="1345651"/>
            <a:ext cx="1745712" cy="2677656"/>
          </a:xfrm>
          <a:prstGeom prst="rect">
            <a:avLst/>
          </a:prstGeom>
          <a:solidFill>
            <a:srgbClr val="0000CC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Электроны, выбитые с цинкового диска светом, под действием электрического поля движутся к кольцу с сеткой и оседают на ней. В цепи возникает электрический ток.</a:t>
            </a:r>
            <a:endParaRPr lang="ru-RU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Выноска 1 9"/>
          <p:cNvSpPr/>
          <p:nvPr/>
        </p:nvSpPr>
        <p:spPr>
          <a:xfrm>
            <a:off x="3604755" y="832503"/>
            <a:ext cx="2143157" cy="160939"/>
          </a:xfrm>
          <a:prstGeom prst="borderCallout1">
            <a:avLst>
              <a:gd name="adj1" fmla="val 139637"/>
              <a:gd name="adj2" fmla="val 31610"/>
              <a:gd name="adj3" fmla="val 336139"/>
              <a:gd name="adj4" fmla="val 1610"/>
            </a:avLst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Кольцо с металлической сеткой</a:t>
            </a:r>
            <a:endParaRPr lang="ru-RU" sz="1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Выноска 1 68"/>
          <p:cNvSpPr/>
          <p:nvPr/>
        </p:nvSpPr>
        <p:spPr>
          <a:xfrm>
            <a:off x="219405" y="793698"/>
            <a:ext cx="1094715" cy="172880"/>
          </a:xfrm>
          <a:prstGeom prst="borderCallout1">
            <a:avLst>
              <a:gd name="adj1" fmla="val 111503"/>
              <a:gd name="adj2" fmla="val 75152"/>
              <a:gd name="adj3" fmla="val 313632"/>
              <a:gd name="adj4" fmla="val 64701"/>
            </a:avLst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Диск из цинка</a:t>
            </a:r>
            <a:endParaRPr lang="ru-RU" sz="1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87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500"/>
                            </p:stCondLst>
                            <p:childTnLst>
                              <p:par>
                                <p:cTn id="8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8.33333E-7 0.05232 " pathEditMode="relative" rAng="0" ptsTypes="AA">
                                      <p:cBhvr>
                                        <p:cTn id="129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000"/>
                            </p:stCondLst>
                            <p:childTnLst>
                              <p:par>
                                <p:cTn id="1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8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0"/>
                            </p:stCondLst>
                            <p:childTnLst>
                              <p:par>
                                <p:cTn id="1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500"/>
                            </p:stCondLst>
                            <p:childTnLst>
                              <p:par>
                                <p:cTn id="14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0.20469 -3.33333E-6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500"/>
                            </p:stCondLst>
                            <p:childTnLst>
                              <p:par>
                                <p:cTn id="16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000"/>
                            </p:stCondLst>
                            <p:childTnLst>
                              <p:par>
                                <p:cTn id="1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0.20469 -3.33333E-6 " pathEditMode="relative" rAng="0" ptsTypes="AA">
                                      <p:cBhvr>
                                        <p:cTn id="178" dur="2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500"/>
                            </p:stCondLst>
                            <p:childTnLst>
                              <p:par>
                                <p:cTn id="180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6000"/>
                            </p:stCondLst>
                            <p:childTnLst>
                              <p:par>
                                <p:cTn id="18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6500"/>
                            </p:stCondLst>
                            <p:childTnLst>
                              <p:par>
                                <p:cTn id="19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0.20469 -4.44444E-6 " pathEditMode="relative" rAng="0" ptsTypes="AA">
                                      <p:cBhvr>
                                        <p:cTn id="193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8500"/>
                            </p:stCondLst>
                            <p:childTnLst>
                              <p:par>
                                <p:cTn id="19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0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/>
      <p:bldP spid="28" grpId="0" animBg="1"/>
      <p:bldP spid="90" grpId="0" animBg="1"/>
      <p:bldP spid="132" grpId="0" animBg="1"/>
      <p:bldP spid="134" grpId="0" animBg="1"/>
      <p:bldP spid="134" grpId="1" animBg="1"/>
      <p:bldP spid="135" grpId="0" animBg="1"/>
      <p:bldP spid="136" grpId="1" animBg="1"/>
      <p:bldP spid="140" grpId="0" animBg="1"/>
      <p:bldP spid="10" grpId="0" animBg="1"/>
      <p:bldP spid="6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556792"/>
            <a:ext cx="9144000" cy="4431983"/>
          </a:xfrm>
          <a:prstGeom prst="rect">
            <a:avLst/>
          </a:prstGeom>
          <a:solidFill>
            <a:srgbClr val="C00000"/>
          </a:solidFill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Опытное </a:t>
            </a:r>
            <a:r>
              <a:rPr lang="ru-RU" sz="6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(экспериментальное) </a:t>
            </a: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доказательство</a:t>
            </a:r>
          </a:p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фотоэффекта</a:t>
            </a:r>
            <a:endParaRPr lang="ru-RU" sz="7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43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олилиния 17"/>
          <p:cNvSpPr/>
          <p:nvPr/>
        </p:nvSpPr>
        <p:spPr>
          <a:xfrm>
            <a:off x="4499992" y="1410019"/>
            <a:ext cx="3605067" cy="2119516"/>
          </a:xfrm>
          <a:custGeom>
            <a:avLst/>
            <a:gdLst>
              <a:gd name="connsiteX0" fmla="*/ 3621 w 4600767"/>
              <a:gd name="connsiteY0" fmla="*/ 898731 h 2844263"/>
              <a:gd name="connsiteX1" fmla="*/ 528915 w 4600767"/>
              <a:gd name="connsiteY1" fmla="*/ 1326748 h 2844263"/>
              <a:gd name="connsiteX2" fmla="*/ 918021 w 4600767"/>
              <a:gd name="connsiteY2" fmla="*/ 1229472 h 2844263"/>
              <a:gd name="connsiteX3" fmla="*/ 1015298 w 4600767"/>
              <a:gd name="connsiteY3" fmla="*/ 1258655 h 2844263"/>
              <a:gd name="connsiteX4" fmla="*/ 2513357 w 4600767"/>
              <a:gd name="connsiteY4" fmla="*/ 32970 h 2844263"/>
              <a:gd name="connsiteX5" fmla="*/ 2172889 w 4600767"/>
              <a:gd name="connsiteY5" fmla="*/ 324799 h 2844263"/>
              <a:gd name="connsiteX6" fmla="*/ 2484174 w 4600767"/>
              <a:gd name="connsiteY6" fmla="*/ 42697 h 2844263"/>
              <a:gd name="connsiteX7" fmla="*/ 3320753 w 4600767"/>
              <a:gd name="connsiteY7" fmla="*/ 898731 h 2844263"/>
              <a:gd name="connsiteX8" fmla="*/ 3262387 w 4600767"/>
              <a:gd name="connsiteY8" fmla="*/ 869548 h 2844263"/>
              <a:gd name="connsiteX9" fmla="*/ 2980285 w 4600767"/>
              <a:gd name="connsiteY9" fmla="*/ 1151650 h 2844263"/>
              <a:gd name="connsiteX10" fmla="*/ 2980285 w 4600767"/>
              <a:gd name="connsiteY10" fmla="*/ 1239199 h 2844263"/>
              <a:gd name="connsiteX11" fmla="*/ 4011417 w 4600767"/>
              <a:gd name="connsiteY11" fmla="*/ 1287838 h 2844263"/>
              <a:gd name="connsiteX12" fmla="*/ 4575621 w 4600767"/>
              <a:gd name="connsiteY12" fmla="*/ 1890953 h 2844263"/>
              <a:gd name="connsiteX13" fmla="*/ 4458889 w 4600767"/>
              <a:gd name="connsiteY13" fmla="*/ 2406518 h 2844263"/>
              <a:gd name="connsiteX14" fmla="*/ 4069783 w 4600767"/>
              <a:gd name="connsiteY14" fmla="*/ 2766442 h 2844263"/>
              <a:gd name="connsiteX15" fmla="*/ 2571723 w 4600767"/>
              <a:gd name="connsiteY15" fmla="*/ 2844263 h 2844263"/>
              <a:gd name="connsiteX16" fmla="*/ 752651 w 4600767"/>
              <a:gd name="connsiteY16" fmla="*/ 2805353 h 2844263"/>
              <a:gd name="connsiteX17" fmla="*/ 168991 w 4600767"/>
              <a:gd name="connsiteY17" fmla="*/ 2425974 h 2844263"/>
              <a:gd name="connsiteX18" fmla="*/ 32804 w 4600767"/>
              <a:gd name="connsiteY18" fmla="*/ 1881225 h 2844263"/>
              <a:gd name="connsiteX19" fmla="*/ 285723 w 4600767"/>
              <a:gd name="connsiteY19" fmla="*/ 1472663 h 2844263"/>
              <a:gd name="connsiteX20" fmla="*/ 3621 w 4600767"/>
              <a:gd name="connsiteY20" fmla="*/ 898731 h 2844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600767" h="2844263">
                <a:moveTo>
                  <a:pt x="3621" y="898731"/>
                </a:moveTo>
                <a:cubicBezTo>
                  <a:pt x="44153" y="874412"/>
                  <a:pt x="376515" y="1271625"/>
                  <a:pt x="528915" y="1326748"/>
                </a:cubicBezTo>
                <a:cubicBezTo>
                  <a:pt x="681315" y="1381871"/>
                  <a:pt x="836957" y="1240821"/>
                  <a:pt x="918021" y="1229472"/>
                </a:cubicBezTo>
                <a:cubicBezTo>
                  <a:pt x="999085" y="1218123"/>
                  <a:pt x="749409" y="1458072"/>
                  <a:pt x="1015298" y="1258655"/>
                </a:cubicBezTo>
                <a:cubicBezTo>
                  <a:pt x="1281187" y="1059238"/>
                  <a:pt x="2320425" y="188613"/>
                  <a:pt x="2513357" y="32970"/>
                </a:cubicBezTo>
                <a:cubicBezTo>
                  <a:pt x="2706289" y="-122673"/>
                  <a:pt x="2177753" y="323178"/>
                  <a:pt x="2172889" y="324799"/>
                </a:cubicBezTo>
                <a:cubicBezTo>
                  <a:pt x="2168025" y="326420"/>
                  <a:pt x="2292863" y="-52958"/>
                  <a:pt x="2484174" y="42697"/>
                </a:cubicBezTo>
                <a:cubicBezTo>
                  <a:pt x="2675485" y="138352"/>
                  <a:pt x="3191051" y="760922"/>
                  <a:pt x="3320753" y="898731"/>
                </a:cubicBezTo>
                <a:cubicBezTo>
                  <a:pt x="3450455" y="1036540"/>
                  <a:pt x="3319132" y="827395"/>
                  <a:pt x="3262387" y="869548"/>
                </a:cubicBezTo>
                <a:cubicBezTo>
                  <a:pt x="3205642" y="911701"/>
                  <a:pt x="3027302" y="1090042"/>
                  <a:pt x="2980285" y="1151650"/>
                </a:cubicBezTo>
                <a:cubicBezTo>
                  <a:pt x="2933268" y="1213258"/>
                  <a:pt x="2808430" y="1216501"/>
                  <a:pt x="2980285" y="1239199"/>
                </a:cubicBezTo>
                <a:cubicBezTo>
                  <a:pt x="3152140" y="1261897"/>
                  <a:pt x="3745528" y="1179212"/>
                  <a:pt x="4011417" y="1287838"/>
                </a:cubicBezTo>
                <a:cubicBezTo>
                  <a:pt x="4277306" y="1396464"/>
                  <a:pt x="4501042" y="1704506"/>
                  <a:pt x="4575621" y="1890953"/>
                </a:cubicBezTo>
                <a:cubicBezTo>
                  <a:pt x="4650200" y="2077400"/>
                  <a:pt x="4543195" y="2260603"/>
                  <a:pt x="4458889" y="2406518"/>
                </a:cubicBezTo>
                <a:cubicBezTo>
                  <a:pt x="4374583" y="2552433"/>
                  <a:pt x="4384311" y="2693485"/>
                  <a:pt x="4069783" y="2766442"/>
                </a:cubicBezTo>
                <a:cubicBezTo>
                  <a:pt x="3755255" y="2839399"/>
                  <a:pt x="2571723" y="2844263"/>
                  <a:pt x="2571723" y="2844263"/>
                </a:cubicBezTo>
                <a:lnTo>
                  <a:pt x="752651" y="2805353"/>
                </a:lnTo>
                <a:cubicBezTo>
                  <a:pt x="352196" y="2735638"/>
                  <a:pt x="288965" y="2579995"/>
                  <a:pt x="168991" y="2425974"/>
                </a:cubicBezTo>
                <a:cubicBezTo>
                  <a:pt x="49017" y="2271953"/>
                  <a:pt x="13349" y="2040110"/>
                  <a:pt x="32804" y="1881225"/>
                </a:cubicBezTo>
                <a:cubicBezTo>
                  <a:pt x="52259" y="1722340"/>
                  <a:pt x="295451" y="1629927"/>
                  <a:pt x="285723" y="1472663"/>
                </a:cubicBezTo>
                <a:cubicBezTo>
                  <a:pt x="275995" y="1315399"/>
                  <a:pt x="-36911" y="923050"/>
                  <a:pt x="3621" y="898731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3" descr="C:\Users\АРМ\Pictures\ФОТОЭФФЕКТ\Рисунок24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1"/>
          <a:stretch/>
        </p:blipFill>
        <p:spPr bwMode="auto">
          <a:xfrm>
            <a:off x="5364088" y="836712"/>
            <a:ext cx="2376264" cy="2573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7504" y="717485"/>
            <a:ext cx="60463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стеклянный баллон, из которого выкачан воздух, помещаются два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электрода.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 descr="C:\Users\АРМ\Pictures\ФОТОЭФФЕКТ\Рисунок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309" y="2906251"/>
            <a:ext cx="4469115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АРМ\Pictures\ФОТОЭФФЕКТ\Рисунок2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322075"/>
            <a:ext cx="3863299" cy="229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 rot="19055960">
            <a:off x="6772471" y="1146025"/>
            <a:ext cx="90552" cy="1127003"/>
          </a:xfrm>
          <a:prstGeom prst="rect">
            <a:avLst/>
          </a:prstGeom>
          <a:gradFill flip="none" rotWithShape="1">
            <a:gsLst>
              <a:gs pos="0">
                <a:srgbClr val="0099FF">
                  <a:tint val="66000"/>
                  <a:satMod val="160000"/>
                </a:srgbClr>
              </a:gs>
              <a:gs pos="50000">
                <a:srgbClr val="0099FF">
                  <a:tint val="44500"/>
                  <a:satMod val="160000"/>
                </a:srgbClr>
              </a:gs>
              <a:gs pos="100000">
                <a:srgbClr val="0099FF">
                  <a:tint val="23500"/>
                  <a:satMod val="160000"/>
                </a:srgbClr>
              </a:gs>
            </a:gsLst>
            <a:lin ang="8100000" scaled="1"/>
            <a:tileRect/>
          </a:gradFill>
          <a:ln w="3175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2232" y="2785844"/>
            <a:ext cx="418575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ru-RU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Внутрь баллона на один из электродов поступает свет через кварцевое окошко, прозрачное не только для видимого света, но и для ультрафиолетового излучения. </a:t>
            </a:r>
            <a:endParaRPr lang="ru-RU" sz="2000" dirty="0">
              <a:solidFill>
                <a:srgbClr val="0000CC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1002" y="5562487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ru-RU" sz="2000" b="1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На электроды подается напряжение, которое можно менять с помощью потенциометра и измерять вольтметром.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 </a:t>
            </a:r>
            <a:endParaRPr lang="ru-RU" sz="2000" dirty="0"/>
          </a:p>
        </p:txBody>
      </p:sp>
      <p:sp>
        <p:nvSpPr>
          <p:cNvPr id="10" name="Выноска 1 9"/>
          <p:cNvSpPr/>
          <p:nvPr/>
        </p:nvSpPr>
        <p:spPr>
          <a:xfrm>
            <a:off x="2795855" y="1728916"/>
            <a:ext cx="1488113" cy="218958"/>
          </a:xfrm>
          <a:prstGeom prst="borderCallout1">
            <a:avLst>
              <a:gd name="adj1" fmla="val 107605"/>
              <a:gd name="adj2" fmla="val 74032"/>
              <a:gd name="adj3" fmla="val 459031"/>
              <a:gd name="adj4" fmla="val 163004"/>
            </a:avLst>
          </a:prstGeom>
          <a:noFill/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Электрод - катод</a:t>
            </a:r>
            <a:endParaRPr lang="ru-RU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Выноска 1 10"/>
          <p:cNvSpPr/>
          <p:nvPr/>
        </p:nvSpPr>
        <p:spPr>
          <a:xfrm>
            <a:off x="7662491" y="2060848"/>
            <a:ext cx="1355496" cy="211806"/>
          </a:xfrm>
          <a:prstGeom prst="borderCallout1">
            <a:avLst>
              <a:gd name="adj1" fmla="val 107605"/>
              <a:gd name="adj2" fmla="val 31691"/>
              <a:gd name="adj3" fmla="val 313561"/>
              <a:gd name="adj4" fmla="val -18108"/>
            </a:avLst>
          </a:prstGeom>
          <a:noFill/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Электрод - анод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2" name="Выноска 1 11"/>
          <p:cNvSpPr/>
          <p:nvPr/>
        </p:nvSpPr>
        <p:spPr>
          <a:xfrm>
            <a:off x="7838570" y="833405"/>
            <a:ext cx="617394" cy="210220"/>
          </a:xfrm>
          <a:prstGeom prst="borderCallout1">
            <a:avLst>
              <a:gd name="adj1" fmla="val 112232"/>
              <a:gd name="adj2" fmla="val 51974"/>
              <a:gd name="adj3" fmla="val 218407"/>
              <a:gd name="adj4" fmla="val -100121"/>
            </a:avLst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Свет</a:t>
            </a:r>
            <a:endParaRPr lang="ru-RU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Выноска 1 12"/>
          <p:cNvSpPr/>
          <p:nvPr/>
        </p:nvSpPr>
        <p:spPr>
          <a:xfrm>
            <a:off x="4430255" y="1562130"/>
            <a:ext cx="1392129" cy="166786"/>
          </a:xfrm>
          <a:prstGeom prst="borderCallout1">
            <a:avLst>
              <a:gd name="adj1" fmla="val 60946"/>
              <a:gd name="adj2" fmla="val 101982"/>
              <a:gd name="adj3" fmla="val 105796"/>
              <a:gd name="adj4" fmla="val 167770"/>
            </a:avLst>
          </a:prstGeom>
          <a:noFill/>
          <a:ln w="127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00CC"/>
                </a:solidFill>
                <a:cs typeface="Arial" pitchFamily="34" charset="0"/>
              </a:rPr>
              <a:t>Кварцевое</a:t>
            </a:r>
            <a:r>
              <a:rPr lang="ru-RU" sz="105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05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окошко</a:t>
            </a:r>
            <a:endParaRPr lang="ru-RU" sz="1050" dirty="0">
              <a:solidFill>
                <a:srgbClr val="0000CC"/>
              </a:solidFill>
            </a:endParaRPr>
          </a:p>
        </p:txBody>
      </p:sp>
      <p:sp>
        <p:nvSpPr>
          <p:cNvPr id="15" name="Выноска 1 14"/>
          <p:cNvSpPr/>
          <p:nvPr/>
        </p:nvSpPr>
        <p:spPr>
          <a:xfrm>
            <a:off x="7071880" y="4770304"/>
            <a:ext cx="1181222" cy="284920"/>
          </a:xfrm>
          <a:prstGeom prst="borderCallout1">
            <a:avLst>
              <a:gd name="adj1" fmla="val 40534"/>
              <a:gd name="adj2" fmla="val -4214"/>
              <a:gd name="adj3" fmla="val -37881"/>
              <a:gd name="adj4" fmla="val -69515"/>
            </a:avLst>
          </a:prstGeom>
          <a:noFill/>
          <a:ln w="127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9900"/>
                </a:solidFill>
              </a:rPr>
              <a:t>Потенциометр</a:t>
            </a:r>
            <a:endParaRPr lang="ru-RU" sz="1200" dirty="0">
              <a:solidFill>
                <a:srgbClr val="009900"/>
              </a:solidFill>
            </a:endParaRPr>
          </a:p>
        </p:txBody>
      </p:sp>
      <p:sp>
        <p:nvSpPr>
          <p:cNvPr id="16" name="Выноска 1 15"/>
          <p:cNvSpPr/>
          <p:nvPr/>
        </p:nvSpPr>
        <p:spPr>
          <a:xfrm>
            <a:off x="5364088" y="3678805"/>
            <a:ext cx="889108" cy="253672"/>
          </a:xfrm>
          <a:prstGeom prst="borderCallout1">
            <a:avLst>
              <a:gd name="adj1" fmla="val 50876"/>
              <a:gd name="adj2" fmla="val -1636"/>
              <a:gd name="adj3" fmla="val 157051"/>
              <a:gd name="adj4" fmla="val -36664"/>
            </a:avLst>
          </a:prstGeom>
          <a:noFill/>
          <a:ln w="127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9900"/>
                </a:solidFill>
              </a:rPr>
              <a:t>Вольтметр</a:t>
            </a:r>
            <a:endParaRPr lang="ru-RU" sz="1200" dirty="0">
              <a:solidFill>
                <a:srgbClr val="009900"/>
              </a:solidFill>
            </a:endParaRPr>
          </a:p>
        </p:txBody>
      </p:sp>
      <p:pic>
        <p:nvPicPr>
          <p:cNvPr id="17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451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8" grpId="0"/>
      <p:bldP spid="9" grpId="0"/>
      <p:bldP spid="12" grpId="0" animBg="1"/>
      <p:bldP spid="13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4232155" y="4410530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51884" y="4437495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26" descr="C:\Users\Директор\Pictures\МОИ РИСУНКИ ПОФИЗИКЕ\Электричество\Ключ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98"/>
          <a:stretch/>
        </p:blipFill>
        <p:spPr bwMode="auto">
          <a:xfrm>
            <a:off x="801593" y="5435100"/>
            <a:ext cx="1329432" cy="901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олилиния 12"/>
          <p:cNvSpPr/>
          <p:nvPr/>
        </p:nvSpPr>
        <p:spPr>
          <a:xfrm>
            <a:off x="3556780" y="1066256"/>
            <a:ext cx="4600767" cy="2844263"/>
          </a:xfrm>
          <a:custGeom>
            <a:avLst/>
            <a:gdLst>
              <a:gd name="connsiteX0" fmla="*/ 3621 w 4600767"/>
              <a:gd name="connsiteY0" fmla="*/ 898731 h 2844263"/>
              <a:gd name="connsiteX1" fmla="*/ 528915 w 4600767"/>
              <a:gd name="connsiteY1" fmla="*/ 1326748 h 2844263"/>
              <a:gd name="connsiteX2" fmla="*/ 918021 w 4600767"/>
              <a:gd name="connsiteY2" fmla="*/ 1229472 h 2844263"/>
              <a:gd name="connsiteX3" fmla="*/ 1015298 w 4600767"/>
              <a:gd name="connsiteY3" fmla="*/ 1258655 h 2844263"/>
              <a:gd name="connsiteX4" fmla="*/ 2513357 w 4600767"/>
              <a:gd name="connsiteY4" fmla="*/ 32970 h 2844263"/>
              <a:gd name="connsiteX5" fmla="*/ 2172889 w 4600767"/>
              <a:gd name="connsiteY5" fmla="*/ 324799 h 2844263"/>
              <a:gd name="connsiteX6" fmla="*/ 2484174 w 4600767"/>
              <a:gd name="connsiteY6" fmla="*/ 42697 h 2844263"/>
              <a:gd name="connsiteX7" fmla="*/ 3320753 w 4600767"/>
              <a:gd name="connsiteY7" fmla="*/ 898731 h 2844263"/>
              <a:gd name="connsiteX8" fmla="*/ 3262387 w 4600767"/>
              <a:gd name="connsiteY8" fmla="*/ 869548 h 2844263"/>
              <a:gd name="connsiteX9" fmla="*/ 2980285 w 4600767"/>
              <a:gd name="connsiteY9" fmla="*/ 1151650 h 2844263"/>
              <a:gd name="connsiteX10" fmla="*/ 2980285 w 4600767"/>
              <a:gd name="connsiteY10" fmla="*/ 1239199 h 2844263"/>
              <a:gd name="connsiteX11" fmla="*/ 4011417 w 4600767"/>
              <a:gd name="connsiteY11" fmla="*/ 1287838 h 2844263"/>
              <a:gd name="connsiteX12" fmla="*/ 4575621 w 4600767"/>
              <a:gd name="connsiteY12" fmla="*/ 1890953 h 2844263"/>
              <a:gd name="connsiteX13" fmla="*/ 4458889 w 4600767"/>
              <a:gd name="connsiteY13" fmla="*/ 2406518 h 2844263"/>
              <a:gd name="connsiteX14" fmla="*/ 4069783 w 4600767"/>
              <a:gd name="connsiteY14" fmla="*/ 2766442 h 2844263"/>
              <a:gd name="connsiteX15" fmla="*/ 2571723 w 4600767"/>
              <a:gd name="connsiteY15" fmla="*/ 2844263 h 2844263"/>
              <a:gd name="connsiteX16" fmla="*/ 752651 w 4600767"/>
              <a:gd name="connsiteY16" fmla="*/ 2805353 h 2844263"/>
              <a:gd name="connsiteX17" fmla="*/ 168991 w 4600767"/>
              <a:gd name="connsiteY17" fmla="*/ 2425974 h 2844263"/>
              <a:gd name="connsiteX18" fmla="*/ 32804 w 4600767"/>
              <a:gd name="connsiteY18" fmla="*/ 1881225 h 2844263"/>
              <a:gd name="connsiteX19" fmla="*/ 285723 w 4600767"/>
              <a:gd name="connsiteY19" fmla="*/ 1472663 h 2844263"/>
              <a:gd name="connsiteX20" fmla="*/ 3621 w 4600767"/>
              <a:gd name="connsiteY20" fmla="*/ 898731 h 2844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600767" h="2844263">
                <a:moveTo>
                  <a:pt x="3621" y="898731"/>
                </a:moveTo>
                <a:cubicBezTo>
                  <a:pt x="44153" y="874412"/>
                  <a:pt x="376515" y="1271625"/>
                  <a:pt x="528915" y="1326748"/>
                </a:cubicBezTo>
                <a:cubicBezTo>
                  <a:pt x="681315" y="1381871"/>
                  <a:pt x="836957" y="1240821"/>
                  <a:pt x="918021" y="1229472"/>
                </a:cubicBezTo>
                <a:cubicBezTo>
                  <a:pt x="999085" y="1218123"/>
                  <a:pt x="749409" y="1458072"/>
                  <a:pt x="1015298" y="1258655"/>
                </a:cubicBezTo>
                <a:cubicBezTo>
                  <a:pt x="1281187" y="1059238"/>
                  <a:pt x="2320425" y="188613"/>
                  <a:pt x="2513357" y="32970"/>
                </a:cubicBezTo>
                <a:cubicBezTo>
                  <a:pt x="2706289" y="-122673"/>
                  <a:pt x="2177753" y="323178"/>
                  <a:pt x="2172889" y="324799"/>
                </a:cubicBezTo>
                <a:cubicBezTo>
                  <a:pt x="2168025" y="326420"/>
                  <a:pt x="2292863" y="-52958"/>
                  <a:pt x="2484174" y="42697"/>
                </a:cubicBezTo>
                <a:cubicBezTo>
                  <a:pt x="2675485" y="138352"/>
                  <a:pt x="3191051" y="760922"/>
                  <a:pt x="3320753" y="898731"/>
                </a:cubicBezTo>
                <a:cubicBezTo>
                  <a:pt x="3450455" y="1036540"/>
                  <a:pt x="3319132" y="827395"/>
                  <a:pt x="3262387" y="869548"/>
                </a:cubicBezTo>
                <a:cubicBezTo>
                  <a:pt x="3205642" y="911701"/>
                  <a:pt x="3027302" y="1090042"/>
                  <a:pt x="2980285" y="1151650"/>
                </a:cubicBezTo>
                <a:cubicBezTo>
                  <a:pt x="2933268" y="1213258"/>
                  <a:pt x="2808430" y="1216501"/>
                  <a:pt x="2980285" y="1239199"/>
                </a:cubicBezTo>
                <a:cubicBezTo>
                  <a:pt x="3152140" y="1261897"/>
                  <a:pt x="3745528" y="1179212"/>
                  <a:pt x="4011417" y="1287838"/>
                </a:cubicBezTo>
                <a:cubicBezTo>
                  <a:pt x="4277306" y="1396464"/>
                  <a:pt x="4501042" y="1704506"/>
                  <a:pt x="4575621" y="1890953"/>
                </a:cubicBezTo>
                <a:cubicBezTo>
                  <a:pt x="4650200" y="2077400"/>
                  <a:pt x="4543195" y="2260603"/>
                  <a:pt x="4458889" y="2406518"/>
                </a:cubicBezTo>
                <a:cubicBezTo>
                  <a:pt x="4374583" y="2552433"/>
                  <a:pt x="4384311" y="2693485"/>
                  <a:pt x="4069783" y="2766442"/>
                </a:cubicBezTo>
                <a:cubicBezTo>
                  <a:pt x="3755255" y="2839399"/>
                  <a:pt x="2571723" y="2844263"/>
                  <a:pt x="2571723" y="2844263"/>
                </a:cubicBezTo>
                <a:lnTo>
                  <a:pt x="752651" y="2805353"/>
                </a:lnTo>
                <a:cubicBezTo>
                  <a:pt x="352196" y="2735638"/>
                  <a:pt x="288965" y="2579995"/>
                  <a:pt x="168991" y="2425974"/>
                </a:cubicBezTo>
                <a:cubicBezTo>
                  <a:pt x="49017" y="2271953"/>
                  <a:pt x="13349" y="2040110"/>
                  <a:pt x="32804" y="1881225"/>
                </a:cubicBezTo>
                <a:cubicBezTo>
                  <a:pt x="52259" y="1722340"/>
                  <a:pt x="295451" y="1629927"/>
                  <a:pt x="285723" y="1472663"/>
                </a:cubicBezTo>
                <a:cubicBezTo>
                  <a:pt x="275995" y="1315399"/>
                  <a:pt x="-36911" y="923050"/>
                  <a:pt x="3621" y="898731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82794" y="3984959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Соединительная линия уступом 25"/>
          <p:cNvCxnSpPr/>
          <p:nvPr/>
        </p:nvCxnSpPr>
        <p:spPr>
          <a:xfrm rot="5400000">
            <a:off x="2546702" y="3222503"/>
            <a:ext cx="1184292" cy="878653"/>
          </a:xfrm>
          <a:prstGeom prst="bentConnector3">
            <a:avLst>
              <a:gd name="adj1" fmla="val 2360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094" y="5450337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880" y="5450337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979" y="4221583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231" y="4228239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936" y="4259256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072" y="4253974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Соединительная линия уступом 14"/>
          <p:cNvCxnSpPr/>
          <p:nvPr/>
        </p:nvCxnSpPr>
        <p:spPr>
          <a:xfrm rot="16200000" flipH="1">
            <a:off x="7836040" y="3381665"/>
            <a:ext cx="1296142" cy="672177"/>
          </a:xfrm>
          <a:prstGeom prst="bentConnector3">
            <a:avLst>
              <a:gd name="adj1" fmla="val 466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 descr="C:\Users\АРМ\Pictures\ФОТОЭФФЕКТ\Рисунок2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584" y="1008505"/>
            <a:ext cx="4919663" cy="292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Рисунок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28"/>
          <a:stretch/>
        </p:blipFill>
        <p:spPr bwMode="auto">
          <a:xfrm>
            <a:off x="4859760" y="5877992"/>
            <a:ext cx="1439863" cy="86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C:\Users\Директор\Pictures\МОИ РИСУНКИ ПОФИЗИКЕ\Электричество\Вольтметр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071" y="4616463"/>
            <a:ext cx="121443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C:\Users\Директор\Pictures\МОИ РИСУНКИ ПОФИЗИКЕ\Электричество\Амперметр4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059" y="4649018"/>
            <a:ext cx="1214437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C:\Users\Директор\Pictures\МОИ РИСУНКИ ПОФИЗИКЕ\Электричество\Амперметр4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059" y="4642574"/>
            <a:ext cx="1214437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0" name="Соединительная линия уступом 29"/>
          <p:cNvCxnSpPr>
            <a:stCxn id="22" idx="0"/>
            <a:endCxn id="28" idx="0"/>
          </p:cNvCxnSpPr>
          <p:nvPr/>
        </p:nvCxnSpPr>
        <p:spPr>
          <a:xfrm rot="16200000" flipH="1">
            <a:off x="5530671" y="2235977"/>
            <a:ext cx="40697" cy="4087254"/>
          </a:xfrm>
          <a:prstGeom prst="bentConnector4">
            <a:avLst>
              <a:gd name="adj1" fmla="val -630796"/>
              <a:gd name="adj2" fmla="val 100256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Соединительная линия уступом 36"/>
          <p:cNvCxnSpPr>
            <a:stCxn id="28" idx="0"/>
            <a:endCxn id="18" idx="0"/>
          </p:cNvCxnSpPr>
          <p:nvPr/>
        </p:nvCxnSpPr>
        <p:spPr>
          <a:xfrm flipV="1">
            <a:off x="7594647" y="4228239"/>
            <a:ext cx="436041" cy="71714"/>
          </a:xfrm>
          <a:prstGeom prst="bentConnector4">
            <a:avLst>
              <a:gd name="adj1" fmla="val 64182"/>
              <a:gd name="adj2" fmla="val 414717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Соединительная линия уступом 61"/>
          <p:cNvCxnSpPr>
            <a:stCxn id="21" idx="0"/>
          </p:cNvCxnSpPr>
          <p:nvPr/>
        </p:nvCxnSpPr>
        <p:spPr>
          <a:xfrm rot="16200000" flipV="1">
            <a:off x="2410341" y="3987785"/>
            <a:ext cx="104895" cy="42748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Picture 3" descr="C:\Users\АРМ\Pictures\ФОТОЭФФЕКТ\Рисунок24.pn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1"/>
          <a:stretch/>
        </p:blipFill>
        <p:spPr bwMode="auto">
          <a:xfrm>
            <a:off x="4715744" y="445641"/>
            <a:ext cx="2903839" cy="312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Прямоугольник 74"/>
          <p:cNvSpPr/>
          <p:nvPr/>
        </p:nvSpPr>
        <p:spPr>
          <a:xfrm rot="19055960">
            <a:off x="6385507" y="788522"/>
            <a:ext cx="177696" cy="1464559"/>
          </a:xfrm>
          <a:prstGeom prst="rect">
            <a:avLst/>
          </a:prstGeom>
          <a:gradFill flip="none" rotWithShape="1">
            <a:gsLst>
              <a:gs pos="0">
                <a:srgbClr val="0099FF">
                  <a:tint val="66000"/>
                  <a:satMod val="160000"/>
                </a:srgbClr>
              </a:gs>
              <a:gs pos="50000">
                <a:srgbClr val="0099FF">
                  <a:tint val="44500"/>
                  <a:satMod val="160000"/>
                </a:srgbClr>
              </a:gs>
              <a:gs pos="100000">
                <a:srgbClr val="0099FF">
                  <a:tint val="23500"/>
                  <a:satMod val="160000"/>
                </a:srgbClr>
              </a:gs>
            </a:gsLst>
            <a:lin ang="8100000" scaled="1"/>
            <a:tileRect/>
          </a:gradFill>
          <a:ln w="3175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576" y="2636912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384" y="3259832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384" y="2955105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1" name="Прямая со стрелкой 70"/>
          <p:cNvCxnSpPr/>
          <p:nvPr/>
        </p:nvCxnSpPr>
        <p:spPr>
          <a:xfrm>
            <a:off x="440380" y="2708920"/>
            <a:ext cx="2887328" cy="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971600" y="782988"/>
            <a:ext cx="0" cy="193966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Прямоугольник 75"/>
          <p:cNvSpPr/>
          <p:nvPr/>
        </p:nvSpPr>
        <p:spPr>
          <a:xfrm>
            <a:off x="825743" y="1936797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66FF"/>
                </a:solidFill>
              </a:rPr>
              <a:t>●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858336" y="2686997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0</a:t>
            </a:r>
            <a:endParaRPr lang="ru-RU" dirty="0"/>
          </a:p>
        </p:txBody>
      </p:sp>
      <p:sp>
        <p:nvSpPr>
          <p:cNvPr id="81" name="Прямоугольник 80"/>
          <p:cNvSpPr/>
          <p:nvPr/>
        </p:nvSpPr>
        <p:spPr>
          <a:xfrm>
            <a:off x="3140502" y="2690382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U</a:t>
            </a:r>
            <a:endParaRPr lang="ru-RU" b="1" baseline="-2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687548" y="695325"/>
            <a:ext cx="2840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20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2" name="Picture 27" descr="C:\Users\Директор\Pictures\МОИ РИСУНКИ ПОФИЗИКЕ\Электричество\Ключ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93" y="5435100"/>
            <a:ext cx="1329432" cy="915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Прямоугольник 52"/>
          <p:cNvSpPr/>
          <p:nvPr/>
        </p:nvSpPr>
        <p:spPr>
          <a:xfrm>
            <a:off x="800398" y="5123166"/>
            <a:ext cx="428625" cy="3571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5" name="Picture 11" descr="Штеке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810979" y="5648123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6" name="Соединительная линия уступом 55"/>
          <p:cNvCxnSpPr>
            <a:endCxn id="55" idx="0"/>
          </p:cNvCxnSpPr>
          <p:nvPr/>
        </p:nvCxnSpPr>
        <p:spPr>
          <a:xfrm rot="5400000">
            <a:off x="820548" y="4219625"/>
            <a:ext cx="1499042" cy="1357955"/>
          </a:xfrm>
          <a:prstGeom prst="bentConnector3">
            <a:avLst>
              <a:gd name="adj1" fmla="val 50000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Соединительная линия уступом 30"/>
          <p:cNvCxnSpPr>
            <a:stCxn id="73" idx="0"/>
          </p:cNvCxnSpPr>
          <p:nvPr/>
        </p:nvCxnSpPr>
        <p:spPr>
          <a:xfrm rot="16200000" flipH="1">
            <a:off x="2037893" y="5590265"/>
            <a:ext cx="304497" cy="420212"/>
          </a:xfrm>
          <a:prstGeom prst="bentConnector4">
            <a:avLst>
              <a:gd name="adj1" fmla="val -75075"/>
              <a:gd name="adj2" fmla="val 59532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" name="Picture 11" descr="Штеке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1899924" y="5648123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Прямоугольник 56"/>
          <p:cNvSpPr/>
          <p:nvPr/>
        </p:nvSpPr>
        <p:spPr>
          <a:xfrm>
            <a:off x="358939" y="6372036"/>
            <a:ext cx="3661195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Замкнем электрическую цепь.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7812666" y="793759"/>
            <a:ext cx="1292767" cy="116955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На электрод поступает свет через кварцевое окошко.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137153" y="2998795"/>
            <a:ext cx="1993872" cy="1815882"/>
          </a:xfrm>
          <a:prstGeom prst="rect">
            <a:avLst/>
          </a:prstGeom>
          <a:solidFill>
            <a:srgbClr val="0099FF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Под действием света электрод испускает электроны. Часть электронов, испускаемых в секунду достигают другого электрода.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6815730" y="6110426"/>
            <a:ext cx="1993872" cy="523220"/>
          </a:xfrm>
          <a:prstGeom prst="rect">
            <a:avLst/>
          </a:prstGeom>
          <a:solidFill>
            <a:srgbClr val="0099FF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В электрической цепи есть ток.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8" name="Picture 4" descr="C:\Users\АРМ\Pictures\ФОТОЭФФЕКТ\Рисунок12ц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682" y="4203094"/>
            <a:ext cx="2756428" cy="8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0" descr="Ползунок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532" y="4089951"/>
            <a:ext cx="488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3" name="Соединительная линия уступом 62"/>
          <p:cNvCxnSpPr/>
          <p:nvPr/>
        </p:nvCxnSpPr>
        <p:spPr>
          <a:xfrm flipV="1">
            <a:off x="2258578" y="4725524"/>
            <a:ext cx="1755442" cy="1227094"/>
          </a:xfrm>
          <a:prstGeom prst="bentConnector3">
            <a:avLst>
              <a:gd name="adj1" fmla="val 90737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Соединительная линия уступом 63"/>
          <p:cNvCxnSpPr/>
          <p:nvPr/>
        </p:nvCxnSpPr>
        <p:spPr>
          <a:xfrm>
            <a:off x="3851920" y="5264164"/>
            <a:ext cx="1272631" cy="18617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Соединительная линия уступом 64"/>
          <p:cNvCxnSpPr/>
          <p:nvPr/>
        </p:nvCxnSpPr>
        <p:spPr>
          <a:xfrm rot="10800000" flipV="1">
            <a:off x="6034337" y="5264163"/>
            <a:ext cx="1629400" cy="18617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Соединительная линия уступом 65"/>
          <p:cNvCxnSpPr/>
          <p:nvPr/>
        </p:nvCxnSpPr>
        <p:spPr>
          <a:xfrm flipV="1">
            <a:off x="6732240" y="4752489"/>
            <a:ext cx="931497" cy="511675"/>
          </a:xfrm>
          <a:prstGeom prst="bentConnector3">
            <a:avLst>
              <a:gd name="adj1" fmla="val 101123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Прямоугольник 66"/>
          <p:cNvSpPr/>
          <p:nvPr/>
        </p:nvSpPr>
        <p:spPr>
          <a:xfrm>
            <a:off x="3696006" y="5070598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CC"/>
                </a:solidFill>
              </a:rPr>
              <a:t>●</a:t>
            </a:r>
          </a:p>
        </p:txBody>
      </p:sp>
      <p:pic>
        <p:nvPicPr>
          <p:cNvPr id="58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078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3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3" presetClass="exit" presetSubtype="32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xit" presetSubtype="32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57" grpId="0" animBg="1"/>
      <p:bldP spid="79" grpId="0" animBg="1"/>
      <p:bldP spid="80" grpId="0" animBg="1"/>
      <p:bldP spid="9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979" y="4221583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231" y="4228239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51884" y="4437495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4232155" y="4410530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4" descr="C:\Users\Директор\Pictures\МОИ РИСУНКИ ПОФИЗИКЕ\Электричество\Вольтметр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258" y="4587354"/>
            <a:ext cx="1214438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Директор\Pictures\МОИ РИСУНКИ ПОФИЗИКЕ\Электричество\Амперметр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471" y="4656424"/>
            <a:ext cx="1217612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26" descr="C:\Users\Директор\Pictures\МОИ РИСУНКИ ПОФИЗИКЕ\Электричество\Ключ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73" b="-1"/>
          <a:stretch/>
        </p:blipFill>
        <p:spPr bwMode="auto">
          <a:xfrm>
            <a:off x="801593" y="5255200"/>
            <a:ext cx="1329432" cy="1080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олилиния 12"/>
          <p:cNvSpPr/>
          <p:nvPr/>
        </p:nvSpPr>
        <p:spPr>
          <a:xfrm>
            <a:off x="3556780" y="1066256"/>
            <a:ext cx="4600767" cy="2844263"/>
          </a:xfrm>
          <a:custGeom>
            <a:avLst/>
            <a:gdLst>
              <a:gd name="connsiteX0" fmla="*/ 3621 w 4600767"/>
              <a:gd name="connsiteY0" fmla="*/ 898731 h 2844263"/>
              <a:gd name="connsiteX1" fmla="*/ 528915 w 4600767"/>
              <a:gd name="connsiteY1" fmla="*/ 1326748 h 2844263"/>
              <a:gd name="connsiteX2" fmla="*/ 918021 w 4600767"/>
              <a:gd name="connsiteY2" fmla="*/ 1229472 h 2844263"/>
              <a:gd name="connsiteX3" fmla="*/ 1015298 w 4600767"/>
              <a:gd name="connsiteY3" fmla="*/ 1258655 h 2844263"/>
              <a:gd name="connsiteX4" fmla="*/ 2513357 w 4600767"/>
              <a:gd name="connsiteY4" fmla="*/ 32970 h 2844263"/>
              <a:gd name="connsiteX5" fmla="*/ 2172889 w 4600767"/>
              <a:gd name="connsiteY5" fmla="*/ 324799 h 2844263"/>
              <a:gd name="connsiteX6" fmla="*/ 2484174 w 4600767"/>
              <a:gd name="connsiteY6" fmla="*/ 42697 h 2844263"/>
              <a:gd name="connsiteX7" fmla="*/ 3320753 w 4600767"/>
              <a:gd name="connsiteY7" fmla="*/ 898731 h 2844263"/>
              <a:gd name="connsiteX8" fmla="*/ 3262387 w 4600767"/>
              <a:gd name="connsiteY8" fmla="*/ 869548 h 2844263"/>
              <a:gd name="connsiteX9" fmla="*/ 2980285 w 4600767"/>
              <a:gd name="connsiteY9" fmla="*/ 1151650 h 2844263"/>
              <a:gd name="connsiteX10" fmla="*/ 2980285 w 4600767"/>
              <a:gd name="connsiteY10" fmla="*/ 1239199 h 2844263"/>
              <a:gd name="connsiteX11" fmla="*/ 4011417 w 4600767"/>
              <a:gd name="connsiteY11" fmla="*/ 1287838 h 2844263"/>
              <a:gd name="connsiteX12" fmla="*/ 4575621 w 4600767"/>
              <a:gd name="connsiteY12" fmla="*/ 1890953 h 2844263"/>
              <a:gd name="connsiteX13" fmla="*/ 4458889 w 4600767"/>
              <a:gd name="connsiteY13" fmla="*/ 2406518 h 2844263"/>
              <a:gd name="connsiteX14" fmla="*/ 4069783 w 4600767"/>
              <a:gd name="connsiteY14" fmla="*/ 2766442 h 2844263"/>
              <a:gd name="connsiteX15" fmla="*/ 2571723 w 4600767"/>
              <a:gd name="connsiteY15" fmla="*/ 2844263 h 2844263"/>
              <a:gd name="connsiteX16" fmla="*/ 752651 w 4600767"/>
              <a:gd name="connsiteY16" fmla="*/ 2805353 h 2844263"/>
              <a:gd name="connsiteX17" fmla="*/ 168991 w 4600767"/>
              <a:gd name="connsiteY17" fmla="*/ 2425974 h 2844263"/>
              <a:gd name="connsiteX18" fmla="*/ 32804 w 4600767"/>
              <a:gd name="connsiteY18" fmla="*/ 1881225 h 2844263"/>
              <a:gd name="connsiteX19" fmla="*/ 285723 w 4600767"/>
              <a:gd name="connsiteY19" fmla="*/ 1472663 h 2844263"/>
              <a:gd name="connsiteX20" fmla="*/ 3621 w 4600767"/>
              <a:gd name="connsiteY20" fmla="*/ 898731 h 2844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600767" h="2844263">
                <a:moveTo>
                  <a:pt x="3621" y="898731"/>
                </a:moveTo>
                <a:cubicBezTo>
                  <a:pt x="44153" y="874412"/>
                  <a:pt x="376515" y="1271625"/>
                  <a:pt x="528915" y="1326748"/>
                </a:cubicBezTo>
                <a:cubicBezTo>
                  <a:pt x="681315" y="1381871"/>
                  <a:pt x="836957" y="1240821"/>
                  <a:pt x="918021" y="1229472"/>
                </a:cubicBezTo>
                <a:cubicBezTo>
                  <a:pt x="999085" y="1218123"/>
                  <a:pt x="749409" y="1458072"/>
                  <a:pt x="1015298" y="1258655"/>
                </a:cubicBezTo>
                <a:cubicBezTo>
                  <a:pt x="1281187" y="1059238"/>
                  <a:pt x="2320425" y="188613"/>
                  <a:pt x="2513357" y="32970"/>
                </a:cubicBezTo>
                <a:cubicBezTo>
                  <a:pt x="2706289" y="-122673"/>
                  <a:pt x="2177753" y="323178"/>
                  <a:pt x="2172889" y="324799"/>
                </a:cubicBezTo>
                <a:cubicBezTo>
                  <a:pt x="2168025" y="326420"/>
                  <a:pt x="2292863" y="-52958"/>
                  <a:pt x="2484174" y="42697"/>
                </a:cubicBezTo>
                <a:cubicBezTo>
                  <a:pt x="2675485" y="138352"/>
                  <a:pt x="3191051" y="760922"/>
                  <a:pt x="3320753" y="898731"/>
                </a:cubicBezTo>
                <a:cubicBezTo>
                  <a:pt x="3450455" y="1036540"/>
                  <a:pt x="3319132" y="827395"/>
                  <a:pt x="3262387" y="869548"/>
                </a:cubicBezTo>
                <a:cubicBezTo>
                  <a:pt x="3205642" y="911701"/>
                  <a:pt x="3027302" y="1090042"/>
                  <a:pt x="2980285" y="1151650"/>
                </a:cubicBezTo>
                <a:cubicBezTo>
                  <a:pt x="2933268" y="1213258"/>
                  <a:pt x="2808430" y="1216501"/>
                  <a:pt x="2980285" y="1239199"/>
                </a:cubicBezTo>
                <a:cubicBezTo>
                  <a:pt x="3152140" y="1261897"/>
                  <a:pt x="3745528" y="1179212"/>
                  <a:pt x="4011417" y="1287838"/>
                </a:cubicBezTo>
                <a:cubicBezTo>
                  <a:pt x="4277306" y="1396464"/>
                  <a:pt x="4501042" y="1704506"/>
                  <a:pt x="4575621" y="1890953"/>
                </a:cubicBezTo>
                <a:cubicBezTo>
                  <a:pt x="4650200" y="2077400"/>
                  <a:pt x="4543195" y="2260603"/>
                  <a:pt x="4458889" y="2406518"/>
                </a:cubicBezTo>
                <a:cubicBezTo>
                  <a:pt x="4374583" y="2552433"/>
                  <a:pt x="4384311" y="2693485"/>
                  <a:pt x="4069783" y="2766442"/>
                </a:cubicBezTo>
                <a:cubicBezTo>
                  <a:pt x="3755255" y="2839399"/>
                  <a:pt x="2571723" y="2844263"/>
                  <a:pt x="2571723" y="2844263"/>
                </a:cubicBezTo>
                <a:lnTo>
                  <a:pt x="752651" y="2805353"/>
                </a:lnTo>
                <a:cubicBezTo>
                  <a:pt x="352196" y="2735638"/>
                  <a:pt x="288965" y="2579995"/>
                  <a:pt x="168991" y="2425974"/>
                </a:cubicBezTo>
                <a:cubicBezTo>
                  <a:pt x="49017" y="2271953"/>
                  <a:pt x="13349" y="2040110"/>
                  <a:pt x="32804" y="1881225"/>
                </a:cubicBezTo>
                <a:cubicBezTo>
                  <a:pt x="52259" y="1722340"/>
                  <a:pt x="295451" y="1629927"/>
                  <a:pt x="285723" y="1472663"/>
                </a:cubicBezTo>
                <a:cubicBezTo>
                  <a:pt x="275995" y="1315399"/>
                  <a:pt x="-36911" y="923050"/>
                  <a:pt x="3621" y="898731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82794" y="4010104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Соединительная линия уступом 25"/>
          <p:cNvCxnSpPr/>
          <p:nvPr/>
        </p:nvCxnSpPr>
        <p:spPr>
          <a:xfrm rot="5400000">
            <a:off x="2546702" y="3222503"/>
            <a:ext cx="1184292" cy="878653"/>
          </a:xfrm>
          <a:prstGeom prst="bentConnector3">
            <a:avLst>
              <a:gd name="adj1" fmla="val 2360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094" y="5450337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880" y="5450337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936" y="4259256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072" y="4253974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Соединительная линия уступом 14"/>
          <p:cNvCxnSpPr/>
          <p:nvPr/>
        </p:nvCxnSpPr>
        <p:spPr>
          <a:xfrm rot="16200000" flipH="1">
            <a:off x="7836040" y="3381665"/>
            <a:ext cx="1296142" cy="672177"/>
          </a:xfrm>
          <a:prstGeom prst="bentConnector3">
            <a:avLst>
              <a:gd name="adj1" fmla="val 466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 descr="C:\Users\АРМ\Pictures\ФОТОЭФФЕКТ\Рисунок2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584" y="1008505"/>
            <a:ext cx="4919663" cy="292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Рисунок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28"/>
          <a:stretch/>
        </p:blipFill>
        <p:spPr bwMode="auto">
          <a:xfrm>
            <a:off x="4859760" y="5877992"/>
            <a:ext cx="1439863" cy="86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В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496" y="4635742"/>
            <a:ext cx="1223963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:\Users\Директор\Pictures\МОИ РИСУНКИ ПОФИЗИКЕ\Электричество\Вольтметр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496" y="4602404"/>
            <a:ext cx="1214438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2" descr="В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496" y="4626550"/>
            <a:ext cx="1223963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C:\Users\Директор\Pictures\МОИ РИСУНКИ ПОФИЗИКЕ\Электричество\Вольтметр1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561155"/>
            <a:ext cx="121443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C:\Users\Директор\Pictures\МОИ РИСУНКИ ПОФИЗИКЕ\Электричество\Амперметр4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059" y="4649018"/>
            <a:ext cx="1214437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0" name="Соединительная линия уступом 29"/>
          <p:cNvCxnSpPr>
            <a:stCxn id="22" idx="0"/>
            <a:endCxn id="28" idx="0"/>
          </p:cNvCxnSpPr>
          <p:nvPr/>
        </p:nvCxnSpPr>
        <p:spPr>
          <a:xfrm rot="16200000" flipH="1">
            <a:off x="5518099" y="2248550"/>
            <a:ext cx="65842" cy="4087254"/>
          </a:xfrm>
          <a:prstGeom prst="bentConnector4">
            <a:avLst>
              <a:gd name="adj1" fmla="val -369507"/>
              <a:gd name="adj2" fmla="val 100256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Соединительная линия уступом 36"/>
          <p:cNvCxnSpPr>
            <a:stCxn id="28" idx="0"/>
            <a:endCxn id="18" idx="0"/>
          </p:cNvCxnSpPr>
          <p:nvPr/>
        </p:nvCxnSpPr>
        <p:spPr>
          <a:xfrm flipV="1">
            <a:off x="7594647" y="4228239"/>
            <a:ext cx="436041" cy="96859"/>
          </a:xfrm>
          <a:prstGeom prst="bentConnector4">
            <a:avLst>
              <a:gd name="adj1" fmla="val 64182"/>
              <a:gd name="adj2" fmla="val 343364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Соединительная линия уступом 61"/>
          <p:cNvCxnSpPr>
            <a:stCxn id="21" idx="0"/>
          </p:cNvCxnSpPr>
          <p:nvPr/>
        </p:nvCxnSpPr>
        <p:spPr>
          <a:xfrm rot="16200000" flipV="1">
            <a:off x="2410341" y="3987785"/>
            <a:ext cx="104895" cy="42748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Picture 3" descr="C:\Users\АРМ\Pictures\ФОТОЭФФЕКТ\Рисунок24.pn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1"/>
          <a:stretch/>
        </p:blipFill>
        <p:spPr bwMode="auto">
          <a:xfrm>
            <a:off x="4715744" y="445641"/>
            <a:ext cx="2903839" cy="312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Прямоугольник 74"/>
          <p:cNvSpPr/>
          <p:nvPr/>
        </p:nvSpPr>
        <p:spPr>
          <a:xfrm rot="19055960">
            <a:off x="6385507" y="788522"/>
            <a:ext cx="177696" cy="1464559"/>
          </a:xfrm>
          <a:prstGeom prst="rect">
            <a:avLst/>
          </a:prstGeom>
          <a:gradFill flip="none" rotWithShape="1">
            <a:gsLst>
              <a:gs pos="0">
                <a:srgbClr val="0099FF">
                  <a:tint val="66000"/>
                  <a:satMod val="160000"/>
                </a:srgbClr>
              </a:gs>
              <a:gs pos="50000">
                <a:srgbClr val="0099FF">
                  <a:tint val="44500"/>
                  <a:satMod val="160000"/>
                </a:srgbClr>
              </a:gs>
              <a:gs pos="100000">
                <a:srgbClr val="0099FF">
                  <a:tint val="23500"/>
                  <a:satMod val="160000"/>
                </a:srgbClr>
              </a:gs>
            </a:gsLst>
            <a:lin ang="8100000" scaled="1"/>
            <a:tileRect/>
          </a:gradFill>
          <a:ln w="3175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61" y="2616878"/>
            <a:ext cx="313184" cy="30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525" y="3259832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61" y="2946648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1" descr="Штеке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810979" y="5648123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6" name="Соединительная линия уступом 55"/>
          <p:cNvCxnSpPr>
            <a:endCxn id="55" idx="0"/>
          </p:cNvCxnSpPr>
          <p:nvPr/>
        </p:nvCxnSpPr>
        <p:spPr>
          <a:xfrm rot="5400000">
            <a:off x="820548" y="4219625"/>
            <a:ext cx="1499042" cy="1357955"/>
          </a:xfrm>
          <a:prstGeom prst="bentConnector3">
            <a:avLst>
              <a:gd name="adj1" fmla="val 50000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Соединительная линия уступом 30"/>
          <p:cNvCxnSpPr>
            <a:stCxn id="73" idx="0"/>
          </p:cNvCxnSpPr>
          <p:nvPr/>
        </p:nvCxnSpPr>
        <p:spPr>
          <a:xfrm rot="16200000" flipH="1">
            <a:off x="2043620" y="5584538"/>
            <a:ext cx="293041" cy="420211"/>
          </a:xfrm>
          <a:prstGeom prst="bentConnector4">
            <a:avLst>
              <a:gd name="adj1" fmla="val -78010"/>
              <a:gd name="adj2" fmla="val 59532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" name="Picture 11" descr="Штеке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1899924" y="5648123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Прямоугольник 78"/>
          <p:cNvSpPr/>
          <p:nvPr/>
        </p:nvSpPr>
        <p:spPr>
          <a:xfrm>
            <a:off x="7812666" y="793759"/>
            <a:ext cx="1292767" cy="116955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На электрод поступает свет через кварцевое окошко.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137153" y="2998795"/>
            <a:ext cx="1993872" cy="1815882"/>
          </a:xfrm>
          <a:prstGeom prst="rect">
            <a:avLst/>
          </a:prstGeom>
          <a:solidFill>
            <a:srgbClr val="0099FF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Под действием света электрод испускает электроны. Часть электронов, испускаемых в секунду достигают другого электрода.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70839" y="6479757"/>
            <a:ext cx="5022465" cy="307777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Увеличим разность потенциалов между электродами.</a:t>
            </a:r>
            <a:endParaRPr lang="ru-RU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6815730" y="6110426"/>
            <a:ext cx="1993872" cy="523220"/>
          </a:xfrm>
          <a:prstGeom prst="rect">
            <a:avLst/>
          </a:prstGeom>
          <a:solidFill>
            <a:srgbClr val="0099FF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В электрической цепи есть ток.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3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61" y="2715071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61" y="3112780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" descr="C:\Users\АРМ\Pictures\ФОТОЭФФЕКТ\Рисунок1a.pn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980262" y="1131675"/>
            <a:ext cx="2057400" cy="95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6" name="Прямая со стрелкой 65"/>
          <p:cNvCxnSpPr/>
          <p:nvPr/>
        </p:nvCxnSpPr>
        <p:spPr>
          <a:xfrm>
            <a:off x="440380" y="2708920"/>
            <a:ext cx="2887328" cy="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971600" y="782988"/>
            <a:ext cx="0" cy="193966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Прямоугольник 67"/>
          <p:cNvSpPr/>
          <p:nvPr/>
        </p:nvSpPr>
        <p:spPr>
          <a:xfrm>
            <a:off x="825743" y="1936797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66FF"/>
                </a:solidFill>
              </a:rPr>
              <a:t>●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858336" y="2686997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0</a:t>
            </a:r>
            <a:endParaRPr lang="ru-RU" dirty="0"/>
          </a:p>
        </p:txBody>
      </p:sp>
      <p:sp>
        <p:nvSpPr>
          <p:cNvPr id="87" name="Прямоугольник 86"/>
          <p:cNvSpPr/>
          <p:nvPr/>
        </p:nvSpPr>
        <p:spPr>
          <a:xfrm>
            <a:off x="3140502" y="2690382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U</a:t>
            </a:r>
            <a:endParaRPr lang="ru-RU" b="1" baseline="-2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687548" y="695325"/>
            <a:ext cx="2840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20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1259632" y="980728"/>
            <a:ext cx="1978826" cy="61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2" name="Прямая соединительная линия 91"/>
          <p:cNvCxnSpPr/>
          <p:nvPr/>
        </p:nvCxnSpPr>
        <p:spPr>
          <a:xfrm>
            <a:off x="1009179" y="1610306"/>
            <a:ext cx="250453" cy="0"/>
          </a:xfrm>
          <a:prstGeom prst="line">
            <a:avLst/>
          </a:prstGeom>
          <a:ln w="12700">
            <a:solidFill>
              <a:srgbClr val="0000C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>
            <a:off x="1326849" y="1628800"/>
            <a:ext cx="4791" cy="1088282"/>
          </a:xfrm>
          <a:prstGeom prst="line">
            <a:avLst/>
          </a:prstGeom>
          <a:ln w="12700">
            <a:solidFill>
              <a:srgbClr val="0000C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Прямоугольник 93"/>
          <p:cNvSpPr/>
          <p:nvPr/>
        </p:nvSpPr>
        <p:spPr>
          <a:xfrm>
            <a:off x="818198" y="1412776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●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6568842" y="6110426"/>
            <a:ext cx="2487647" cy="523220"/>
          </a:xfrm>
          <a:prstGeom prst="rect">
            <a:avLst/>
          </a:prstGeom>
          <a:solidFill>
            <a:srgbClr val="0000CC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 электрической цепи увеличился ток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7" name="Picture 4" descr="C:\Users\АРМ\Pictures\ФОТОЭФФЕКТ\Рисунок12ц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682" y="4203094"/>
            <a:ext cx="2756428" cy="8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1" name="Соединительная линия уступом 70"/>
          <p:cNvCxnSpPr/>
          <p:nvPr/>
        </p:nvCxnSpPr>
        <p:spPr>
          <a:xfrm flipV="1">
            <a:off x="2258578" y="4725524"/>
            <a:ext cx="1755442" cy="1227094"/>
          </a:xfrm>
          <a:prstGeom prst="bentConnector3">
            <a:avLst>
              <a:gd name="adj1" fmla="val 90737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Соединительная линия уступом 71"/>
          <p:cNvCxnSpPr/>
          <p:nvPr/>
        </p:nvCxnSpPr>
        <p:spPr>
          <a:xfrm>
            <a:off x="3851920" y="5264164"/>
            <a:ext cx="1272631" cy="18617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Соединительная линия уступом 75"/>
          <p:cNvCxnSpPr/>
          <p:nvPr/>
        </p:nvCxnSpPr>
        <p:spPr>
          <a:xfrm rot="10800000" flipV="1">
            <a:off x="6034337" y="5264163"/>
            <a:ext cx="1629400" cy="18617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Соединительная линия уступом 76"/>
          <p:cNvCxnSpPr/>
          <p:nvPr/>
        </p:nvCxnSpPr>
        <p:spPr>
          <a:xfrm flipV="1">
            <a:off x="6732240" y="4752489"/>
            <a:ext cx="931497" cy="511675"/>
          </a:xfrm>
          <a:prstGeom prst="bentConnector3">
            <a:avLst>
              <a:gd name="adj1" fmla="val 101123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Прямоугольник 77"/>
          <p:cNvSpPr/>
          <p:nvPr/>
        </p:nvSpPr>
        <p:spPr>
          <a:xfrm>
            <a:off x="3696006" y="5070598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CC"/>
                </a:solidFill>
              </a:rPr>
              <a:t>●</a:t>
            </a:r>
          </a:p>
        </p:txBody>
      </p:sp>
      <p:pic>
        <p:nvPicPr>
          <p:cNvPr id="82" name="Picture 40" descr="Ползунок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745" y="4098887"/>
            <a:ext cx="488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17" descr="C:\Users\АРМ\Pictures\ФОТОЭФФЕКТ\Рисунок13у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335" y="2983657"/>
            <a:ext cx="705781" cy="119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Рисунок 82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408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53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xit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3" presetClass="exit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0.07083 -7.40741E-7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0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06614 -0.00023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9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00"/>
                            </p:stCondLst>
                            <p:childTnLst>
                              <p:par>
                                <p:cTn id="83" presetID="53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9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53" presetClass="exit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0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00"/>
                            </p:stCondLst>
                            <p:childTnLst>
                              <p:par>
                                <p:cTn id="1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1" animBg="1"/>
      <p:bldP spid="94" grpId="0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4232155" y="4410530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51884" y="4437495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Директор\Pictures\МОИ РИСУНКИ ПОФИЗИКЕ\Электричество\Амперметр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471" y="4656424"/>
            <a:ext cx="1217612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26" descr="C:\Users\Директор\Pictures\МОИ РИСУНКИ ПОФИЗИКЕ\Электричество\Ключ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36"/>
          <a:stretch/>
        </p:blipFill>
        <p:spPr bwMode="auto">
          <a:xfrm>
            <a:off x="801593" y="5248176"/>
            <a:ext cx="1329432" cy="1087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олилиния 12"/>
          <p:cNvSpPr/>
          <p:nvPr/>
        </p:nvSpPr>
        <p:spPr>
          <a:xfrm>
            <a:off x="3556780" y="1066256"/>
            <a:ext cx="4600767" cy="2844263"/>
          </a:xfrm>
          <a:custGeom>
            <a:avLst/>
            <a:gdLst>
              <a:gd name="connsiteX0" fmla="*/ 3621 w 4600767"/>
              <a:gd name="connsiteY0" fmla="*/ 898731 h 2844263"/>
              <a:gd name="connsiteX1" fmla="*/ 528915 w 4600767"/>
              <a:gd name="connsiteY1" fmla="*/ 1326748 h 2844263"/>
              <a:gd name="connsiteX2" fmla="*/ 918021 w 4600767"/>
              <a:gd name="connsiteY2" fmla="*/ 1229472 h 2844263"/>
              <a:gd name="connsiteX3" fmla="*/ 1015298 w 4600767"/>
              <a:gd name="connsiteY3" fmla="*/ 1258655 h 2844263"/>
              <a:gd name="connsiteX4" fmla="*/ 2513357 w 4600767"/>
              <a:gd name="connsiteY4" fmla="*/ 32970 h 2844263"/>
              <a:gd name="connsiteX5" fmla="*/ 2172889 w 4600767"/>
              <a:gd name="connsiteY5" fmla="*/ 324799 h 2844263"/>
              <a:gd name="connsiteX6" fmla="*/ 2484174 w 4600767"/>
              <a:gd name="connsiteY6" fmla="*/ 42697 h 2844263"/>
              <a:gd name="connsiteX7" fmla="*/ 3320753 w 4600767"/>
              <a:gd name="connsiteY7" fmla="*/ 898731 h 2844263"/>
              <a:gd name="connsiteX8" fmla="*/ 3262387 w 4600767"/>
              <a:gd name="connsiteY8" fmla="*/ 869548 h 2844263"/>
              <a:gd name="connsiteX9" fmla="*/ 2980285 w 4600767"/>
              <a:gd name="connsiteY9" fmla="*/ 1151650 h 2844263"/>
              <a:gd name="connsiteX10" fmla="*/ 2980285 w 4600767"/>
              <a:gd name="connsiteY10" fmla="*/ 1239199 h 2844263"/>
              <a:gd name="connsiteX11" fmla="*/ 4011417 w 4600767"/>
              <a:gd name="connsiteY11" fmla="*/ 1287838 h 2844263"/>
              <a:gd name="connsiteX12" fmla="*/ 4575621 w 4600767"/>
              <a:gd name="connsiteY12" fmla="*/ 1890953 h 2844263"/>
              <a:gd name="connsiteX13" fmla="*/ 4458889 w 4600767"/>
              <a:gd name="connsiteY13" fmla="*/ 2406518 h 2844263"/>
              <a:gd name="connsiteX14" fmla="*/ 4069783 w 4600767"/>
              <a:gd name="connsiteY14" fmla="*/ 2766442 h 2844263"/>
              <a:gd name="connsiteX15" fmla="*/ 2571723 w 4600767"/>
              <a:gd name="connsiteY15" fmla="*/ 2844263 h 2844263"/>
              <a:gd name="connsiteX16" fmla="*/ 752651 w 4600767"/>
              <a:gd name="connsiteY16" fmla="*/ 2805353 h 2844263"/>
              <a:gd name="connsiteX17" fmla="*/ 168991 w 4600767"/>
              <a:gd name="connsiteY17" fmla="*/ 2425974 h 2844263"/>
              <a:gd name="connsiteX18" fmla="*/ 32804 w 4600767"/>
              <a:gd name="connsiteY18" fmla="*/ 1881225 h 2844263"/>
              <a:gd name="connsiteX19" fmla="*/ 285723 w 4600767"/>
              <a:gd name="connsiteY19" fmla="*/ 1472663 h 2844263"/>
              <a:gd name="connsiteX20" fmla="*/ 3621 w 4600767"/>
              <a:gd name="connsiteY20" fmla="*/ 898731 h 2844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600767" h="2844263">
                <a:moveTo>
                  <a:pt x="3621" y="898731"/>
                </a:moveTo>
                <a:cubicBezTo>
                  <a:pt x="44153" y="874412"/>
                  <a:pt x="376515" y="1271625"/>
                  <a:pt x="528915" y="1326748"/>
                </a:cubicBezTo>
                <a:cubicBezTo>
                  <a:pt x="681315" y="1381871"/>
                  <a:pt x="836957" y="1240821"/>
                  <a:pt x="918021" y="1229472"/>
                </a:cubicBezTo>
                <a:cubicBezTo>
                  <a:pt x="999085" y="1218123"/>
                  <a:pt x="749409" y="1458072"/>
                  <a:pt x="1015298" y="1258655"/>
                </a:cubicBezTo>
                <a:cubicBezTo>
                  <a:pt x="1281187" y="1059238"/>
                  <a:pt x="2320425" y="188613"/>
                  <a:pt x="2513357" y="32970"/>
                </a:cubicBezTo>
                <a:cubicBezTo>
                  <a:pt x="2706289" y="-122673"/>
                  <a:pt x="2177753" y="323178"/>
                  <a:pt x="2172889" y="324799"/>
                </a:cubicBezTo>
                <a:cubicBezTo>
                  <a:pt x="2168025" y="326420"/>
                  <a:pt x="2292863" y="-52958"/>
                  <a:pt x="2484174" y="42697"/>
                </a:cubicBezTo>
                <a:cubicBezTo>
                  <a:pt x="2675485" y="138352"/>
                  <a:pt x="3191051" y="760922"/>
                  <a:pt x="3320753" y="898731"/>
                </a:cubicBezTo>
                <a:cubicBezTo>
                  <a:pt x="3450455" y="1036540"/>
                  <a:pt x="3319132" y="827395"/>
                  <a:pt x="3262387" y="869548"/>
                </a:cubicBezTo>
                <a:cubicBezTo>
                  <a:pt x="3205642" y="911701"/>
                  <a:pt x="3027302" y="1090042"/>
                  <a:pt x="2980285" y="1151650"/>
                </a:cubicBezTo>
                <a:cubicBezTo>
                  <a:pt x="2933268" y="1213258"/>
                  <a:pt x="2808430" y="1216501"/>
                  <a:pt x="2980285" y="1239199"/>
                </a:cubicBezTo>
                <a:cubicBezTo>
                  <a:pt x="3152140" y="1261897"/>
                  <a:pt x="3745528" y="1179212"/>
                  <a:pt x="4011417" y="1287838"/>
                </a:cubicBezTo>
                <a:cubicBezTo>
                  <a:pt x="4277306" y="1396464"/>
                  <a:pt x="4501042" y="1704506"/>
                  <a:pt x="4575621" y="1890953"/>
                </a:cubicBezTo>
                <a:cubicBezTo>
                  <a:pt x="4650200" y="2077400"/>
                  <a:pt x="4543195" y="2260603"/>
                  <a:pt x="4458889" y="2406518"/>
                </a:cubicBezTo>
                <a:cubicBezTo>
                  <a:pt x="4374583" y="2552433"/>
                  <a:pt x="4384311" y="2693485"/>
                  <a:pt x="4069783" y="2766442"/>
                </a:cubicBezTo>
                <a:cubicBezTo>
                  <a:pt x="3755255" y="2839399"/>
                  <a:pt x="2571723" y="2844263"/>
                  <a:pt x="2571723" y="2844263"/>
                </a:cubicBezTo>
                <a:lnTo>
                  <a:pt x="752651" y="2805353"/>
                </a:lnTo>
                <a:cubicBezTo>
                  <a:pt x="352196" y="2735638"/>
                  <a:pt x="288965" y="2579995"/>
                  <a:pt x="168991" y="2425974"/>
                </a:cubicBezTo>
                <a:cubicBezTo>
                  <a:pt x="49017" y="2271953"/>
                  <a:pt x="13349" y="2040110"/>
                  <a:pt x="32804" y="1881225"/>
                </a:cubicBezTo>
                <a:cubicBezTo>
                  <a:pt x="52259" y="1722340"/>
                  <a:pt x="295451" y="1629927"/>
                  <a:pt x="285723" y="1472663"/>
                </a:cubicBezTo>
                <a:cubicBezTo>
                  <a:pt x="275995" y="1315399"/>
                  <a:pt x="-36911" y="923050"/>
                  <a:pt x="3621" y="898731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82794" y="3984959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Соединительная линия уступом 25"/>
          <p:cNvCxnSpPr/>
          <p:nvPr/>
        </p:nvCxnSpPr>
        <p:spPr>
          <a:xfrm rot="5400000">
            <a:off x="2546702" y="3222503"/>
            <a:ext cx="1184292" cy="878653"/>
          </a:xfrm>
          <a:prstGeom prst="bentConnector3">
            <a:avLst>
              <a:gd name="adj1" fmla="val 2360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094" y="5450337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880" y="5450337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979" y="4221583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231" y="4228239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936" y="4259256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072" y="4253974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Соединительная линия уступом 14"/>
          <p:cNvCxnSpPr/>
          <p:nvPr/>
        </p:nvCxnSpPr>
        <p:spPr>
          <a:xfrm rot="16200000" flipH="1">
            <a:off x="7836040" y="3381665"/>
            <a:ext cx="1296142" cy="672177"/>
          </a:xfrm>
          <a:prstGeom prst="bentConnector3">
            <a:avLst>
              <a:gd name="adj1" fmla="val 466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 descr="C:\Users\АРМ\Pictures\ФОТОЭФФЕКТ\Рисунок2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584" y="1008505"/>
            <a:ext cx="4919663" cy="292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Рисунок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28"/>
          <a:stretch/>
        </p:blipFill>
        <p:spPr bwMode="auto">
          <a:xfrm>
            <a:off x="4859760" y="5877992"/>
            <a:ext cx="1439863" cy="86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:\Users\Директор\Pictures\МОИ РИСУНКИ ПОФИЗИКЕ\Электричество\Вольтметр2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788" y="4575760"/>
            <a:ext cx="1214438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C:\Users\Директор\Pictures\МОИ РИСУНКИ ПОФИЗИКЕ\Электричество\Амперметр4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059" y="4649018"/>
            <a:ext cx="1214437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0" name="Соединительная линия уступом 29"/>
          <p:cNvCxnSpPr>
            <a:stCxn id="22" idx="0"/>
            <a:endCxn id="28" idx="0"/>
          </p:cNvCxnSpPr>
          <p:nvPr/>
        </p:nvCxnSpPr>
        <p:spPr>
          <a:xfrm rot="16200000" flipH="1">
            <a:off x="5530671" y="2235977"/>
            <a:ext cx="40697" cy="4087254"/>
          </a:xfrm>
          <a:prstGeom prst="bentConnector4">
            <a:avLst>
              <a:gd name="adj1" fmla="val -630796"/>
              <a:gd name="adj2" fmla="val 100256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Соединительная линия уступом 36"/>
          <p:cNvCxnSpPr>
            <a:stCxn id="28" idx="0"/>
            <a:endCxn id="18" idx="0"/>
          </p:cNvCxnSpPr>
          <p:nvPr/>
        </p:nvCxnSpPr>
        <p:spPr>
          <a:xfrm flipV="1">
            <a:off x="7594647" y="4228239"/>
            <a:ext cx="436041" cy="71714"/>
          </a:xfrm>
          <a:prstGeom prst="bentConnector4">
            <a:avLst>
              <a:gd name="adj1" fmla="val 64182"/>
              <a:gd name="adj2" fmla="val 447411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Соединительная линия уступом 61"/>
          <p:cNvCxnSpPr>
            <a:stCxn id="21" idx="0"/>
          </p:cNvCxnSpPr>
          <p:nvPr/>
        </p:nvCxnSpPr>
        <p:spPr>
          <a:xfrm rot="16200000" flipV="1">
            <a:off x="2410341" y="3987785"/>
            <a:ext cx="104895" cy="42748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Picture 3" descr="C:\Users\АРМ\Pictures\ФОТОЭФФЕКТ\Рисунок24.pn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1"/>
          <a:stretch/>
        </p:blipFill>
        <p:spPr bwMode="auto">
          <a:xfrm>
            <a:off x="4715744" y="445641"/>
            <a:ext cx="2903839" cy="312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Прямоугольник 74"/>
          <p:cNvSpPr/>
          <p:nvPr/>
        </p:nvSpPr>
        <p:spPr>
          <a:xfrm rot="19055960">
            <a:off x="6385507" y="788522"/>
            <a:ext cx="177696" cy="1464559"/>
          </a:xfrm>
          <a:prstGeom prst="rect">
            <a:avLst/>
          </a:prstGeom>
          <a:gradFill flip="none" rotWithShape="1">
            <a:gsLst>
              <a:gs pos="0">
                <a:srgbClr val="0099FF">
                  <a:tint val="66000"/>
                  <a:satMod val="160000"/>
                </a:srgbClr>
              </a:gs>
              <a:gs pos="50000">
                <a:srgbClr val="0099FF">
                  <a:tint val="44500"/>
                  <a:satMod val="160000"/>
                </a:srgbClr>
              </a:gs>
              <a:gs pos="100000">
                <a:srgbClr val="0099FF">
                  <a:tint val="23500"/>
                  <a:satMod val="160000"/>
                </a:srgbClr>
              </a:gs>
            </a:gsLst>
            <a:lin ang="8100000" scaled="1"/>
            <a:tileRect/>
          </a:gradFill>
          <a:ln w="3175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61" y="2616878"/>
            <a:ext cx="313184" cy="30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525" y="3259832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61" y="2946648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1" descr="Штеке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810979" y="5648123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6" name="Соединительная линия уступом 55"/>
          <p:cNvCxnSpPr>
            <a:endCxn id="55" idx="0"/>
          </p:cNvCxnSpPr>
          <p:nvPr/>
        </p:nvCxnSpPr>
        <p:spPr>
          <a:xfrm rot="5400000">
            <a:off x="820548" y="4219625"/>
            <a:ext cx="1499042" cy="1357955"/>
          </a:xfrm>
          <a:prstGeom prst="bentConnector3">
            <a:avLst>
              <a:gd name="adj1" fmla="val 50000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Соединительная линия уступом 30"/>
          <p:cNvCxnSpPr>
            <a:stCxn id="73" idx="0"/>
          </p:cNvCxnSpPr>
          <p:nvPr/>
        </p:nvCxnSpPr>
        <p:spPr>
          <a:xfrm rot="16200000" flipH="1">
            <a:off x="2043620" y="5584538"/>
            <a:ext cx="293041" cy="420211"/>
          </a:xfrm>
          <a:prstGeom prst="bentConnector4">
            <a:avLst>
              <a:gd name="adj1" fmla="val -78010"/>
              <a:gd name="adj2" fmla="val 59532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" name="Picture 11" descr="Штеке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1899924" y="5648123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Прямоугольник 78"/>
          <p:cNvSpPr/>
          <p:nvPr/>
        </p:nvSpPr>
        <p:spPr>
          <a:xfrm>
            <a:off x="7812666" y="793759"/>
            <a:ext cx="1292767" cy="116955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На электрод поступает свет через кварцевое окошко.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137153" y="2998795"/>
            <a:ext cx="1993872" cy="1815882"/>
          </a:xfrm>
          <a:prstGeom prst="rect">
            <a:avLst/>
          </a:prstGeom>
          <a:solidFill>
            <a:srgbClr val="0099FF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Под действием света электрод испускает электроны. Часть электронов, испускаемых в секунду достигают другого электрода.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102086" y="6479757"/>
            <a:ext cx="5394362" cy="307777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Еще увеличим разность потенциалов между электродами.</a:t>
            </a:r>
            <a:endParaRPr lang="ru-RU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6815730" y="6110426"/>
            <a:ext cx="1993872" cy="523220"/>
          </a:xfrm>
          <a:prstGeom prst="rect">
            <a:avLst/>
          </a:prstGeom>
          <a:solidFill>
            <a:srgbClr val="0099FF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В электрической цепи есть ток.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3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61" y="2715071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61" y="3112780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" descr="C:\Users\АРМ\Pictures\ФОТОЭФФЕКТ\Рисунок1a.pn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980262" y="1131675"/>
            <a:ext cx="2057400" cy="95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6" name="Прямая со стрелкой 65"/>
          <p:cNvCxnSpPr/>
          <p:nvPr/>
        </p:nvCxnSpPr>
        <p:spPr>
          <a:xfrm>
            <a:off x="440380" y="2708920"/>
            <a:ext cx="2887328" cy="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971600" y="782988"/>
            <a:ext cx="0" cy="193966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Прямоугольник 67"/>
          <p:cNvSpPr/>
          <p:nvPr/>
        </p:nvSpPr>
        <p:spPr>
          <a:xfrm>
            <a:off x="825743" y="1936797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66FF"/>
                </a:solidFill>
              </a:rPr>
              <a:t>●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858336" y="2686997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0</a:t>
            </a:r>
            <a:endParaRPr lang="ru-RU" dirty="0"/>
          </a:p>
        </p:txBody>
      </p:sp>
      <p:sp>
        <p:nvSpPr>
          <p:cNvPr id="87" name="Прямоугольник 86"/>
          <p:cNvSpPr/>
          <p:nvPr/>
        </p:nvSpPr>
        <p:spPr>
          <a:xfrm>
            <a:off x="3140502" y="2690382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U</a:t>
            </a:r>
            <a:endParaRPr lang="ru-RU" b="1" baseline="-2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687548" y="695325"/>
            <a:ext cx="2840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20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1259632" y="980728"/>
            <a:ext cx="1978826" cy="61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2" name="Прямая соединительная линия 91"/>
          <p:cNvCxnSpPr/>
          <p:nvPr/>
        </p:nvCxnSpPr>
        <p:spPr>
          <a:xfrm>
            <a:off x="1009179" y="1610306"/>
            <a:ext cx="250453" cy="0"/>
          </a:xfrm>
          <a:prstGeom prst="line">
            <a:avLst/>
          </a:prstGeom>
          <a:ln w="12700">
            <a:solidFill>
              <a:srgbClr val="0000C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>
            <a:off x="1326849" y="1628800"/>
            <a:ext cx="4791" cy="1088282"/>
          </a:xfrm>
          <a:prstGeom prst="line">
            <a:avLst/>
          </a:prstGeom>
          <a:ln w="12700">
            <a:solidFill>
              <a:srgbClr val="0000C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Прямоугольник 93"/>
          <p:cNvSpPr/>
          <p:nvPr/>
        </p:nvSpPr>
        <p:spPr>
          <a:xfrm>
            <a:off x="818198" y="1412776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●</a:t>
            </a:r>
          </a:p>
        </p:txBody>
      </p:sp>
      <p:pic>
        <p:nvPicPr>
          <p:cNvPr id="58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492896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403848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2" descr="В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025" y="4619526"/>
            <a:ext cx="1223963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Прямоугольник 69"/>
          <p:cNvSpPr/>
          <p:nvPr/>
        </p:nvSpPr>
        <p:spPr>
          <a:xfrm>
            <a:off x="1884044" y="1008504"/>
            <a:ext cx="1344076" cy="3415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1" name="Прямая соединительная линия 70"/>
          <p:cNvCxnSpPr/>
          <p:nvPr/>
        </p:nvCxnSpPr>
        <p:spPr>
          <a:xfrm>
            <a:off x="1879253" y="1209829"/>
            <a:ext cx="0" cy="1507253"/>
          </a:xfrm>
          <a:prstGeom prst="line">
            <a:avLst/>
          </a:prstGeom>
          <a:ln w="12700">
            <a:solidFill>
              <a:srgbClr val="0000C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1002352" y="1165394"/>
            <a:ext cx="876901" cy="0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Прямоугольник 75"/>
          <p:cNvSpPr/>
          <p:nvPr/>
        </p:nvSpPr>
        <p:spPr>
          <a:xfrm>
            <a:off x="827584" y="980728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●</a:t>
            </a:r>
          </a:p>
        </p:txBody>
      </p:sp>
      <p:pic>
        <p:nvPicPr>
          <p:cNvPr id="77" name="Picture 4" descr="C:\Users\АРМ\Pictures\ФОТОЭФФЕКТ\Рисунок12ц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665" y="4204428"/>
            <a:ext cx="2756428" cy="8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40" descr="Ползунок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893" y="4097808"/>
            <a:ext cx="488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3" name="Соединительная линия уступом 82"/>
          <p:cNvCxnSpPr/>
          <p:nvPr/>
        </p:nvCxnSpPr>
        <p:spPr>
          <a:xfrm flipV="1">
            <a:off x="2258578" y="4725524"/>
            <a:ext cx="1755442" cy="1227094"/>
          </a:xfrm>
          <a:prstGeom prst="bentConnector3">
            <a:avLst>
              <a:gd name="adj1" fmla="val 90737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Соединительная линия уступом 84"/>
          <p:cNvCxnSpPr/>
          <p:nvPr/>
        </p:nvCxnSpPr>
        <p:spPr>
          <a:xfrm>
            <a:off x="3851920" y="5264164"/>
            <a:ext cx="1272631" cy="18617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Соединительная линия уступом 85"/>
          <p:cNvCxnSpPr/>
          <p:nvPr/>
        </p:nvCxnSpPr>
        <p:spPr>
          <a:xfrm rot="10800000" flipV="1">
            <a:off x="6034337" y="5264163"/>
            <a:ext cx="1629400" cy="18617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Соединительная линия уступом 89"/>
          <p:cNvCxnSpPr/>
          <p:nvPr/>
        </p:nvCxnSpPr>
        <p:spPr>
          <a:xfrm flipV="1">
            <a:off x="6732240" y="4752489"/>
            <a:ext cx="931497" cy="511675"/>
          </a:xfrm>
          <a:prstGeom prst="bentConnector3">
            <a:avLst>
              <a:gd name="adj1" fmla="val 101123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Прямоугольник 94"/>
          <p:cNvSpPr/>
          <p:nvPr/>
        </p:nvSpPr>
        <p:spPr>
          <a:xfrm>
            <a:off x="3696006" y="5070598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CC"/>
                </a:solidFill>
              </a:rPr>
              <a:t>●</a:t>
            </a:r>
          </a:p>
        </p:txBody>
      </p:sp>
      <p:pic>
        <p:nvPicPr>
          <p:cNvPr id="96" name="Picture 17" descr="C:\Users\АРМ\Pictures\ФОТОЭФФЕКТ\Рисунок13у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8992" y="3055379"/>
            <a:ext cx="705781" cy="119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Рисунок 9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50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3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3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3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53" presetClass="exit" presetSubtype="32" repeatCount="indefinite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32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0.03698 2.59259E-6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" y="0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85185E-6 L 0.0382 -1.85185E-6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3" presetClass="entr" presetSubtype="16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3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10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53" presetClass="exit" presetSubtype="32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3" presetClass="entr" presetSubtype="16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3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11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53" presetClass="exit" presetSubtype="32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3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91" grpId="0" animBg="1"/>
      <p:bldP spid="7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979" y="4221583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231" y="4228239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51884" y="4437495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4232155" y="4410530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Директор\Pictures\МОИ РИСУНКИ ПОФИЗИКЕ\Электричество\Амперметр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471" y="4656424"/>
            <a:ext cx="1217612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26" descr="C:\Users\Директор\Pictures\МОИ РИСУНКИ ПОФИЗИКЕ\Электричество\Ключ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36"/>
          <a:stretch/>
        </p:blipFill>
        <p:spPr bwMode="auto">
          <a:xfrm>
            <a:off x="801593" y="5248176"/>
            <a:ext cx="1329432" cy="1087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олилиния 12"/>
          <p:cNvSpPr/>
          <p:nvPr/>
        </p:nvSpPr>
        <p:spPr>
          <a:xfrm>
            <a:off x="3556780" y="1066256"/>
            <a:ext cx="4600767" cy="2844263"/>
          </a:xfrm>
          <a:custGeom>
            <a:avLst/>
            <a:gdLst>
              <a:gd name="connsiteX0" fmla="*/ 3621 w 4600767"/>
              <a:gd name="connsiteY0" fmla="*/ 898731 h 2844263"/>
              <a:gd name="connsiteX1" fmla="*/ 528915 w 4600767"/>
              <a:gd name="connsiteY1" fmla="*/ 1326748 h 2844263"/>
              <a:gd name="connsiteX2" fmla="*/ 918021 w 4600767"/>
              <a:gd name="connsiteY2" fmla="*/ 1229472 h 2844263"/>
              <a:gd name="connsiteX3" fmla="*/ 1015298 w 4600767"/>
              <a:gd name="connsiteY3" fmla="*/ 1258655 h 2844263"/>
              <a:gd name="connsiteX4" fmla="*/ 2513357 w 4600767"/>
              <a:gd name="connsiteY4" fmla="*/ 32970 h 2844263"/>
              <a:gd name="connsiteX5" fmla="*/ 2172889 w 4600767"/>
              <a:gd name="connsiteY5" fmla="*/ 324799 h 2844263"/>
              <a:gd name="connsiteX6" fmla="*/ 2484174 w 4600767"/>
              <a:gd name="connsiteY6" fmla="*/ 42697 h 2844263"/>
              <a:gd name="connsiteX7" fmla="*/ 3320753 w 4600767"/>
              <a:gd name="connsiteY7" fmla="*/ 898731 h 2844263"/>
              <a:gd name="connsiteX8" fmla="*/ 3262387 w 4600767"/>
              <a:gd name="connsiteY8" fmla="*/ 869548 h 2844263"/>
              <a:gd name="connsiteX9" fmla="*/ 2980285 w 4600767"/>
              <a:gd name="connsiteY9" fmla="*/ 1151650 h 2844263"/>
              <a:gd name="connsiteX10" fmla="*/ 2980285 w 4600767"/>
              <a:gd name="connsiteY10" fmla="*/ 1239199 h 2844263"/>
              <a:gd name="connsiteX11" fmla="*/ 4011417 w 4600767"/>
              <a:gd name="connsiteY11" fmla="*/ 1287838 h 2844263"/>
              <a:gd name="connsiteX12" fmla="*/ 4575621 w 4600767"/>
              <a:gd name="connsiteY12" fmla="*/ 1890953 h 2844263"/>
              <a:gd name="connsiteX13" fmla="*/ 4458889 w 4600767"/>
              <a:gd name="connsiteY13" fmla="*/ 2406518 h 2844263"/>
              <a:gd name="connsiteX14" fmla="*/ 4069783 w 4600767"/>
              <a:gd name="connsiteY14" fmla="*/ 2766442 h 2844263"/>
              <a:gd name="connsiteX15" fmla="*/ 2571723 w 4600767"/>
              <a:gd name="connsiteY15" fmla="*/ 2844263 h 2844263"/>
              <a:gd name="connsiteX16" fmla="*/ 752651 w 4600767"/>
              <a:gd name="connsiteY16" fmla="*/ 2805353 h 2844263"/>
              <a:gd name="connsiteX17" fmla="*/ 168991 w 4600767"/>
              <a:gd name="connsiteY17" fmla="*/ 2425974 h 2844263"/>
              <a:gd name="connsiteX18" fmla="*/ 32804 w 4600767"/>
              <a:gd name="connsiteY18" fmla="*/ 1881225 h 2844263"/>
              <a:gd name="connsiteX19" fmla="*/ 285723 w 4600767"/>
              <a:gd name="connsiteY19" fmla="*/ 1472663 h 2844263"/>
              <a:gd name="connsiteX20" fmla="*/ 3621 w 4600767"/>
              <a:gd name="connsiteY20" fmla="*/ 898731 h 2844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600767" h="2844263">
                <a:moveTo>
                  <a:pt x="3621" y="898731"/>
                </a:moveTo>
                <a:cubicBezTo>
                  <a:pt x="44153" y="874412"/>
                  <a:pt x="376515" y="1271625"/>
                  <a:pt x="528915" y="1326748"/>
                </a:cubicBezTo>
                <a:cubicBezTo>
                  <a:pt x="681315" y="1381871"/>
                  <a:pt x="836957" y="1240821"/>
                  <a:pt x="918021" y="1229472"/>
                </a:cubicBezTo>
                <a:cubicBezTo>
                  <a:pt x="999085" y="1218123"/>
                  <a:pt x="749409" y="1458072"/>
                  <a:pt x="1015298" y="1258655"/>
                </a:cubicBezTo>
                <a:cubicBezTo>
                  <a:pt x="1281187" y="1059238"/>
                  <a:pt x="2320425" y="188613"/>
                  <a:pt x="2513357" y="32970"/>
                </a:cubicBezTo>
                <a:cubicBezTo>
                  <a:pt x="2706289" y="-122673"/>
                  <a:pt x="2177753" y="323178"/>
                  <a:pt x="2172889" y="324799"/>
                </a:cubicBezTo>
                <a:cubicBezTo>
                  <a:pt x="2168025" y="326420"/>
                  <a:pt x="2292863" y="-52958"/>
                  <a:pt x="2484174" y="42697"/>
                </a:cubicBezTo>
                <a:cubicBezTo>
                  <a:pt x="2675485" y="138352"/>
                  <a:pt x="3191051" y="760922"/>
                  <a:pt x="3320753" y="898731"/>
                </a:cubicBezTo>
                <a:cubicBezTo>
                  <a:pt x="3450455" y="1036540"/>
                  <a:pt x="3319132" y="827395"/>
                  <a:pt x="3262387" y="869548"/>
                </a:cubicBezTo>
                <a:cubicBezTo>
                  <a:pt x="3205642" y="911701"/>
                  <a:pt x="3027302" y="1090042"/>
                  <a:pt x="2980285" y="1151650"/>
                </a:cubicBezTo>
                <a:cubicBezTo>
                  <a:pt x="2933268" y="1213258"/>
                  <a:pt x="2808430" y="1216501"/>
                  <a:pt x="2980285" y="1239199"/>
                </a:cubicBezTo>
                <a:cubicBezTo>
                  <a:pt x="3152140" y="1261897"/>
                  <a:pt x="3745528" y="1179212"/>
                  <a:pt x="4011417" y="1287838"/>
                </a:cubicBezTo>
                <a:cubicBezTo>
                  <a:pt x="4277306" y="1396464"/>
                  <a:pt x="4501042" y="1704506"/>
                  <a:pt x="4575621" y="1890953"/>
                </a:cubicBezTo>
                <a:cubicBezTo>
                  <a:pt x="4650200" y="2077400"/>
                  <a:pt x="4543195" y="2260603"/>
                  <a:pt x="4458889" y="2406518"/>
                </a:cubicBezTo>
                <a:cubicBezTo>
                  <a:pt x="4374583" y="2552433"/>
                  <a:pt x="4384311" y="2693485"/>
                  <a:pt x="4069783" y="2766442"/>
                </a:cubicBezTo>
                <a:cubicBezTo>
                  <a:pt x="3755255" y="2839399"/>
                  <a:pt x="2571723" y="2844263"/>
                  <a:pt x="2571723" y="2844263"/>
                </a:cubicBezTo>
                <a:lnTo>
                  <a:pt x="752651" y="2805353"/>
                </a:lnTo>
                <a:cubicBezTo>
                  <a:pt x="352196" y="2735638"/>
                  <a:pt x="288965" y="2579995"/>
                  <a:pt x="168991" y="2425974"/>
                </a:cubicBezTo>
                <a:cubicBezTo>
                  <a:pt x="49017" y="2271953"/>
                  <a:pt x="13349" y="2040110"/>
                  <a:pt x="32804" y="1881225"/>
                </a:cubicBezTo>
                <a:cubicBezTo>
                  <a:pt x="52259" y="1722340"/>
                  <a:pt x="295451" y="1629927"/>
                  <a:pt x="285723" y="1472663"/>
                </a:cubicBezTo>
                <a:cubicBezTo>
                  <a:pt x="275995" y="1315399"/>
                  <a:pt x="-36911" y="923050"/>
                  <a:pt x="3621" y="898731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82794" y="4023237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Соединительная линия уступом 25"/>
          <p:cNvCxnSpPr/>
          <p:nvPr/>
        </p:nvCxnSpPr>
        <p:spPr>
          <a:xfrm rot="5400000">
            <a:off x="2546702" y="3222503"/>
            <a:ext cx="1184292" cy="878653"/>
          </a:xfrm>
          <a:prstGeom prst="bentConnector3">
            <a:avLst>
              <a:gd name="adj1" fmla="val 2360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094" y="5450337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880" y="5450337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936" y="4259256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072" y="4253974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Соединительная линия уступом 14"/>
          <p:cNvCxnSpPr/>
          <p:nvPr/>
        </p:nvCxnSpPr>
        <p:spPr>
          <a:xfrm rot="16200000" flipH="1">
            <a:off x="7836040" y="3381665"/>
            <a:ext cx="1296142" cy="672177"/>
          </a:xfrm>
          <a:prstGeom prst="bentConnector3">
            <a:avLst>
              <a:gd name="adj1" fmla="val 466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 descr="C:\Users\АРМ\Pictures\ФОТОЭФФЕКТ\Рисунок2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584" y="1008505"/>
            <a:ext cx="4919663" cy="292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Рисунок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28"/>
          <a:stretch/>
        </p:blipFill>
        <p:spPr bwMode="auto">
          <a:xfrm>
            <a:off x="4859760" y="5877992"/>
            <a:ext cx="1439863" cy="86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:\Users\Директор\Pictures\МОИ РИСУНКИ ПОФИЗИКЕ\Электричество\Вольтметр2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788" y="4575760"/>
            <a:ext cx="1214438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0" name="Соединительная линия уступом 29"/>
          <p:cNvCxnSpPr>
            <a:stCxn id="22" idx="0"/>
            <a:endCxn id="28" idx="0"/>
          </p:cNvCxnSpPr>
          <p:nvPr/>
        </p:nvCxnSpPr>
        <p:spPr>
          <a:xfrm rot="16200000" flipH="1">
            <a:off x="5511532" y="2255116"/>
            <a:ext cx="78975" cy="4087254"/>
          </a:xfrm>
          <a:prstGeom prst="bentConnector4">
            <a:avLst>
              <a:gd name="adj1" fmla="val -306278"/>
              <a:gd name="adj2" fmla="val 100256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Соединительная линия уступом 36"/>
          <p:cNvCxnSpPr>
            <a:stCxn id="28" idx="0"/>
            <a:endCxn id="18" idx="0"/>
          </p:cNvCxnSpPr>
          <p:nvPr/>
        </p:nvCxnSpPr>
        <p:spPr>
          <a:xfrm flipV="1">
            <a:off x="7594647" y="4228239"/>
            <a:ext cx="436041" cy="109992"/>
          </a:xfrm>
          <a:prstGeom prst="bentConnector4">
            <a:avLst>
              <a:gd name="adj1" fmla="val 64182"/>
              <a:gd name="adj2" fmla="val 302367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Соединительная линия уступом 61"/>
          <p:cNvCxnSpPr>
            <a:stCxn id="21" idx="0"/>
          </p:cNvCxnSpPr>
          <p:nvPr/>
        </p:nvCxnSpPr>
        <p:spPr>
          <a:xfrm rot="16200000" flipV="1">
            <a:off x="2410341" y="3987785"/>
            <a:ext cx="104895" cy="42748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Picture 3" descr="C:\Users\АРМ\Pictures\ФОТОЭФФЕКТ\Рисунок24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1"/>
          <a:stretch/>
        </p:blipFill>
        <p:spPr bwMode="auto">
          <a:xfrm>
            <a:off x="4715744" y="445641"/>
            <a:ext cx="2903839" cy="312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Прямоугольник 74"/>
          <p:cNvSpPr/>
          <p:nvPr/>
        </p:nvSpPr>
        <p:spPr>
          <a:xfrm rot="19055960">
            <a:off x="6385507" y="788522"/>
            <a:ext cx="177696" cy="1464559"/>
          </a:xfrm>
          <a:prstGeom prst="rect">
            <a:avLst/>
          </a:prstGeom>
          <a:gradFill flip="none" rotWithShape="1">
            <a:gsLst>
              <a:gs pos="0">
                <a:srgbClr val="0099FF">
                  <a:tint val="66000"/>
                  <a:satMod val="160000"/>
                </a:srgbClr>
              </a:gs>
              <a:gs pos="50000">
                <a:srgbClr val="0099FF">
                  <a:tint val="44500"/>
                  <a:satMod val="160000"/>
                </a:srgbClr>
              </a:gs>
              <a:gs pos="100000">
                <a:srgbClr val="0099FF">
                  <a:tint val="23500"/>
                  <a:satMod val="160000"/>
                </a:srgbClr>
              </a:gs>
            </a:gsLst>
            <a:lin ang="8100000" scaled="1"/>
            <a:tileRect/>
          </a:gradFill>
          <a:ln w="3175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61" y="2616878"/>
            <a:ext cx="313184" cy="30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525" y="3259832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61" y="2946648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1" descr="Штеке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810979" y="5648123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6" name="Соединительная линия уступом 55"/>
          <p:cNvCxnSpPr>
            <a:endCxn id="55" idx="0"/>
          </p:cNvCxnSpPr>
          <p:nvPr/>
        </p:nvCxnSpPr>
        <p:spPr>
          <a:xfrm rot="5400000">
            <a:off x="820548" y="4219625"/>
            <a:ext cx="1499042" cy="1357955"/>
          </a:xfrm>
          <a:prstGeom prst="bentConnector3">
            <a:avLst>
              <a:gd name="adj1" fmla="val 50000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Соединительная линия уступом 30"/>
          <p:cNvCxnSpPr>
            <a:stCxn id="73" idx="0"/>
          </p:cNvCxnSpPr>
          <p:nvPr/>
        </p:nvCxnSpPr>
        <p:spPr>
          <a:xfrm rot="16200000" flipH="1">
            <a:off x="2043620" y="5584538"/>
            <a:ext cx="293041" cy="420211"/>
          </a:xfrm>
          <a:prstGeom prst="bentConnector4">
            <a:avLst>
              <a:gd name="adj1" fmla="val -78010"/>
              <a:gd name="adj2" fmla="val 59532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" name="Picture 11" descr="Штеке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1899924" y="5648123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Прямоугольник 78"/>
          <p:cNvSpPr/>
          <p:nvPr/>
        </p:nvSpPr>
        <p:spPr>
          <a:xfrm>
            <a:off x="7812666" y="793759"/>
            <a:ext cx="1292767" cy="116955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На электрод поступает свет через кварцевое окошко.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137153" y="2998795"/>
            <a:ext cx="1993872" cy="1492716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При дальнейшем увеличении разности потенциалов между электродами все электроны достигают электрода и ток в цепи не изменяется.</a:t>
            </a:r>
            <a:endParaRPr lang="ru-RU" sz="13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3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61" y="2715071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661" y="3112780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" descr="C:\Users\АРМ\Pictures\ФОТОЭФФЕКТ\Рисунок1a.pn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980262" y="1131675"/>
            <a:ext cx="2057400" cy="95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6" name="Прямая со стрелкой 65"/>
          <p:cNvCxnSpPr/>
          <p:nvPr/>
        </p:nvCxnSpPr>
        <p:spPr>
          <a:xfrm>
            <a:off x="440380" y="2708920"/>
            <a:ext cx="2887328" cy="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971600" y="782988"/>
            <a:ext cx="0" cy="193966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Прямоугольник 67"/>
          <p:cNvSpPr/>
          <p:nvPr/>
        </p:nvSpPr>
        <p:spPr>
          <a:xfrm>
            <a:off x="825743" y="1936797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66FF"/>
                </a:solidFill>
              </a:rPr>
              <a:t>●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858336" y="2686997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0</a:t>
            </a:r>
            <a:endParaRPr lang="ru-RU" dirty="0"/>
          </a:p>
        </p:txBody>
      </p:sp>
      <p:sp>
        <p:nvSpPr>
          <p:cNvPr id="87" name="Прямоугольник 86"/>
          <p:cNvSpPr/>
          <p:nvPr/>
        </p:nvSpPr>
        <p:spPr>
          <a:xfrm>
            <a:off x="3140502" y="2690382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U</a:t>
            </a:r>
            <a:endParaRPr lang="ru-RU" b="1" baseline="-2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687548" y="695325"/>
            <a:ext cx="2840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20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2" name="Прямая соединительная линия 91"/>
          <p:cNvCxnSpPr/>
          <p:nvPr/>
        </p:nvCxnSpPr>
        <p:spPr>
          <a:xfrm>
            <a:off x="1009179" y="1610306"/>
            <a:ext cx="250453" cy="0"/>
          </a:xfrm>
          <a:prstGeom prst="line">
            <a:avLst/>
          </a:prstGeom>
          <a:ln w="12700">
            <a:solidFill>
              <a:srgbClr val="0000C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>
            <a:off x="1326849" y="1628800"/>
            <a:ext cx="4791" cy="1088282"/>
          </a:xfrm>
          <a:prstGeom prst="line">
            <a:avLst/>
          </a:prstGeom>
          <a:ln w="12700">
            <a:solidFill>
              <a:srgbClr val="0000C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Прямоугольник 93"/>
          <p:cNvSpPr/>
          <p:nvPr/>
        </p:nvSpPr>
        <p:spPr>
          <a:xfrm>
            <a:off x="818198" y="1412776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●</a:t>
            </a:r>
          </a:p>
        </p:txBody>
      </p:sp>
      <p:pic>
        <p:nvPicPr>
          <p:cNvPr id="58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492896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403848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Прямоугольник 69"/>
          <p:cNvSpPr/>
          <p:nvPr/>
        </p:nvSpPr>
        <p:spPr>
          <a:xfrm>
            <a:off x="1884044" y="1008505"/>
            <a:ext cx="1344076" cy="201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1" name="Прямая соединительная линия 70"/>
          <p:cNvCxnSpPr/>
          <p:nvPr/>
        </p:nvCxnSpPr>
        <p:spPr>
          <a:xfrm>
            <a:off x="1879253" y="1209829"/>
            <a:ext cx="0" cy="1507253"/>
          </a:xfrm>
          <a:prstGeom prst="line">
            <a:avLst/>
          </a:prstGeom>
          <a:ln w="12700">
            <a:solidFill>
              <a:srgbClr val="0000C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1002352" y="1165394"/>
            <a:ext cx="876901" cy="0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Прямоугольник 75"/>
          <p:cNvSpPr/>
          <p:nvPr/>
        </p:nvSpPr>
        <p:spPr>
          <a:xfrm>
            <a:off x="827584" y="980728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●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539328" y="948371"/>
            <a:ext cx="3866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b="1" baseline="-250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н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3070008" y="777670"/>
            <a:ext cx="4593730" cy="738664"/>
          </a:xfrm>
          <a:prstGeom prst="rect">
            <a:avLst/>
          </a:prstGeom>
          <a:solidFill>
            <a:srgbClr val="0000CC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Максимальное значение силы тока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baseline="-25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</a:t>
            </a: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называется током насыщения.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7" name="Picture 4" descr="C:\Users\АРМ\Pictures\ФОТОЭФФЕКТ\Рисунок12ц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682" y="4203094"/>
            <a:ext cx="2756428" cy="8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40" descr="Ползунок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188" y="4081039"/>
            <a:ext cx="488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2" name="Соединительная линия уступом 81"/>
          <p:cNvCxnSpPr/>
          <p:nvPr/>
        </p:nvCxnSpPr>
        <p:spPr>
          <a:xfrm flipV="1">
            <a:off x="6732240" y="4752489"/>
            <a:ext cx="931497" cy="511675"/>
          </a:xfrm>
          <a:prstGeom prst="bentConnector3">
            <a:avLst>
              <a:gd name="adj1" fmla="val 101123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Соединительная линия уступом 82"/>
          <p:cNvCxnSpPr/>
          <p:nvPr/>
        </p:nvCxnSpPr>
        <p:spPr>
          <a:xfrm flipV="1">
            <a:off x="2258578" y="4725524"/>
            <a:ext cx="1755442" cy="1227094"/>
          </a:xfrm>
          <a:prstGeom prst="bentConnector3">
            <a:avLst>
              <a:gd name="adj1" fmla="val 90737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Соединительная линия уступом 83"/>
          <p:cNvCxnSpPr/>
          <p:nvPr/>
        </p:nvCxnSpPr>
        <p:spPr>
          <a:xfrm rot="10800000" flipV="1">
            <a:off x="6034337" y="5264163"/>
            <a:ext cx="1629400" cy="18617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Соединительная линия уступом 84"/>
          <p:cNvCxnSpPr/>
          <p:nvPr/>
        </p:nvCxnSpPr>
        <p:spPr>
          <a:xfrm>
            <a:off x="3851920" y="5264164"/>
            <a:ext cx="1272631" cy="18617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Прямоугольник 85"/>
          <p:cNvSpPr/>
          <p:nvPr/>
        </p:nvSpPr>
        <p:spPr>
          <a:xfrm>
            <a:off x="3696006" y="5070598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CC"/>
                </a:solidFill>
              </a:rPr>
              <a:t>●</a:t>
            </a:r>
          </a:p>
        </p:txBody>
      </p:sp>
      <p:pic>
        <p:nvPicPr>
          <p:cNvPr id="89" name="Picture 17" descr="C:\Users\АРМ\Pictures\ФОТОЭФФЕКТ\Рисунок13у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663" y="3024580"/>
            <a:ext cx="705781" cy="119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3" descr="C:\Users\АРМ\Pictures\ФОТОЭФФЕКТ\Рисунок16f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788" y="4581128"/>
            <a:ext cx="1219200" cy="129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55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3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4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3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3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5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63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5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53" presetClass="exit" presetSubtype="32" repeatCount="indefinite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xit" presetSubtype="32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xit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3" presetClass="exit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3" presetClass="exit" presetSubtype="32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3" presetClass="exit" presetSubtype="32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48148E-6 L 0.04461 -1.48148E-6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2" y="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L 0.04722 -4.07407E-6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00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70" grpId="0" animBg="1"/>
      <p:bldP spid="77" grpId="0"/>
      <p:bldP spid="7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59532" y="980728"/>
            <a:ext cx="86049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Изменяя в этом опыте интенсивность излучения, удалость установить: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9532" y="2420888"/>
            <a:ext cx="8604956" cy="2992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количество электронов, вырываемых светом с поверхности металла за 1 секунду, прямо пропорционально поглощаемой  за  это время энергии световой волны.</a:t>
            </a:r>
          </a:p>
        </p:txBody>
      </p:sp>
      <p:pic>
        <p:nvPicPr>
          <p:cNvPr id="5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66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4232155" y="4410530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51884" y="4437495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Полилиния 60"/>
          <p:cNvSpPr/>
          <p:nvPr/>
        </p:nvSpPr>
        <p:spPr>
          <a:xfrm>
            <a:off x="3499625" y="1052736"/>
            <a:ext cx="4600767" cy="2844263"/>
          </a:xfrm>
          <a:custGeom>
            <a:avLst/>
            <a:gdLst>
              <a:gd name="connsiteX0" fmla="*/ 3621 w 4600767"/>
              <a:gd name="connsiteY0" fmla="*/ 898731 h 2844263"/>
              <a:gd name="connsiteX1" fmla="*/ 528915 w 4600767"/>
              <a:gd name="connsiteY1" fmla="*/ 1326748 h 2844263"/>
              <a:gd name="connsiteX2" fmla="*/ 918021 w 4600767"/>
              <a:gd name="connsiteY2" fmla="*/ 1229472 h 2844263"/>
              <a:gd name="connsiteX3" fmla="*/ 1015298 w 4600767"/>
              <a:gd name="connsiteY3" fmla="*/ 1258655 h 2844263"/>
              <a:gd name="connsiteX4" fmla="*/ 2513357 w 4600767"/>
              <a:gd name="connsiteY4" fmla="*/ 32970 h 2844263"/>
              <a:gd name="connsiteX5" fmla="*/ 2172889 w 4600767"/>
              <a:gd name="connsiteY5" fmla="*/ 324799 h 2844263"/>
              <a:gd name="connsiteX6" fmla="*/ 2484174 w 4600767"/>
              <a:gd name="connsiteY6" fmla="*/ 42697 h 2844263"/>
              <a:gd name="connsiteX7" fmla="*/ 3320753 w 4600767"/>
              <a:gd name="connsiteY7" fmla="*/ 898731 h 2844263"/>
              <a:gd name="connsiteX8" fmla="*/ 3262387 w 4600767"/>
              <a:gd name="connsiteY8" fmla="*/ 869548 h 2844263"/>
              <a:gd name="connsiteX9" fmla="*/ 2980285 w 4600767"/>
              <a:gd name="connsiteY9" fmla="*/ 1151650 h 2844263"/>
              <a:gd name="connsiteX10" fmla="*/ 2980285 w 4600767"/>
              <a:gd name="connsiteY10" fmla="*/ 1239199 h 2844263"/>
              <a:gd name="connsiteX11" fmla="*/ 4011417 w 4600767"/>
              <a:gd name="connsiteY11" fmla="*/ 1287838 h 2844263"/>
              <a:gd name="connsiteX12" fmla="*/ 4575621 w 4600767"/>
              <a:gd name="connsiteY12" fmla="*/ 1890953 h 2844263"/>
              <a:gd name="connsiteX13" fmla="*/ 4458889 w 4600767"/>
              <a:gd name="connsiteY13" fmla="*/ 2406518 h 2844263"/>
              <a:gd name="connsiteX14" fmla="*/ 4069783 w 4600767"/>
              <a:gd name="connsiteY14" fmla="*/ 2766442 h 2844263"/>
              <a:gd name="connsiteX15" fmla="*/ 2571723 w 4600767"/>
              <a:gd name="connsiteY15" fmla="*/ 2844263 h 2844263"/>
              <a:gd name="connsiteX16" fmla="*/ 752651 w 4600767"/>
              <a:gd name="connsiteY16" fmla="*/ 2805353 h 2844263"/>
              <a:gd name="connsiteX17" fmla="*/ 168991 w 4600767"/>
              <a:gd name="connsiteY17" fmla="*/ 2425974 h 2844263"/>
              <a:gd name="connsiteX18" fmla="*/ 32804 w 4600767"/>
              <a:gd name="connsiteY18" fmla="*/ 1881225 h 2844263"/>
              <a:gd name="connsiteX19" fmla="*/ 285723 w 4600767"/>
              <a:gd name="connsiteY19" fmla="*/ 1472663 h 2844263"/>
              <a:gd name="connsiteX20" fmla="*/ 3621 w 4600767"/>
              <a:gd name="connsiteY20" fmla="*/ 898731 h 2844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600767" h="2844263">
                <a:moveTo>
                  <a:pt x="3621" y="898731"/>
                </a:moveTo>
                <a:cubicBezTo>
                  <a:pt x="44153" y="874412"/>
                  <a:pt x="376515" y="1271625"/>
                  <a:pt x="528915" y="1326748"/>
                </a:cubicBezTo>
                <a:cubicBezTo>
                  <a:pt x="681315" y="1381871"/>
                  <a:pt x="836957" y="1240821"/>
                  <a:pt x="918021" y="1229472"/>
                </a:cubicBezTo>
                <a:cubicBezTo>
                  <a:pt x="999085" y="1218123"/>
                  <a:pt x="749409" y="1458072"/>
                  <a:pt x="1015298" y="1258655"/>
                </a:cubicBezTo>
                <a:cubicBezTo>
                  <a:pt x="1281187" y="1059238"/>
                  <a:pt x="2320425" y="188613"/>
                  <a:pt x="2513357" y="32970"/>
                </a:cubicBezTo>
                <a:cubicBezTo>
                  <a:pt x="2706289" y="-122673"/>
                  <a:pt x="2177753" y="323178"/>
                  <a:pt x="2172889" y="324799"/>
                </a:cubicBezTo>
                <a:cubicBezTo>
                  <a:pt x="2168025" y="326420"/>
                  <a:pt x="2292863" y="-52958"/>
                  <a:pt x="2484174" y="42697"/>
                </a:cubicBezTo>
                <a:cubicBezTo>
                  <a:pt x="2675485" y="138352"/>
                  <a:pt x="3191051" y="760922"/>
                  <a:pt x="3320753" y="898731"/>
                </a:cubicBezTo>
                <a:cubicBezTo>
                  <a:pt x="3450455" y="1036540"/>
                  <a:pt x="3319132" y="827395"/>
                  <a:pt x="3262387" y="869548"/>
                </a:cubicBezTo>
                <a:cubicBezTo>
                  <a:pt x="3205642" y="911701"/>
                  <a:pt x="3027302" y="1090042"/>
                  <a:pt x="2980285" y="1151650"/>
                </a:cubicBezTo>
                <a:cubicBezTo>
                  <a:pt x="2933268" y="1213258"/>
                  <a:pt x="2808430" y="1216501"/>
                  <a:pt x="2980285" y="1239199"/>
                </a:cubicBezTo>
                <a:cubicBezTo>
                  <a:pt x="3152140" y="1261897"/>
                  <a:pt x="3745528" y="1179212"/>
                  <a:pt x="4011417" y="1287838"/>
                </a:cubicBezTo>
                <a:cubicBezTo>
                  <a:pt x="4277306" y="1396464"/>
                  <a:pt x="4501042" y="1704506"/>
                  <a:pt x="4575621" y="1890953"/>
                </a:cubicBezTo>
                <a:cubicBezTo>
                  <a:pt x="4650200" y="2077400"/>
                  <a:pt x="4543195" y="2260603"/>
                  <a:pt x="4458889" y="2406518"/>
                </a:cubicBezTo>
                <a:cubicBezTo>
                  <a:pt x="4374583" y="2552433"/>
                  <a:pt x="4384311" y="2693485"/>
                  <a:pt x="4069783" y="2766442"/>
                </a:cubicBezTo>
                <a:cubicBezTo>
                  <a:pt x="3755255" y="2839399"/>
                  <a:pt x="2571723" y="2844263"/>
                  <a:pt x="2571723" y="2844263"/>
                </a:cubicBezTo>
                <a:lnTo>
                  <a:pt x="752651" y="2805353"/>
                </a:lnTo>
                <a:cubicBezTo>
                  <a:pt x="352196" y="2735638"/>
                  <a:pt x="288965" y="2579995"/>
                  <a:pt x="168991" y="2425974"/>
                </a:cubicBezTo>
                <a:cubicBezTo>
                  <a:pt x="49017" y="2271953"/>
                  <a:pt x="13349" y="2040110"/>
                  <a:pt x="32804" y="1881225"/>
                </a:cubicBezTo>
                <a:cubicBezTo>
                  <a:pt x="52259" y="1722340"/>
                  <a:pt x="295451" y="1629927"/>
                  <a:pt x="285723" y="1472663"/>
                </a:cubicBezTo>
                <a:cubicBezTo>
                  <a:pt x="275995" y="1315399"/>
                  <a:pt x="-36911" y="923050"/>
                  <a:pt x="3621" y="898731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олилиния 12"/>
          <p:cNvSpPr/>
          <p:nvPr/>
        </p:nvSpPr>
        <p:spPr>
          <a:xfrm>
            <a:off x="3512252" y="1088793"/>
            <a:ext cx="4600767" cy="2844263"/>
          </a:xfrm>
          <a:custGeom>
            <a:avLst/>
            <a:gdLst>
              <a:gd name="connsiteX0" fmla="*/ 3621 w 4600767"/>
              <a:gd name="connsiteY0" fmla="*/ 898731 h 2844263"/>
              <a:gd name="connsiteX1" fmla="*/ 528915 w 4600767"/>
              <a:gd name="connsiteY1" fmla="*/ 1326748 h 2844263"/>
              <a:gd name="connsiteX2" fmla="*/ 918021 w 4600767"/>
              <a:gd name="connsiteY2" fmla="*/ 1229472 h 2844263"/>
              <a:gd name="connsiteX3" fmla="*/ 1015298 w 4600767"/>
              <a:gd name="connsiteY3" fmla="*/ 1258655 h 2844263"/>
              <a:gd name="connsiteX4" fmla="*/ 2513357 w 4600767"/>
              <a:gd name="connsiteY4" fmla="*/ 32970 h 2844263"/>
              <a:gd name="connsiteX5" fmla="*/ 2172889 w 4600767"/>
              <a:gd name="connsiteY5" fmla="*/ 324799 h 2844263"/>
              <a:gd name="connsiteX6" fmla="*/ 2484174 w 4600767"/>
              <a:gd name="connsiteY6" fmla="*/ 42697 h 2844263"/>
              <a:gd name="connsiteX7" fmla="*/ 3320753 w 4600767"/>
              <a:gd name="connsiteY7" fmla="*/ 898731 h 2844263"/>
              <a:gd name="connsiteX8" fmla="*/ 3262387 w 4600767"/>
              <a:gd name="connsiteY8" fmla="*/ 869548 h 2844263"/>
              <a:gd name="connsiteX9" fmla="*/ 2980285 w 4600767"/>
              <a:gd name="connsiteY9" fmla="*/ 1151650 h 2844263"/>
              <a:gd name="connsiteX10" fmla="*/ 2980285 w 4600767"/>
              <a:gd name="connsiteY10" fmla="*/ 1239199 h 2844263"/>
              <a:gd name="connsiteX11" fmla="*/ 4011417 w 4600767"/>
              <a:gd name="connsiteY11" fmla="*/ 1287838 h 2844263"/>
              <a:gd name="connsiteX12" fmla="*/ 4575621 w 4600767"/>
              <a:gd name="connsiteY12" fmla="*/ 1890953 h 2844263"/>
              <a:gd name="connsiteX13" fmla="*/ 4458889 w 4600767"/>
              <a:gd name="connsiteY13" fmla="*/ 2406518 h 2844263"/>
              <a:gd name="connsiteX14" fmla="*/ 4069783 w 4600767"/>
              <a:gd name="connsiteY14" fmla="*/ 2766442 h 2844263"/>
              <a:gd name="connsiteX15" fmla="*/ 2571723 w 4600767"/>
              <a:gd name="connsiteY15" fmla="*/ 2844263 h 2844263"/>
              <a:gd name="connsiteX16" fmla="*/ 752651 w 4600767"/>
              <a:gd name="connsiteY16" fmla="*/ 2805353 h 2844263"/>
              <a:gd name="connsiteX17" fmla="*/ 168991 w 4600767"/>
              <a:gd name="connsiteY17" fmla="*/ 2425974 h 2844263"/>
              <a:gd name="connsiteX18" fmla="*/ 32804 w 4600767"/>
              <a:gd name="connsiteY18" fmla="*/ 1881225 h 2844263"/>
              <a:gd name="connsiteX19" fmla="*/ 285723 w 4600767"/>
              <a:gd name="connsiteY19" fmla="*/ 1472663 h 2844263"/>
              <a:gd name="connsiteX20" fmla="*/ 3621 w 4600767"/>
              <a:gd name="connsiteY20" fmla="*/ 898731 h 2844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600767" h="2844263">
                <a:moveTo>
                  <a:pt x="3621" y="898731"/>
                </a:moveTo>
                <a:cubicBezTo>
                  <a:pt x="44153" y="874412"/>
                  <a:pt x="376515" y="1271625"/>
                  <a:pt x="528915" y="1326748"/>
                </a:cubicBezTo>
                <a:cubicBezTo>
                  <a:pt x="681315" y="1381871"/>
                  <a:pt x="836957" y="1240821"/>
                  <a:pt x="918021" y="1229472"/>
                </a:cubicBezTo>
                <a:cubicBezTo>
                  <a:pt x="999085" y="1218123"/>
                  <a:pt x="749409" y="1458072"/>
                  <a:pt x="1015298" y="1258655"/>
                </a:cubicBezTo>
                <a:cubicBezTo>
                  <a:pt x="1281187" y="1059238"/>
                  <a:pt x="2320425" y="188613"/>
                  <a:pt x="2513357" y="32970"/>
                </a:cubicBezTo>
                <a:cubicBezTo>
                  <a:pt x="2706289" y="-122673"/>
                  <a:pt x="2177753" y="323178"/>
                  <a:pt x="2172889" y="324799"/>
                </a:cubicBezTo>
                <a:cubicBezTo>
                  <a:pt x="2168025" y="326420"/>
                  <a:pt x="2292863" y="-52958"/>
                  <a:pt x="2484174" y="42697"/>
                </a:cubicBezTo>
                <a:cubicBezTo>
                  <a:pt x="2675485" y="138352"/>
                  <a:pt x="3191051" y="760922"/>
                  <a:pt x="3320753" y="898731"/>
                </a:cubicBezTo>
                <a:cubicBezTo>
                  <a:pt x="3450455" y="1036540"/>
                  <a:pt x="3319132" y="827395"/>
                  <a:pt x="3262387" y="869548"/>
                </a:cubicBezTo>
                <a:cubicBezTo>
                  <a:pt x="3205642" y="911701"/>
                  <a:pt x="3027302" y="1090042"/>
                  <a:pt x="2980285" y="1151650"/>
                </a:cubicBezTo>
                <a:cubicBezTo>
                  <a:pt x="2933268" y="1213258"/>
                  <a:pt x="2808430" y="1216501"/>
                  <a:pt x="2980285" y="1239199"/>
                </a:cubicBezTo>
                <a:cubicBezTo>
                  <a:pt x="3152140" y="1261897"/>
                  <a:pt x="3745528" y="1179212"/>
                  <a:pt x="4011417" y="1287838"/>
                </a:cubicBezTo>
                <a:cubicBezTo>
                  <a:pt x="4277306" y="1396464"/>
                  <a:pt x="4501042" y="1704506"/>
                  <a:pt x="4575621" y="1890953"/>
                </a:cubicBezTo>
                <a:cubicBezTo>
                  <a:pt x="4650200" y="2077400"/>
                  <a:pt x="4543195" y="2260603"/>
                  <a:pt x="4458889" y="2406518"/>
                </a:cubicBezTo>
                <a:cubicBezTo>
                  <a:pt x="4374583" y="2552433"/>
                  <a:pt x="4384311" y="2693485"/>
                  <a:pt x="4069783" y="2766442"/>
                </a:cubicBezTo>
                <a:cubicBezTo>
                  <a:pt x="3755255" y="2839399"/>
                  <a:pt x="2571723" y="2844263"/>
                  <a:pt x="2571723" y="2844263"/>
                </a:cubicBezTo>
                <a:lnTo>
                  <a:pt x="752651" y="2805353"/>
                </a:lnTo>
                <a:cubicBezTo>
                  <a:pt x="352196" y="2735638"/>
                  <a:pt x="288965" y="2579995"/>
                  <a:pt x="168991" y="2425974"/>
                </a:cubicBezTo>
                <a:cubicBezTo>
                  <a:pt x="49017" y="2271953"/>
                  <a:pt x="13349" y="2040110"/>
                  <a:pt x="32804" y="1881225"/>
                </a:cubicBezTo>
                <a:cubicBezTo>
                  <a:pt x="52259" y="1722340"/>
                  <a:pt x="295451" y="1629927"/>
                  <a:pt x="285723" y="1472663"/>
                </a:cubicBezTo>
                <a:cubicBezTo>
                  <a:pt x="275995" y="1315399"/>
                  <a:pt x="-36911" y="923050"/>
                  <a:pt x="3621" y="898731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" name="Picture 26" descr="C:\Users\Директор\Pictures\МОИ РИСУНКИ ПОФИЗИКЕ\Электричество\Ключ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27" b="-1"/>
          <a:stretch/>
        </p:blipFill>
        <p:spPr bwMode="auto">
          <a:xfrm>
            <a:off x="801593" y="5264164"/>
            <a:ext cx="1329432" cy="1072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14900" y="4001853"/>
            <a:ext cx="193718" cy="62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Соединительная линия уступом 25"/>
          <p:cNvCxnSpPr/>
          <p:nvPr/>
        </p:nvCxnSpPr>
        <p:spPr>
          <a:xfrm rot="5400000">
            <a:off x="2546702" y="3222503"/>
            <a:ext cx="1184292" cy="878653"/>
          </a:xfrm>
          <a:prstGeom prst="bentConnector3">
            <a:avLst>
              <a:gd name="adj1" fmla="val 2360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094" y="5450337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880" y="5450337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979" y="4221583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231" y="4228239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936" y="4259256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8" descr="Ште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072" y="4253974"/>
            <a:ext cx="1889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Соединительная линия уступом 14"/>
          <p:cNvCxnSpPr/>
          <p:nvPr/>
        </p:nvCxnSpPr>
        <p:spPr>
          <a:xfrm rot="16200000" flipH="1">
            <a:off x="7836040" y="3381665"/>
            <a:ext cx="1296142" cy="672177"/>
          </a:xfrm>
          <a:prstGeom prst="bentConnector3">
            <a:avLst>
              <a:gd name="adj1" fmla="val 466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16" descr="Рисунок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28"/>
          <a:stretch/>
        </p:blipFill>
        <p:spPr bwMode="auto">
          <a:xfrm>
            <a:off x="4859760" y="5877992"/>
            <a:ext cx="1439863" cy="86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C:\Users\Директор\Pictures\МОИ РИСУНКИ ПОФИЗИКЕ\Электричество\Вольтметр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071" y="4581128"/>
            <a:ext cx="121443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C:\Users\Директор\Pictures\МОИ РИСУНКИ ПОФИЗИКЕ\Электричество\Амперметр4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059" y="4649018"/>
            <a:ext cx="1214437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C:\Users\Директор\Pictures\МОИ РИСУНКИ ПОФИЗИКЕ\Электричество\Амперметр4а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059" y="4655630"/>
            <a:ext cx="1214437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0" name="Соединительная линия уступом 29"/>
          <p:cNvCxnSpPr>
            <a:stCxn id="22" idx="0"/>
            <a:endCxn id="28" idx="0"/>
          </p:cNvCxnSpPr>
          <p:nvPr/>
        </p:nvCxnSpPr>
        <p:spPr>
          <a:xfrm rot="16200000" flipH="1">
            <a:off x="5538277" y="2228371"/>
            <a:ext cx="57591" cy="4119360"/>
          </a:xfrm>
          <a:prstGeom prst="bentConnector4">
            <a:avLst>
              <a:gd name="adj1" fmla="val -436777"/>
              <a:gd name="adj2" fmla="val 100254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Соединительная линия уступом 36"/>
          <p:cNvCxnSpPr>
            <a:stCxn id="28" idx="0"/>
            <a:endCxn id="18" idx="0"/>
          </p:cNvCxnSpPr>
          <p:nvPr/>
        </p:nvCxnSpPr>
        <p:spPr>
          <a:xfrm flipV="1">
            <a:off x="7626753" y="4228239"/>
            <a:ext cx="403935" cy="88608"/>
          </a:xfrm>
          <a:prstGeom prst="bentConnector4">
            <a:avLst>
              <a:gd name="adj1" fmla="val 53700"/>
              <a:gd name="adj2" fmla="val 375337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Соединительная линия уступом 38"/>
          <p:cNvCxnSpPr>
            <a:endCxn id="19" idx="0"/>
          </p:cNvCxnSpPr>
          <p:nvPr/>
        </p:nvCxnSpPr>
        <p:spPr>
          <a:xfrm rot="10800000" flipV="1">
            <a:off x="6034337" y="5264163"/>
            <a:ext cx="1629400" cy="18617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Соединительная линия уступом 41"/>
          <p:cNvCxnSpPr>
            <a:endCxn id="20" idx="0"/>
          </p:cNvCxnSpPr>
          <p:nvPr/>
        </p:nvCxnSpPr>
        <p:spPr>
          <a:xfrm>
            <a:off x="3851920" y="5264164"/>
            <a:ext cx="1272631" cy="18617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Соединительная линия уступом 46"/>
          <p:cNvCxnSpPr>
            <a:endCxn id="65" idx="0"/>
          </p:cNvCxnSpPr>
          <p:nvPr/>
        </p:nvCxnSpPr>
        <p:spPr>
          <a:xfrm flipV="1">
            <a:off x="2258578" y="4725524"/>
            <a:ext cx="1755442" cy="1227094"/>
          </a:xfrm>
          <a:prstGeom prst="bentConnector3">
            <a:avLst>
              <a:gd name="adj1" fmla="val 90737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Соединительная линия уступом 61"/>
          <p:cNvCxnSpPr>
            <a:stCxn id="21" idx="0"/>
          </p:cNvCxnSpPr>
          <p:nvPr/>
        </p:nvCxnSpPr>
        <p:spPr>
          <a:xfrm rot="16200000" flipV="1">
            <a:off x="2410341" y="3987785"/>
            <a:ext cx="104895" cy="427483"/>
          </a:xfrm>
          <a:prstGeom prst="bentConnector2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Picture 3" descr="C:\Users\АРМ\Pictures\ФОТОЭФФЕКТ\Рисунок24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1"/>
          <a:stretch/>
        </p:blipFill>
        <p:spPr bwMode="auto">
          <a:xfrm>
            <a:off x="4644008" y="445641"/>
            <a:ext cx="2903839" cy="312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1" name="Прямая со стрелкой 70"/>
          <p:cNvCxnSpPr/>
          <p:nvPr/>
        </p:nvCxnSpPr>
        <p:spPr>
          <a:xfrm>
            <a:off x="440380" y="2708920"/>
            <a:ext cx="2887328" cy="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971600" y="782988"/>
            <a:ext cx="0" cy="193966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Прямоугольник 77"/>
          <p:cNvSpPr/>
          <p:nvPr/>
        </p:nvSpPr>
        <p:spPr>
          <a:xfrm>
            <a:off x="858336" y="2686997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0</a:t>
            </a:r>
            <a:endParaRPr lang="ru-RU" dirty="0"/>
          </a:p>
        </p:txBody>
      </p:sp>
      <p:sp>
        <p:nvSpPr>
          <p:cNvPr id="81" name="Прямоугольник 80"/>
          <p:cNvSpPr/>
          <p:nvPr/>
        </p:nvSpPr>
        <p:spPr>
          <a:xfrm>
            <a:off x="3140502" y="2690382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U</a:t>
            </a:r>
            <a:endParaRPr lang="ru-RU" b="1" baseline="-2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687548" y="695325"/>
            <a:ext cx="2840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20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5" name="Picture 11" descr="Штеке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810979" y="5648123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6" name="Соединительная линия уступом 55"/>
          <p:cNvCxnSpPr>
            <a:endCxn id="55" idx="0"/>
          </p:cNvCxnSpPr>
          <p:nvPr/>
        </p:nvCxnSpPr>
        <p:spPr>
          <a:xfrm rot="5400000">
            <a:off x="820548" y="4219625"/>
            <a:ext cx="1499042" cy="1357955"/>
          </a:xfrm>
          <a:prstGeom prst="bentConnector3">
            <a:avLst>
              <a:gd name="adj1" fmla="val 50000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Соединительная линия уступом 30"/>
          <p:cNvCxnSpPr>
            <a:stCxn id="73" idx="0"/>
          </p:cNvCxnSpPr>
          <p:nvPr/>
        </p:nvCxnSpPr>
        <p:spPr>
          <a:xfrm rot="16200000" flipH="1">
            <a:off x="2043620" y="5584538"/>
            <a:ext cx="293041" cy="420211"/>
          </a:xfrm>
          <a:prstGeom prst="bentConnector4">
            <a:avLst>
              <a:gd name="adj1" fmla="val -78010"/>
              <a:gd name="adj2" fmla="val 59532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" name="Picture 11" descr="Штеке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5185" b="20269"/>
          <a:stretch/>
        </p:blipFill>
        <p:spPr bwMode="auto">
          <a:xfrm>
            <a:off x="1899924" y="5648123"/>
            <a:ext cx="160223" cy="48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Прямоугольник 56"/>
          <p:cNvSpPr/>
          <p:nvPr/>
        </p:nvSpPr>
        <p:spPr>
          <a:xfrm>
            <a:off x="358939" y="6372036"/>
            <a:ext cx="3690306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Изменим полярность батареи.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7812666" y="793759"/>
            <a:ext cx="1292767" cy="116955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На электрод поступает свет через кварцевое окошко.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1076512" y="797081"/>
            <a:ext cx="4011851" cy="954107"/>
          </a:xfrm>
          <a:prstGeom prst="rect">
            <a:avLst/>
          </a:prstGeom>
          <a:solidFill>
            <a:srgbClr val="0099FF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Под действием света электрод испускает электроны. Часть электронов, испускаемых в секунду достигают другого электрода.</a:t>
            </a:r>
            <a:endParaRPr lang="ru-RU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6815730" y="6110426"/>
            <a:ext cx="1993872" cy="523220"/>
          </a:xfrm>
          <a:prstGeom prst="rect">
            <a:avLst/>
          </a:prstGeom>
          <a:solidFill>
            <a:srgbClr val="0099FF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В электрической цепи есть ток.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8" name="Picture 16" descr="Рисунок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28"/>
          <a:stretch/>
        </p:blipFill>
        <p:spPr bwMode="auto">
          <a:xfrm flipH="1">
            <a:off x="4862954" y="5875306"/>
            <a:ext cx="1439863" cy="86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2" descr="C:\Users\АРМ\Pictures\ФОТОЭФФЕКТ\f1.pn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44" t="-9426" r="55" b="-23452"/>
          <a:stretch/>
        </p:blipFill>
        <p:spPr bwMode="auto">
          <a:xfrm>
            <a:off x="86497" y="2038036"/>
            <a:ext cx="922682" cy="850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Прямоугольник 49"/>
          <p:cNvSpPr/>
          <p:nvPr/>
        </p:nvSpPr>
        <p:spPr>
          <a:xfrm>
            <a:off x="325167" y="2722648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U</a:t>
            </a:r>
            <a:r>
              <a:rPr lang="ru-RU" b="1" baseline="-25000" dirty="0" smtClean="0">
                <a:latin typeface="Arial" pitchFamily="34" charset="0"/>
                <a:cs typeface="Arial" pitchFamily="34" charset="0"/>
              </a:rPr>
              <a:t>з</a:t>
            </a:r>
            <a:endParaRPr lang="ru-RU" b="1" baseline="-2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325167" y="2518108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●</a:t>
            </a:r>
          </a:p>
        </p:txBody>
      </p:sp>
      <p:pic>
        <p:nvPicPr>
          <p:cNvPr id="2" name="Picture 2" descr="C:\Users\АРМ\Pictures\ФОТОЭФФЕКТ\Рисунок23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481" y="1007293"/>
            <a:ext cx="4919663" cy="292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Прямоугольник 74"/>
          <p:cNvSpPr/>
          <p:nvPr/>
        </p:nvSpPr>
        <p:spPr>
          <a:xfrm rot="19055960">
            <a:off x="6385507" y="788522"/>
            <a:ext cx="177696" cy="1464559"/>
          </a:xfrm>
          <a:prstGeom prst="rect">
            <a:avLst/>
          </a:prstGeom>
          <a:gradFill flip="none" rotWithShape="1">
            <a:gsLst>
              <a:gs pos="0">
                <a:srgbClr val="0099FF">
                  <a:tint val="66000"/>
                  <a:satMod val="160000"/>
                </a:srgbClr>
              </a:gs>
              <a:gs pos="50000">
                <a:srgbClr val="0099FF">
                  <a:tint val="44500"/>
                  <a:satMod val="160000"/>
                </a:srgbClr>
              </a:gs>
              <a:gs pos="100000">
                <a:srgbClr val="0099FF">
                  <a:tint val="23500"/>
                  <a:satMod val="160000"/>
                </a:srgbClr>
              </a:gs>
            </a:gsLst>
            <a:lin ang="8100000" scaled="1"/>
            <a:tileRect/>
          </a:gradFill>
          <a:ln w="3175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576" y="2636912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384" y="3259832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384" y="2955105"/>
            <a:ext cx="313184" cy="31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779912" y="2444695"/>
            <a:ext cx="4955067" cy="1200329"/>
          </a:xfrm>
          <a:prstGeom prst="rect">
            <a:avLst/>
          </a:prstGeom>
          <a:solidFill>
            <a:srgbClr val="009900"/>
          </a:solidFill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Если </a:t>
            </a:r>
            <a:r>
              <a:rPr lang="ru-RU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изменить полярность батареи, то сила тока уменьшается и при некотором </a:t>
            </a: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напряжении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</a:t>
            </a: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 обратной полярности станет равной нулю.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4" name="Picture 4" descr="C:\Users\АРМ\Pictures\ФОТОЭФФЕКТ\Рисунок12ц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682" y="4203094"/>
            <a:ext cx="2756428" cy="8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5" name="Соединительная линия уступом 84"/>
          <p:cNvCxnSpPr>
            <a:endCxn id="83" idx="0"/>
          </p:cNvCxnSpPr>
          <p:nvPr/>
        </p:nvCxnSpPr>
        <p:spPr>
          <a:xfrm flipV="1">
            <a:off x="6732240" y="4752489"/>
            <a:ext cx="931497" cy="511675"/>
          </a:xfrm>
          <a:prstGeom prst="bentConnector3">
            <a:avLst>
              <a:gd name="adj1" fmla="val 101123"/>
            </a:avLst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3" name="Picture 40" descr="Ползунок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930" y="4079367"/>
            <a:ext cx="488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17" descr="C:\Users\АРМ\Pictures\ФОТОЭФФЕКТ\Рисунок13у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012" y="2976279"/>
            <a:ext cx="705781" cy="119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АРМ\Pictures\ФОТОЭФФЕКТ\Рисунок13у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30658">
            <a:off x="203898" y="3055855"/>
            <a:ext cx="761672" cy="1287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Прямоугольник 57"/>
          <p:cNvSpPr/>
          <p:nvPr/>
        </p:nvSpPr>
        <p:spPr>
          <a:xfrm>
            <a:off x="3696006" y="5070598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CC"/>
                </a:solidFill>
              </a:rPr>
              <a:t>●</a:t>
            </a:r>
          </a:p>
        </p:txBody>
      </p:sp>
      <p:sp>
        <p:nvSpPr>
          <p:cNvPr id="76" name="Прямоугольник 75"/>
          <p:cNvSpPr/>
          <p:nvPr/>
        </p:nvSpPr>
        <p:spPr>
          <a:xfrm>
            <a:off x="825743" y="1936797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66FF"/>
                </a:solidFill>
              </a:rPr>
              <a:t>●</a:t>
            </a:r>
          </a:p>
        </p:txBody>
      </p:sp>
      <p:pic>
        <p:nvPicPr>
          <p:cNvPr id="2051" name="Picture 3" descr="C:\Users\АРМ\Pictures\ФОТОЭФФЕКТ\Рисунок18i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071" y="4581128"/>
            <a:ext cx="1219200" cy="129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72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0162 L 0.25347 -0.00162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87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5347 -0.00162 " pathEditMode="relative" rAng="0" ptsTypes="AA">
                                      <p:cBhvr>
                                        <p:cTn id="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xit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3" presetClass="exit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0.06614 -0.00024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9" y="-23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0.07083 3.33333E-6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5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90" grpId="0" animBg="1"/>
      <p:bldP spid="50" grpId="0"/>
      <p:bldP spid="54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 стрелкой 2"/>
          <p:cNvCxnSpPr/>
          <p:nvPr/>
        </p:nvCxnSpPr>
        <p:spPr>
          <a:xfrm>
            <a:off x="649295" y="2938008"/>
            <a:ext cx="2887328" cy="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/>
          <p:nvPr/>
        </p:nvCxnSpPr>
        <p:spPr>
          <a:xfrm flipV="1">
            <a:off x="1180515" y="1012076"/>
            <a:ext cx="0" cy="193966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896463" y="924413"/>
            <a:ext cx="2840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20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АРМ\Pictures\ФОТОЭФФЕКТ\f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44" t="-9426" r="55" b="-23452"/>
          <a:stretch/>
        </p:blipFill>
        <p:spPr bwMode="auto">
          <a:xfrm>
            <a:off x="295412" y="2267124"/>
            <a:ext cx="922682" cy="850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34082" y="2747196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244413" y="296925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U</a:t>
            </a:r>
            <a:endParaRPr lang="ru-RU" b="1" baseline="-25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3" descr="C:\Users\АРМ\Pictures\ФОТОЭФФЕКТ\Рисунок1a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180515" y="1393288"/>
            <a:ext cx="2057400" cy="95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34658" y="2165885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CC"/>
                </a:solidFill>
              </a:rPr>
              <a:t>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81985" y="2969256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U</a:t>
            </a:r>
            <a:r>
              <a:rPr lang="ru-RU" b="1" baseline="-25000" dirty="0" smtClean="0">
                <a:latin typeface="Arial" pitchFamily="34" charset="0"/>
                <a:cs typeface="Arial" pitchFamily="34" charset="0"/>
              </a:rPr>
              <a:t>з</a:t>
            </a:r>
            <a:endParaRPr lang="ru-RU" b="1" baseline="-25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 descr="C:\Users\АРМ\Pictures\ФОТОЭФФЕКТ\Рисунок13у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30658">
            <a:off x="357287" y="3400103"/>
            <a:ext cx="761672" cy="1287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3595791" y="873223"/>
            <a:ext cx="52246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Задерживающее </a:t>
            </a: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напряжение U</a:t>
            </a:r>
            <a:r>
              <a:rPr lang="ru-RU" b="1" baseline="-25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зависит от максимальной кинетической энергии, которую имеют вырванные светом электроны. </a:t>
            </a:r>
          </a:p>
        </p:txBody>
      </p:sp>
      <p:pic>
        <p:nvPicPr>
          <p:cNvPr id="1030" name="Picture 6" descr="C:\Users\АРМ\Pictures\ФОТОЭФФЕКТ\Рисунок14f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425" y="3112423"/>
            <a:ext cx="2328935" cy="135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3635896" y="2027657"/>
            <a:ext cx="51845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Измеряя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задерживающее напряжение и применяя теорему о кинетической энергии, можно найти максимальное значение кинетической энергии электронов: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358786" y="4149080"/>
            <a:ext cx="758411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При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изменении интенсивности света (плотности потока излучения) задерживающее напряжение, как показали опыты, не меняется. Значит, не меняется кинетическая энергия электронов. С точки зрения волновой теории света этот факт непонятен. Ведь, чем больше интенсивность света, тем большие силы действуют на электроны со стороны электромагнитного поля световой волны и тем большая энергия, казалось бы, должна передаваться электронам. </a:t>
            </a:r>
          </a:p>
        </p:txBody>
      </p:sp>
      <p:pic>
        <p:nvPicPr>
          <p:cNvPr id="17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11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908720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На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опытах было обнаружено, что кинетическая энергия вырываемых светом электронов зависит только от частоты света.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1988" y="1772816"/>
            <a:ext cx="86004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Второй закон фотоэффекта: </a:t>
            </a:r>
            <a:r>
              <a:rPr lang="ru-RU" sz="24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максимальная кинетическая энергия фотоэлектронов линейно растет с частотой света и не зависит от его интенсивности.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3212976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Если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частота света меньше определенной для данного вещества минимальной частоты </a:t>
            </a:r>
            <a:r>
              <a:rPr lang="ru-RU" sz="2000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="1" i="1" baseline="-25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то фотоэффекта не происходит.</a:t>
            </a:r>
          </a:p>
        </p:txBody>
      </p:sp>
      <p:pic>
        <p:nvPicPr>
          <p:cNvPr id="6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153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754" y="695325"/>
            <a:ext cx="859312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Законы фотоэффекта</a:t>
            </a:r>
            <a:endParaRPr lang="ru-RU" sz="6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4221088"/>
            <a:ext cx="9144000" cy="1200329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Второй </a:t>
            </a:r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закон фотоэффекта: </a:t>
            </a:r>
            <a:r>
              <a:rPr lang="ru-RU" sz="24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максимальная кинетическая энергия фотоэлектронов линейно растет с частотой света и не зависит от его интенсивности.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1844824"/>
            <a:ext cx="9144000" cy="186512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Первый </a:t>
            </a:r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закон фотоэффекта: </a:t>
            </a:r>
            <a:r>
              <a:rPr lang="ru-RU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количество </a:t>
            </a:r>
            <a:r>
              <a:rPr lang="ru-RU" sz="24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электронов, вырываемых светом </a:t>
            </a:r>
            <a:r>
              <a:rPr lang="ru-RU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с </a:t>
            </a:r>
            <a:r>
              <a:rPr lang="ru-RU" sz="24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поверхности металла за 1 секунду, </a:t>
            </a:r>
            <a:r>
              <a:rPr lang="ru-RU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прямо </a:t>
            </a:r>
            <a:r>
              <a:rPr lang="ru-RU" sz="24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пропорционально поглощаемой  </a:t>
            </a:r>
            <a:r>
              <a:rPr lang="ru-RU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за  </a:t>
            </a:r>
            <a:r>
              <a:rPr lang="ru-RU" sz="24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это время энергии световой волны.</a:t>
            </a:r>
          </a:p>
        </p:txBody>
      </p:sp>
      <p:pic>
        <p:nvPicPr>
          <p:cNvPr id="6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78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484784"/>
            <a:ext cx="84969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 Все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попытки объяснить явление фотоэффекта на основе законов электродинамики Максвелла, согласно которым свет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это электромагнитная волна, непрерывно распределенная в пространстве, оказались безрезультатными.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3645024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 Нельзя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было понять, почему энергия фотоэлектронов определяется только частотой света и почему лишь при достаточно малой длине волны свет вырывает электроны.</a:t>
            </a:r>
            <a:endParaRPr lang="ru-RU" sz="2400" dirty="0"/>
          </a:p>
        </p:txBody>
      </p:sp>
      <p:pic>
        <p:nvPicPr>
          <p:cNvPr id="5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89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556792"/>
            <a:ext cx="9144000" cy="3416320"/>
          </a:xfrm>
          <a:prstGeom prst="rect">
            <a:avLst/>
          </a:prstGeom>
          <a:solidFill>
            <a:srgbClr val="C00000"/>
          </a:solidFill>
        </p:spPr>
        <p:txBody>
          <a:bodyPr wrap="square" lIns="91440" tIns="45720" rIns="91440" bIns="45720">
            <a:spAutoFit/>
          </a:bodyPr>
          <a:lstStyle/>
          <a:p>
            <a:pPr algn="just">
              <a:defRPr/>
            </a:pPr>
            <a:r>
              <a:rPr lang="ru-RU" sz="7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Теоретическое </a:t>
            </a:r>
            <a:endParaRPr lang="ru-RU" sz="7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объяснение фотоэффекта</a:t>
            </a:r>
            <a:endParaRPr lang="ru-RU" sz="7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97186" y="836712"/>
            <a:ext cx="2125902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А. Эйнштейн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5" descr="C:\Users\АРМ\Pictures\ФОТОЭФФЕКТ\portrait-albert-einstein-06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6"/>
          <a:stretch/>
        </p:blipFill>
        <p:spPr bwMode="auto">
          <a:xfrm>
            <a:off x="7236296" y="846058"/>
            <a:ext cx="1368152" cy="1781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236296" y="764704"/>
            <a:ext cx="1368152" cy="18002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76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796924"/>
            <a:ext cx="87129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Объяснение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фотоэффекта было дано в 1905 г. Эйнштейном, развившим идеи Планка о прерывистом испускании света. В экспериментальных законах фотоэффекта Эйнштейн увидел убедительное доказательство того, что свет имеет прерывистую структуру и поглощается отдельными порциями.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2326541"/>
            <a:ext cx="87129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Энергия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каждой порции излучения в полном соответствии </a:t>
            </a:r>
            <a:r>
              <a:rPr lang="ru-RU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с  гипотезой   Планка    пропорциональна </a:t>
            </a:r>
            <a:endParaRPr lang="ru-RU" sz="24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частоте:</a:t>
            </a:r>
            <a:endParaRPr lang="ru-RU" sz="2400" b="1" dirty="0">
              <a:solidFill>
                <a:srgbClr val="0000C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98721" y="3212976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 = </a:t>
            </a:r>
            <a:r>
              <a:rPr lang="ru-RU" sz="32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hv</a:t>
            </a:r>
            <a:r>
              <a:rPr lang="ru-RU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just"/>
            <a:r>
              <a:rPr lang="ru-RU" b="1" dirty="0">
                <a:latin typeface="Arial" pitchFamily="34" charset="0"/>
                <a:cs typeface="Arial" pitchFamily="34" charset="0"/>
              </a:rPr>
              <a:t>где h - постоянная Планка.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10725" y="4365104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ru-RU" b="1" i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Из 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того, что свет излучается порциями, еще не вытекает вывода о прерывистости структуры самого света. Ведь и минеральную воду продают в бутылках, но отсюда не следует, что вода состоит из неделимых частей. </a:t>
            </a:r>
          </a:p>
          <a:p>
            <a:pPr algn="just"/>
            <a:r>
              <a:rPr lang="ru-RU" b="1" i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Лишь 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явление фотоэффекта показало, что свет имеет прерывистую структуру: излученная порция световой энергии Е =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hv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сохраняет свою индивидуальность и в дальнейшем. Поглотиться может только вся порция целиком. </a:t>
            </a:r>
            <a:endParaRPr lang="ru-RU" b="1" i="1" dirty="0">
              <a:solidFill>
                <a:schemeClr val="bg1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592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двумя скругленными соседними углами 4"/>
          <p:cNvSpPr/>
          <p:nvPr/>
        </p:nvSpPr>
        <p:spPr>
          <a:xfrm rot="5400000">
            <a:off x="-407404" y="3079812"/>
            <a:ext cx="2664296" cy="914400"/>
          </a:xfrm>
          <a:prstGeom prst="round2Same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chemeClr val="bg1">
                  <a:lumMod val="6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752325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Кинетическую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энергию фотоэлектрона можно найти, применив закон сохранения энергии. Энергия порции света </a:t>
            </a:r>
            <a:r>
              <a:rPr lang="ru-RU" sz="2000" b="1" dirty="0" err="1">
                <a:latin typeface="Arial" pitchFamily="34" charset="0"/>
                <a:cs typeface="Arial" pitchFamily="34" charset="0"/>
              </a:rPr>
              <a:t>hv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 идет на совершение работы выхода </a:t>
            </a:r>
            <a:r>
              <a:rPr lang="ru-RU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ru-RU" sz="2400" b="1" baseline="-250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вых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и на сообщение электрону кинетической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энергии </a:t>
            </a:r>
            <a:r>
              <a:rPr lang="ru-RU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</a:t>
            </a:r>
            <a:r>
              <a:rPr lang="ru-RU" sz="2400" b="1" baseline="-250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6804248" y="2852936"/>
            <a:ext cx="1008112" cy="986408"/>
          </a:xfrm>
          <a:prstGeom prst="ellips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FFFF00"/>
              </a:gs>
              <a:gs pos="100000">
                <a:srgbClr val="FFC000"/>
              </a:gs>
            </a:gsLst>
            <a:lin ang="10800000" scaled="1"/>
            <a:tileRect/>
          </a:gra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hv</a:t>
            </a:r>
            <a:endParaRPr lang="ru-RU" sz="32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АРМ\Pictures\ФОТОЭФФЕКТ\Рисунок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752" y="3070684"/>
            <a:ext cx="550912" cy="55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03556" y="2348880"/>
            <a:ext cx="13532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ru-RU" sz="4400" b="1" baseline="-250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вых</a:t>
            </a:r>
            <a:endParaRPr lang="ru-RU" sz="4400" b="1" baseline="-250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18800" y="3694548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Е</a:t>
            </a:r>
            <a:r>
              <a:rPr lang="ru-RU" sz="4400" b="1" baseline="-250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к</a:t>
            </a:r>
            <a:endParaRPr lang="ru-RU" sz="4400" b="1" baseline="-250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04323" y="6021288"/>
            <a:ext cx="87353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 Работа </a:t>
            </a:r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выхода - это минимальная энергия, которую надо сообщить электрону, чтобы он покинул металл.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355976" y="1945564"/>
            <a:ext cx="3528530" cy="11182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hv</a:t>
            </a:r>
            <a:r>
              <a:rPr lang="en-US" sz="4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= </a:t>
            </a:r>
            <a:r>
              <a:rPr lang="ru-RU" sz="40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ru-RU" sz="4000" b="1" baseline="-250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вых</a:t>
            </a:r>
            <a:r>
              <a:rPr lang="ru-RU" sz="4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ru-RU" sz="4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</a:t>
            </a:r>
            <a:r>
              <a:rPr lang="ru-RU" sz="4000" b="1" baseline="-250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</a:t>
            </a:r>
            <a:endParaRPr lang="ru-RU" sz="4000" b="1" baseline="-25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endParaRPr lang="ru-RU" sz="4000" b="1" baseline="-25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АРМ\Pictures\ФОТОЭФФЕКТ\Рисунок20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469895"/>
            <a:ext cx="4260850" cy="157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909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-0.65365 -4.44444E-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/>
      <p:bldP spid="8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Прямоугольник 2076"/>
          <p:cNvSpPr/>
          <p:nvPr/>
        </p:nvSpPr>
        <p:spPr>
          <a:xfrm>
            <a:off x="7092281" y="1646723"/>
            <a:ext cx="2016223" cy="135421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64" name="Прямоугольник 2063"/>
          <p:cNvSpPr/>
          <p:nvPr/>
        </p:nvSpPr>
        <p:spPr>
          <a:xfrm>
            <a:off x="35496" y="778187"/>
            <a:ext cx="1595826" cy="394695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51" name="Прямоугольник 2050"/>
          <p:cNvSpPr/>
          <p:nvPr/>
        </p:nvSpPr>
        <p:spPr>
          <a:xfrm>
            <a:off x="1763689" y="1646723"/>
            <a:ext cx="5256583" cy="135421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Скорость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же электронов согласно формуле определяется только частотой света 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 и работой выхода </a:t>
            </a:r>
            <a:r>
              <a:rPr lang="ru-RU" sz="1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ru-RU" sz="1600" b="1" baseline="-250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вых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, зависящей от типа металла и состояния его поверхности. От интенсивности света скорость не зависит. </a:t>
            </a:r>
            <a:endParaRPr lang="en-US" sz="1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 rot="10800000" flipV="1">
            <a:off x="1763688" y="778187"/>
            <a:ext cx="7344816" cy="800219"/>
          </a:xfrm>
          <a:prstGeom prst="rect">
            <a:avLst/>
          </a:prstGeom>
          <a:solidFill>
            <a:srgbClr val="0000CC"/>
          </a:solidFill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Интенсивность света, по Эйнштейну, пропорциональна числу квантов (порций) энергии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hv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в световом пучке и поэтому определяет число электронов, вырванных из металла. 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3" descr="C:\Users\АРМ\Pictures\ФОТОЭФФЕКТ\Рисунок20f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" y="1107910"/>
            <a:ext cx="1656184" cy="89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АРМ\Pictures\ФОТОЭФФЕКТ\Рисунок20f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9" b="20108"/>
          <a:stretch/>
        </p:blipFill>
        <p:spPr bwMode="auto">
          <a:xfrm>
            <a:off x="7227088" y="2113815"/>
            <a:ext cx="1859214" cy="58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2" name="Прямая со стрелкой 21"/>
          <p:cNvCxnSpPr/>
          <p:nvPr/>
        </p:nvCxnSpPr>
        <p:spPr>
          <a:xfrm>
            <a:off x="7884368" y="2060848"/>
            <a:ext cx="0" cy="263349"/>
          </a:xfrm>
          <a:prstGeom prst="straightConnector1">
            <a:avLst/>
          </a:prstGeom>
          <a:ln w="28575">
            <a:solidFill>
              <a:srgbClr val="0000CC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Соединительная линия уступом 23"/>
          <p:cNvCxnSpPr/>
          <p:nvPr/>
        </p:nvCxnSpPr>
        <p:spPr>
          <a:xfrm flipV="1">
            <a:off x="7452320" y="1817354"/>
            <a:ext cx="1440160" cy="503420"/>
          </a:xfrm>
          <a:prstGeom prst="bentConnector3">
            <a:avLst>
              <a:gd name="adj1" fmla="val 235"/>
            </a:avLst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8892480" y="1805715"/>
            <a:ext cx="0" cy="386807"/>
          </a:xfrm>
          <a:prstGeom prst="straightConnector1">
            <a:avLst/>
          </a:prstGeom>
          <a:ln w="28575">
            <a:solidFill>
              <a:srgbClr val="0000CC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Прямоугольник 2052"/>
          <p:cNvSpPr/>
          <p:nvPr/>
        </p:nvSpPr>
        <p:spPr>
          <a:xfrm>
            <a:off x="1761937" y="3093928"/>
            <a:ext cx="7336250" cy="163121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Для каждого вещества фотоэффект наблюдается лишь в том случае, если частота </a:t>
            </a: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 света больше некоторого минимального значения </a:t>
            </a:r>
            <a:r>
              <a:rPr lang="ru-RU" sz="1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ru-RU" sz="1600" b="1" baseline="-25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min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. Ведь, чтобы вырвать электрон из металла даже без сообщения ему кинетической энергии, нужно совершить работу выхода </a:t>
            </a:r>
            <a:r>
              <a:rPr lang="ru-RU" sz="16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ru-RU" sz="1600" b="1" baseline="-25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вых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Следовательно, энергия кванта должна быть больше этой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работы:</a:t>
            </a:r>
            <a:endParaRPr lang="en-US" sz="16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hv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&gt;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А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61" name="Прямоугольник 2060"/>
          <p:cNvSpPr/>
          <p:nvPr/>
        </p:nvSpPr>
        <p:spPr>
          <a:xfrm>
            <a:off x="2766107" y="4463534"/>
            <a:ext cx="6256129" cy="584775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Предельную частоту </a:t>
            </a:r>
            <a:r>
              <a:rPr lang="en-US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ru-RU" sz="1600" b="1" baseline="-250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min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и предельную длину волны </a:t>
            </a:r>
            <a:r>
              <a:rPr lang="el-GR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λ</a:t>
            </a:r>
            <a:r>
              <a:rPr lang="en-US" sz="1600" b="1" baseline="-25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max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называют 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красной границей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фотоэффекта.</a:t>
            </a:r>
            <a:endParaRPr lang="ru-RU" sz="1600" b="1" baseline="-25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65" name="Прямоугольник 2064"/>
          <p:cNvSpPr/>
          <p:nvPr/>
        </p:nvSpPr>
        <p:spPr>
          <a:xfrm>
            <a:off x="69656" y="5054867"/>
            <a:ext cx="898674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l-GR" sz="11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λ</a:t>
            </a:r>
            <a:r>
              <a:rPr lang="en-US" sz="1100" b="1" baseline="-25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max</a:t>
            </a:r>
            <a:r>
              <a:rPr lang="en-US" sz="1100" b="1" baseline="-25000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100" b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1100" b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максимальная </a:t>
            </a:r>
            <a:r>
              <a:rPr lang="ru-RU" sz="11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длина волны, при которой фотоэффект еще наблюдается. Это название появилось по аналогии со световыми волнами, так как максимальная длина волны видимого света соответствует </a:t>
            </a:r>
            <a:r>
              <a:rPr lang="ru-RU" sz="11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красному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цвету</a:t>
            </a:r>
            <a:r>
              <a:rPr lang="ru-RU" sz="1100" b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1100" b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Работа выхода А зависит от рода вещества. Поэтому и предельная частота </a:t>
            </a:r>
            <a:r>
              <a:rPr lang="ru-RU" sz="11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ru-RU" sz="1100" b="1" baseline="-25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min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фотоэффекта (красная граница) для разных веществ различна. </a:t>
            </a:r>
          </a:p>
        </p:txBody>
      </p:sp>
      <p:sp>
        <p:nvSpPr>
          <p:cNvPr id="2066" name="Прямоугольник 2065"/>
          <p:cNvSpPr/>
          <p:nvPr/>
        </p:nvSpPr>
        <p:spPr>
          <a:xfrm>
            <a:off x="84347" y="5814949"/>
            <a:ext cx="9013839" cy="92333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Третий закон фотоэффекта: </a:t>
            </a:r>
            <a:r>
              <a:rPr lang="ru-RU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для каждого вещества существует максимальная длина волны, при которой фотоэффект еще наблюдается. При больших длинах волн фотоэффекта нет.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75" name="Прямая соединительная линия 2074"/>
          <p:cNvCxnSpPr/>
          <p:nvPr/>
        </p:nvCxnSpPr>
        <p:spPr>
          <a:xfrm>
            <a:off x="7452320" y="2069064"/>
            <a:ext cx="432048" cy="0"/>
          </a:xfrm>
          <a:prstGeom prst="line">
            <a:avLst/>
          </a:prstGeom>
          <a:ln w="28575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78" name="Picture 10" descr="C:\Users\АРМ\Pictures\ФОТОЭФФЕКТ\Рисунок19нрп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8" y="3668558"/>
            <a:ext cx="1495038" cy="57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11" descr="C:\Users\АРМ\Pictures\ФОТОЭФФЕКТ\Рисунок19ро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49" y="2696202"/>
            <a:ext cx="1080120" cy="63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3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7" grpId="0" animBg="1"/>
      <p:bldP spid="2051" grpId="0" animBg="1"/>
      <p:bldP spid="5" grpId="0" animBg="1"/>
      <p:bldP spid="2053" grpId="0" animBg="1"/>
      <p:bldP spid="2061" grpId="0" animBg="1"/>
      <p:bldP spid="2065" grpId="0"/>
      <p:bldP spid="206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АРМ\Pictures\ФОТОЭФФЕКТ\Max-Planck-und-Albert-Einste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908720"/>
            <a:ext cx="3096344" cy="450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66" t="20342" b="20342"/>
          <a:stretch/>
        </p:blipFill>
        <p:spPr>
          <a:xfrm>
            <a:off x="5300128" y="3887056"/>
            <a:ext cx="1887267" cy="166638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9512" y="764704"/>
            <a:ext cx="525658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Пользуясь </a:t>
            </a:r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уравнением </a:t>
            </a:r>
            <a:r>
              <a:rPr lang="ru-RU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Эйнштейна, можно </a:t>
            </a:r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найти постоянную Планка h. Для этого нужно экспериментально определить частоту света 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ru-RU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работу выхода А и измерить кинетическую энергию фотоэлектронов. Подобные измерения и расчеты дают 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 = 6,63 • 10</a:t>
            </a:r>
            <a:r>
              <a:rPr lang="ru-RU" b="1" baseline="30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-34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Дж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∙ с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7588" y="5566018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 Уравнение </a:t>
            </a:r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Эйнштейна, несмотря на его кажущуюся простоту, объясняет основные закономерности фотоэффекта. 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Эйнштейн был удостоен Нобелевской премии за работы по теории фотоэффекта.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3" t="18597" r="51266" b="20342"/>
          <a:stretch/>
        </p:blipFill>
        <p:spPr>
          <a:xfrm>
            <a:off x="5264330" y="3839046"/>
            <a:ext cx="1800200" cy="175019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50296" y="2726918"/>
            <a:ext cx="50498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  Точно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такое же значение было найдено и самим Планком при теоретическом изучении совершенно другого явления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-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теплового излучения. Совпадение значений постоянной Планка, полученных различными методами, дополнительно подтверждает правильность предположения о прерывистом характере излучения и поглощения света веществом. </a:t>
            </a:r>
          </a:p>
        </p:txBody>
      </p:sp>
      <p:pic>
        <p:nvPicPr>
          <p:cNvPr id="9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58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0.21875 0.000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3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5563" y="1916832"/>
            <a:ext cx="9144000" cy="2308324"/>
          </a:xfrm>
          <a:prstGeom prst="rect">
            <a:avLst/>
          </a:prstGeom>
          <a:solidFill>
            <a:srgbClr val="C00000"/>
          </a:solidFill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Применение фотоэффекта</a:t>
            </a:r>
            <a:endParaRPr lang="ru-RU" sz="7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79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 rot="5400000">
            <a:off x="3794672" y="5449329"/>
            <a:ext cx="2222881" cy="128500"/>
          </a:xfrm>
          <a:prstGeom prst="rect">
            <a:avLst/>
          </a:prstGeom>
          <a:gradFill>
            <a:gsLst>
              <a:gs pos="99000">
                <a:schemeClr val="tx1">
                  <a:lumMod val="65000"/>
                  <a:lumOff val="35000"/>
                </a:schemeClr>
              </a:gs>
              <a:gs pos="50000">
                <a:schemeClr val="bg1">
                  <a:lumMod val="85000"/>
                </a:schemeClr>
              </a:gs>
              <a:gs pos="1000">
                <a:schemeClr val="tx1">
                  <a:lumMod val="65000"/>
                  <a:lumOff val="35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-28659" y="3395335"/>
            <a:ext cx="640219" cy="323415"/>
          </a:xfrm>
          <a:prstGeom prst="rect">
            <a:avLst/>
          </a:prstGeom>
          <a:gradFill>
            <a:gsLst>
              <a:gs pos="99000">
                <a:schemeClr val="tx1">
                  <a:lumMod val="65000"/>
                  <a:lumOff val="35000"/>
                </a:schemeClr>
              </a:gs>
              <a:gs pos="50000">
                <a:schemeClr val="bg1">
                  <a:lumMod val="85000"/>
                </a:schemeClr>
              </a:gs>
              <a:gs pos="1000">
                <a:schemeClr val="tx1">
                  <a:lumMod val="65000"/>
                  <a:lumOff val="35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26" name="Picture 2" descr="C:\Users\Директор\Pictures\МОИ РИСУНКИ ПОФИЗИКЕ\Электризация\Рисунок18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"/>
          <a:stretch/>
        </p:blipFill>
        <p:spPr bwMode="auto">
          <a:xfrm>
            <a:off x="495877" y="2786063"/>
            <a:ext cx="1075747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6" descr="C:\Users\Директор\Pictures\МОИ РИСУНКИ ПОФИЗИКЕ\Электричество\ЛУФ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59"/>
          <a:stretch>
            <a:fillRect/>
          </a:stretch>
        </p:blipFill>
        <p:spPr bwMode="auto">
          <a:xfrm>
            <a:off x="571500" y="2786063"/>
            <a:ext cx="809625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5796136" y="6215063"/>
            <a:ext cx="3347864" cy="4286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5" name="Соединительная линия уступом 54"/>
          <p:cNvCxnSpPr/>
          <p:nvPr/>
        </p:nvCxnSpPr>
        <p:spPr>
          <a:xfrm rot="16200000" flipH="1">
            <a:off x="5429250" y="4286250"/>
            <a:ext cx="1643063" cy="1357313"/>
          </a:xfrm>
          <a:prstGeom prst="bentConnector3">
            <a:avLst>
              <a:gd name="adj1" fmla="val 99105"/>
            </a:avLst>
          </a:prstGeom>
          <a:ln w="57150">
            <a:solidFill>
              <a:srgbClr val="800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6" name="Picture 2" descr="C:\Users\Директор\Pictures\МОИ РИСУНКИ ПОФИЗИКЕ\Электризация\Фотоэлемент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43188"/>
            <a:ext cx="738188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Трапеция 30"/>
          <p:cNvSpPr/>
          <p:nvPr/>
        </p:nvSpPr>
        <p:spPr>
          <a:xfrm rot="16200000">
            <a:off x="4071939" y="-214313"/>
            <a:ext cx="2571750" cy="7572376"/>
          </a:xfrm>
          <a:prstGeom prst="trapezoid">
            <a:avLst/>
          </a:prstGeom>
          <a:gradFill>
            <a:gsLst>
              <a:gs pos="100000">
                <a:srgbClr val="FFFF00">
                  <a:alpha val="33000"/>
                </a:srgbClr>
              </a:gs>
              <a:gs pos="100000">
                <a:srgbClr val="FFFF00">
                  <a:alpha val="4000"/>
                </a:srgb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3319" name="Picture 2" descr="C:\Users\Директор\Pictures\МОИ РИСУНКИ ПОФИЗИКЕ\Электричество\А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3143250"/>
            <a:ext cx="21367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6" descr="КЛ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5572125"/>
            <a:ext cx="500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вал 5"/>
          <p:cNvSpPr/>
          <p:nvPr/>
        </p:nvSpPr>
        <p:spPr>
          <a:xfrm>
            <a:off x="6858000" y="5715000"/>
            <a:ext cx="142875" cy="128588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9" name="Picture 26" descr="КЛ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5529263"/>
            <a:ext cx="500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вал 6"/>
          <p:cNvSpPr/>
          <p:nvPr/>
        </p:nvSpPr>
        <p:spPr>
          <a:xfrm>
            <a:off x="8501063" y="5643563"/>
            <a:ext cx="142875" cy="128587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" name="Picture 5" descr="C:\Users\Директор\Pictures\МОИ РИСУНКИ ПОФИЗИКЕ\Физприборы\Стрелка3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65"/>
          <a:stretch>
            <a:fillRect/>
          </a:stretch>
        </p:blipFill>
        <p:spPr bwMode="auto">
          <a:xfrm>
            <a:off x="7715250" y="3571875"/>
            <a:ext cx="15875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C:\Users\Директор\Pictures\МОИ РИСУНКИ ПОФИЗИКЕ\Физприборы\Стрелка3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65"/>
          <a:stretch>
            <a:fillRect/>
          </a:stretch>
        </p:blipFill>
        <p:spPr bwMode="auto">
          <a:xfrm rot="578539">
            <a:off x="7840663" y="3646488"/>
            <a:ext cx="166687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Трапеция 32"/>
          <p:cNvSpPr/>
          <p:nvPr/>
        </p:nvSpPr>
        <p:spPr>
          <a:xfrm rot="16200000">
            <a:off x="500063" y="3143250"/>
            <a:ext cx="1285875" cy="857252"/>
          </a:xfrm>
          <a:prstGeom prst="trapezoid">
            <a:avLst/>
          </a:prstGeom>
          <a:gradFill>
            <a:gsLst>
              <a:gs pos="100000">
                <a:srgbClr val="FFFF00">
                  <a:alpha val="33000"/>
                </a:srgbClr>
              </a:gs>
              <a:gs pos="100000">
                <a:srgbClr val="FFFF00">
                  <a:alpha val="4000"/>
                </a:srgb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 rot="5201140">
            <a:off x="934924" y="3498426"/>
            <a:ext cx="357190" cy="7946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35" name="Shape 34"/>
          <p:cNvCxnSpPr/>
          <p:nvPr/>
        </p:nvCxnSpPr>
        <p:spPr>
          <a:xfrm rot="10800000" flipH="1" flipV="1">
            <a:off x="424439" y="3536156"/>
            <a:ext cx="71438" cy="2071688"/>
          </a:xfrm>
          <a:prstGeom prst="bentConnector4">
            <a:avLst>
              <a:gd name="adj1" fmla="val -319998"/>
              <a:gd name="adj2" fmla="val 68966"/>
            </a:avLst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hape 43"/>
          <p:cNvCxnSpPr/>
          <p:nvPr/>
        </p:nvCxnSpPr>
        <p:spPr>
          <a:xfrm rot="10800000" flipH="1" flipV="1">
            <a:off x="428625" y="3613150"/>
            <a:ext cx="714375" cy="2030413"/>
          </a:xfrm>
          <a:prstGeom prst="bentConnector4">
            <a:avLst>
              <a:gd name="adj1" fmla="val -20706"/>
              <a:gd name="adj2" fmla="val 61123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34" name="Picture 2" descr="C:\Users\Директор\Pictures\МОИ РИСУНКИ ПОФИЗИКЕ\Электричество\Батарейуа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7" y="5529262"/>
            <a:ext cx="1225550" cy="1221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2" name="Соединительная линия уступом 51"/>
          <p:cNvCxnSpPr>
            <a:endCxn id="9" idx="1"/>
          </p:cNvCxnSpPr>
          <p:nvPr/>
        </p:nvCxnSpPr>
        <p:spPr>
          <a:xfrm>
            <a:off x="5286375" y="2928938"/>
            <a:ext cx="3714750" cy="2800350"/>
          </a:xfrm>
          <a:prstGeom prst="bentConnector3">
            <a:avLst>
              <a:gd name="adj1" fmla="val 101810"/>
            </a:avLst>
          </a:prstGeom>
          <a:ln w="57150">
            <a:solidFill>
              <a:srgbClr val="800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>
            <a:off x="5286375" y="4143375"/>
            <a:ext cx="285750" cy="1588"/>
          </a:xfrm>
          <a:prstGeom prst="line">
            <a:avLst/>
          </a:prstGeom>
          <a:ln w="38100">
            <a:solidFill>
              <a:srgbClr val="800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>
            <a:spLocks noChangeArrowheads="1"/>
          </p:cNvSpPr>
          <p:nvPr/>
        </p:nvSpPr>
        <p:spPr bwMode="auto">
          <a:xfrm>
            <a:off x="1115616" y="4635330"/>
            <a:ext cx="376694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 Фотоэлементы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применяются в солнечных батареях, световых датчиках, калькуляторах, видеокамерах…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 flipV="1">
            <a:off x="0" y="6643688"/>
            <a:ext cx="9144000" cy="21431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332970" y="3466772"/>
            <a:ext cx="182936" cy="180539"/>
          </a:xfrm>
          <a:prstGeom prst="rect">
            <a:avLst/>
          </a:prstGeom>
          <a:gradFill>
            <a:gsLst>
              <a:gs pos="99000">
                <a:schemeClr val="tx1">
                  <a:lumMod val="65000"/>
                  <a:lumOff val="35000"/>
                </a:schemeClr>
              </a:gs>
              <a:gs pos="50000">
                <a:schemeClr val="bg1">
                  <a:lumMod val="85000"/>
                </a:schemeClr>
              </a:gs>
              <a:gs pos="1000">
                <a:schemeClr val="tx1">
                  <a:lumMod val="65000"/>
                  <a:lumOff val="35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78978" y="857938"/>
            <a:ext cx="8986044" cy="92333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just" eaLnBrk="0" hangingPunct="0">
              <a:defRPr/>
            </a:pPr>
            <a:r>
              <a:rPr lang="ru-RU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При освещении некоторых веществ светом в них появляется ток, световая энергия превращается в электрическую - это явление фотоэффекта. На нем основано устройство и действие фотоэлементов.</a:t>
            </a:r>
          </a:p>
        </p:txBody>
      </p:sp>
      <p:cxnSp>
        <p:nvCxnSpPr>
          <p:cNvPr id="17" name="Прямая соединительная линия 16"/>
          <p:cNvCxnSpPr>
            <a:stCxn id="15" idx="2"/>
          </p:cNvCxnSpPr>
          <p:nvPr/>
        </p:nvCxnSpPr>
        <p:spPr>
          <a:xfrm>
            <a:off x="4572000" y="1781268"/>
            <a:ext cx="369094" cy="1004795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4" descr="Штатив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617"/>
          <a:stretch/>
        </p:blipFill>
        <p:spPr bwMode="auto">
          <a:xfrm>
            <a:off x="4132237" y="5876975"/>
            <a:ext cx="1547749" cy="7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51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 autoUpdateAnimBg="0"/>
      <p:bldP spid="33" grpId="0" animBg="1" autoUpdateAnimBg="0"/>
      <p:bldP spid="26" grpId="0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8342" y="1262358"/>
            <a:ext cx="88781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0" dirty="0" smtClean="0">
                <a:solidFill>
                  <a:srgbClr val="2B3021"/>
                </a:solidFill>
                <a:effectLst/>
                <a:latin typeface="Arial" panose="020B0604020202020204" pitchFamily="34" charset="0"/>
              </a:rPr>
              <a:t>  </a:t>
            </a:r>
            <a:r>
              <a:rPr lang="ru-RU" b="1" i="0" dirty="0" err="1" smtClean="0">
                <a:solidFill>
                  <a:srgbClr val="2B3021"/>
                </a:solidFill>
                <a:effectLst/>
                <a:latin typeface="Arial" panose="020B0604020202020204" pitchFamily="34" charset="0"/>
              </a:rPr>
              <a:t>Фотоэнергия</a:t>
            </a:r>
            <a:r>
              <a:rPr lang="ru-RU" b="1" i="0" dirty="0" smtClean="0">
                <a:solidFill>
                  <a:srgbClr val="2B3021"/>
                </a:solidFill>
                <a:effectLst/>
                <a:latin typeface="Arial" panose="020B0604020202020204" pitchFamily="34" charset="0"/>
              </a:rPr>
              <a:t> – это один из двух способов использования излучения Солнца. </a:t>
            </a:r>
            <a:r>
              <a:rPr lang="ru-RU" b="1" dirty="0">
                <a:solidFill>
                  <a:srgbClr val="2B3021"/>
                </a:solidFill>
                <a:latin typeface="Arial" panose="020B0604020202020204" pitchFamily="34" charset="0"/>
              </a:rPr>
              <a:t>П</a:t>
            </a:r>
            <a:r>
              <a:rPr lang="ru-RU" b="1" i="0" dirty="0" smtClean="0">
                <a:solidFill>
                  <a:srgbClr val="2B3021"/>
                </a:solidFill>
                <a:effectLst/>
                <a:latin typeface="Arial" panose="020B0604020202020204" pitchFamily="34" charset="0"/>
              </a:rPr>
              <a:t>остоянный ток вырабатывается под действием солнечных лучей. 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696892"/>
            <a:ext cx="28294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0" u="none" strike="noStrike" dirty="0" err="1" smtClean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Фотоэнергия</a:t>
            </a:r>
            <a:endParaRPr lang="ru-RU" sz="3200" b="1" i="0" u="none" strike="noStrike" dirty="0" smtClean="0">
              <a:solidFill>
                <a:srgbClr val="C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4749" y="3861048"/>
            <a:ext cx="89186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0" dirty="0" smtClean="0">
                <a:solidFill>
                  <a:srgbClr val="2B3021"/>
                </a:solidFill>
                <a:effectLst/>
                <a:latin typeface="Arial" panose="020B0604020202020204" pitchFamily="34" charset="0"/>
              </a:rPr>
              <a:t>  Нижний полупроводник относится к p-типу (с недостатком электронов), верхний – к n-типу с избытком электронов.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4750" y="2106722"/>
            <a:ext cx="52193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0" dirty="0" smtClean="0">
                <a:solidFill>
                  <a:srgbClr val="000099"/>
                </a:solidFill>
                <a:effectLst/>
                <a:latin typeface="Arial" panose="020B0604020202020204" pitchFamily="34" charset="0"/>
              </a:rPr>
              <a:t>  Происходит преобразование световой энергии в электрическую в так называемых </a:t>
            </a:r>
            <a:r>
              <a:rPr lang="ru-RU" b="1" i="0" dirty="0" err="1" smtClean="0">
                <a:solidFill>
                  <a:srgbClr val="000099"/>
                </a:solidFill>
                <a:effectLst/>
                <a:latin typeface="Arial" panose="020B0604020202020204" pitchFamily="34" charset="0"/>
              </a:rPr>
              <a:t>фотоячейках</a:t>
            </a:r>
            <a:r>
              <a:rPr lang="ru-RU" b="1" i="0" dirty="0" smtClean="0">
                <a:solidFill>
                  <a:srgbClr val="000099"/>
                </a:solidFill>
                <a:effectLst/>
                <a:latin typeface="Arial" panose="020B0604020202020204" pitchFamily="34" charset="0"/>
              </a:rPr>
              <a:t>, которые, по сути, представляют собой двухслойную структуру из двух полупроводников разного типа. </a:t>
            </a:r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4946" y="4586682"/>
            <a:ext cx="88302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0" dirty="0" smtClean="0">
                <a:solidFill>
                  <a:srgbClr val="000099"/>
                </a:solidFill>
                <a:effectLst/>
                <a:latin typeface="Arial" panose="020B0604020202020204" pitchFamily="34" charset="0"/>
              </a:rPr>
              <a:t>  Электроны n-проводника поглощают энергию падающих на них лучей Солнца и покидают свои орбиты, причем энергетического импульса достаточно для того, чтобы они перешли в зону p-проводника. При этом образуется направленный электронный поток, называемый фототоком. </a:t>
            </a:r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7244" y="5877272"/>
            <a:ext cx="87573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0" dirty="0" smtClean="0">
                <a:solidFill>
                  <a:srgbClr val="2B3021"/>
                </a:solidFill>
                <a:effectLst/>
                <a:latin typeface="Arial" panose="020B0604020202020204" pitchFamily="34" charset="0"/>
              </a:rPr>
              <a:t>  Иными словами, вся структура работает как своеобразные электроды, в которых под воздействием солнца генерируется электроэнергия.</a:t>
            </a:r>
            <a:endParaRPr lang="ru-RU" b="1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943" y="1912733"/>
            <a:ext cx="2150024" cy="1305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603" y="2106722"/>
            <a:ext cx="1377950" cy="1577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9" name="Прямая со стрелкой 18"/>
          <p:cNvCxnSpPr/>
          <p:nvPr/>
        </p:nvCxnSpPr>
        <p:spPr>
          <a:xfrm flipH="1">
            <a:off x="6208748" y="3546882"/>
            <a:ext cx="576365" cy="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0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Прямоугольник 108"/>
          <p:cNvSpPr/>
          <p:nvPr/>
        </p:nvSpPr>
        <p:spPr>
          <a:xfrm>
            <a:off x="366" y="-27384"/>
            <a:ext cx="9143633" cy="6858000"/>
          </a:xfrm>
          <a:prstGeom prst="rect">
            <a:avLst/>
          </a:prstGeom>
          <a:solidFill>
            <a:srgbClr val="00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542" y="1601800"/>
            <a:ext cx="847725" cy="480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2" name="Овал 81"/>
          <p:cNvSpPr/>
          <p:nvPr/>
        </p:nvSpPr>
        <p:spPr>
          <a:xfrm>
            <a:off x="3510936" y="4659958"/>
            <a:ext cx="810661" cy="806163"/>
          </a:xfrm>
          <a:prstGeom prst="ellipse">
            <a:avLst/>
          </a:prstGeom>
          <a:solidFill>
            <a:srgbClr val="0070C0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65127" y="2546179"/>
            <a:ext cx="1065022" cy="2904180"/>
          </a:xfrm>
          <a:prstGeom prst="roundRect">
            <a:avLst/>
          </a:prstGeom>
          <a:gradFill>
            <a:gsLst>
              <a:gs pos="68000">
                <a:srgbClr val="C00000"/>
              </a:gs>
              <a:gs pos="88000">
                <a:srgbClr val="00B0F0"/>
              </a:gs>
            </a:gsLst>
            <a:lin ang="5400000" scaled="1"/>
          </a:gra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5764005" y="4603814"/>
            <a:ext cx="680203" cy="165500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 rot="2520304">
            <a:off x="2238299" y="638057"/>
            <a:ext cx="371478" cy="3711987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00B0F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 rot="2520304">
            <a:off x="2311750" y="497935"/>
            <a:ext cx="410604" cy="41935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28"/>
          <a:stretch/>
        </p:blipFill>
        <p:spPr>
          <a:xfrm>
            <a:off x="6862274" y="1316265"/>
            <a:ext cx="520262" cy="326570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5788647" y="4026592"/>
            <a:ext cx="668237" cy="150808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5768227" y="4321432"/>
            <a:ext cx="675981" cy="125727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Соединительная линия уступом 13"/>
          <p:cNvCxnSpPr/>
          <p:nvPr/>
        </p:nvCxnSpPr>
        <p:spPr>
          <a:xfrm>
            <a:off x="1135599" y="4312618"/>
            <a:ext cx="2409485" cy="762631"/>
          </a:xfrm>
          <a:prstGeom prst="bentConnector3">
            <a:avLst>
              <a:gd name="adj1" fmla="val -3721"/>
            </a:avLst>
          </a:prstGeom>
          <a:ln w="152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трелка вверх 19"/>
          <p:cNvSpPr/>
          <p:nvPr/>
        </p:nvSpPr>
        <p:spPr>
          <a:xfrm>
            <a:off x="980365" y="4653047"/>
            <a:ext cx="127256" cy="400219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трелка влево 36"/>
          <p:cNvSpPr/>
          <p:nvPr/>
        </p:nvSpPr>
        <p:spPr>
          <a:xfrm>
            <a:off x="2945161" y="4998467"/>
            <a:ext cx="346014" cy="129148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трелка влево 39"/>
          <p:cNvSpPr/>
          <p:nvPr/>
        </p:nvSpPr>
        <p:spPr>
          <a:xfrm>
            <a:off x="2092586" y="5001757"/>
            <a:ext cx="346014" cy="129148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 rot="2520304">
            <a:off x="2375999" y="408975"/>
            <a:ext cx="224211" cy="4450071"/>
          </a:xfrm>
          <a:prstGeom prst="rect">
            <a:avLst/>
          </a:prstGeom>
          <a:gradFill flip="none" rotWithShape="1">
            <a:gsLst>
              <a:gs pos="2000">
                <a:srgbClr val="FF000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Стрелка вверх 68"/>
          <p:cNvSpPr/>
          <p:nvPr/>
        </p:nvSpPr>
        <p:spPr>
          <a:xfrm rot="2520933">
            <a:off x="2561588" y="2149985"/>
            <a:ext cx="109743" cy="669305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Стрелка вверх 67"/>
          <p:cNvSpPr/>
          <p:nvPr/>
        </p:nvSpPr>
        <p:spPr>
          <a:xfrm rot="2520933">
            <a:off x="1587850" y="3238047"/>
            <a:ext cx="109743" cy="669305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трелка влево 95"/>
          <p:cNvSpPr/>
          <p:nvPr/>
        </p:nvSpPr>
        <p:spPr>
          <a:xfrm>
            <a:off x="6100536" y="4072744"/>
            <a:ext cx="357769" cy="95706"/>
          </a:xfrm>
          <a:prstGeom prst="leftArrow">
            <a:avLst/>
          </a:prstGeom>
          <a:solidFill>
            <a:srgbClr val="FF9F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Стрелка влево 97"/>
          <p:cNvSpPr/>
          <p:nvPr/>
        </p:nvSpPr>
        <p:spPr>
          <a:xfrm flipV="1">
            <a:off x="6071473" y="4341291"/>
            <a:ext cx="324642" cy="90204"/>
          </a:xfrm>
          <a:prstGeom prst="leftArrow">
            <a:avLst/>
          </a:prstGeom>
          <a:solidFill>
            <a:srgbClr val="FF9F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Стрелка влево 98"/>
          <p:cNvSpPr/>
          <p:nvPr/>
        </p:nvSpPr>
        <p:spPr>
          <a:xfrm flipV="1">
            <a:off x="6064699" y="4647519"/>
            <a:ext cx="405256" cy="82168"/>
          </a:xfrm>
          <a:prstGeom prst="leftArrow">
            <a:avLst/>
          </a:prstGeom>
          <a:solidFill>
            <a:srgbClr val="FF9F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1163795">
            <a:off x="5759143" y="3912712"/>
            <a:ext cx="740316" cy="14304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 rot="1163795">
            <a:off x="5717852" y="4165277"/>
            <a:ext cx="779915" cy="16564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1163795">
            <a:off x="5704214" y="4466626"/>
            <a:ext cx="823858" cy="17072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трелка вниз 91"/>
          <p:cNvSpPr/>
          <p:nvPr/>
        </p:nvSpPr>
        <p:spPr>
          <a:xfrm rot="17442441">
            <a:off x="5902489" y="3735585"/>
            <a:ext cx="96207" cy="365431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Стрелка вниз 92"/>
          <p:cNvSpPr/>
          <p:nvPr/>
        </p:nvSpPr>
        <p:spPr>
          <a:xfrm rot="17442441">
            <a:off x="5899526" y="3998343"/>
            <a:ext cx="96207" cy="365431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Стрелка вниз 96"/>
          <p:cNvSpPr/>
          <p:nvPr/>
        </p:nvSpPr>
        <p:spPr>
          <a:xfrm rot="17442441">
            <a:off x="5921539" y="4286375"/>
            <a:ext cx="96207" cy="365431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270918" y="5001757"/>
            <a:ext cx="2202702" cy="1476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трелка влево 40"/>
          <p:cNvSpPr/>
          <p:nvPr/>
        </p:nvSpPr>
        <p:spPr>
          <a:xfrm>
            <a:off x="5213909" y="4998466"/>
            <a:ext cx="346014" cy="129148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лево 16"/>
          <p:cNvSpPr/>
          <p:nvPr/>
        </p:nvSpPr>
        <p:spPr>
          <a:xfrm>
            <a:off x="6058317" y="5001757"/>
            <a:ext cx="346014" cy="129148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Стрелка вверх 102"/>
          <p:cNvSpPr/>
          <p:nvPr/>
        </p:nvSpPr>
        <p:spPr>
          <a:xfrm>
            <a:off x="6318432" y="3417829"/>
            <a:ext cx="123221" cy="507318"/>
          </a:xfrm>
          <a:prstGeom prst="up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Стрелка вверх 103"/>
          <p:cNvSpPr/>
          <p:nvPr/>
        </p:nvSpPr>
        <p:spPr>
          <a:xfrm>
            <a:off x="5788647" y="3223580"/>
            <a:ext cx="123221" cy="507318"/>
          </a:xfrm>
          <a:prstGeom prst="up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Стрелка вверх 104"/>
          <p:cNvSpPr/>
          <p:nvPr/>
        </p:nvSpPr>
        <p:spPr>
          <a:xfrm>
            <a:off x="6038924" y="2474298"/>
            <a:ext cx="123221" cy="507318"/>
          </a:xfrm>
          <a:prstGeom prst="up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7" name="Соединительная линия уступом 56"/>
          <p:cNvCxnSpPr/>
          <p:nvPr/>
        </p:nvCxnSpPr>
        <p:spPr>
          <a:xfrm rot="16200000" flipH="1">
            <a:off x="3462311" y="1520229"/>
            <a:ext cx="2873074" cy="1802591"/>
          </a:xfrm>
          <a:prstGeom prst="bentConnector4">
            <a:avLst>
              <a:gd name="adj1" fmla="val -646"/>
              <a:gd name="adj2" fmla="val 48119"/>
            </a:avLst>
          </a:prstGeom>
          <a:ln w="152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Стрелка вниз 47"/>
          <p:cNvSpPr/>
          <p:nvPr/>
        </p:nvSpPr>
        <p:spPr>
          <a:xfrm>
            <a:off x="4829296" y="2199275"/>
            <a:ext cx="98177" cy="550047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трелка влево 43"/>
          <p:cNvSpPr/>
          <p:nvPr/>
        </p:nvSpPr>
        <p:spPr>
          <a:xfrm flipH="1">
            <a:off x="4859948" y="3802606"/>
            <a:ext cx="353961" cy="110911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трелка влево 42"/>
          <p:cNvSpPr/>
          <p:nvPr/>
        </p:nvSpPr>
        <p:spPr>
          <a:xfrm flipH="1">
            <a:off x="4184359" y="902932"/>
            <a:ext cx="353961" cy="110911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4820444" y="1189345"/>
            <a:ext cx="98177" cy="550047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119" descr="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011" y="4725044"/>
            <a:ext cx="696515" cy="682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0718" r="-11425" b="6410"/>
          <a:stretch/>
        </p:blipFill>
        <p:spPr bwMode="auto">
          <a:xfrm>
            <a:off x="5915377" y="5392382"/>
            <a:ext cx="403056" cy="149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0" name="Прямоугольник 109"/>
          <p:cNvSpPr/>
          <p:nvPr/>
        </p:nvSpPr>
        <p:spPr>
          <a:xfrm>
            <a:off x="6422777" y="4897112"/>
            <a:ext cx="158850" cy="25227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1061290">
            <a:off x="5698019" y="4748629"/>
            <a:ext cx="836249" cy="200525"/>
          </a:xfrm>
          <a:prstGeom prst="rect">
            <a:avLst/>
          </a:prstGeom>
          <a:gradFill flip="none" rotWithShape="1">
            <a:gsLst>
              <a:gs pos="26000">
                <a:srgbClr val="FF0000"/>
              </a:gs>
              <a:gs pos="43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Стрелка вниз 100"/>
          <p:cNvSpPr/>
          <p:nvPr/>
        </p:nvSpPr>
        <p:spPr>
          <a:xfrm rot="17442441">
            <a:off x="5915477" y="4574407"/>
            <a:ext cx="96207" cy="365431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верх 14"/>
          <p:cNvSpPr/>
          <p:nvPr/>
        </p:nvSpPr>
        <p:spPr>
          <a:xfrm>
            <a:off x="6003666" y="5157192"/>
            <a:ext cx="158669" cy="387360"/>
          </a:xfrm>
          <a:prstGeom prst="up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4" name="Прямая соединительная линия 123"/>
          <p:cNvCxnSpPr/>
          <p:nvPr/>
        </p:nvCxnSpPr>
        <p:spPr>
          <a:xfrm flipH="1">
            <a:off x="6097638" y="1189345"/>
            <a:ext cx="19267" cy="1857885"/>
          </a:xfrm>
          <a:prstGeom prst="line">
            <a:avLst/>
          </a:prstGeom>
          <a:ln w="152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Стрелка вверх 107"/>
          <p:cNvSpPr/>
          <p:nvPr/>
        </p:nvSpPr>
        <p:spPr>
          <a:xfrm>
            <a:off x="6038925" y="3284926"/>
            <a:ext cx="123221" cy="507318"/>
          </a:xfrm>
          <a:prstGeom prst="up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8" name="Прямая соединительная линия 127"/>
          <p:cNvCxnSpPr/>
          <p:nvPr/>
        </p:nvCxnSpPr>
        <p:spPr>
          <a:xfrm flipH="1">
            <a:off x="6034562" y="1239184"/>
            <a:ext cx="1129726" cy="0"/>
          </a:xfrm>
          <a:prstGeom prst="line">
            <a:avLst/>
          </a:prstGeom>
          <a:ln w="152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Стрелка влево 106"/>
          <p:cNvSpPr/>
          <p:nvPr/>
        </p:nvSpPr>
        <p:spPr>
          <a:xfrm flipH="1">
            <a:off x="6184322" y="1191135"/>
            <a:ext cx="353961" cy="110911"/>
          </a:xfrm>
          <a:prstGeom prst="lef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Стрелка вверх 105"/>
          <p:cNvSpPr/>
          <p:nvPr/>
        </p:nvSpPr>
        <p:spPr>
          <a:xfrm>
            <a:off x="6038925" y="1834986"/>
            <a:ext cx="123221" cy="507318"/>
          </a:xfrm>
          <a:prstGeom prst="up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972" y="1627428"/>
            <a:ext cx="804863" cy="4321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0" name="Прямоугольник 99"/>
          <p:cNvSpPr/>
          <p:nvPr/>
        </p:nvSpPr>
        <p:spPr>
          <a:xfrm>
            <a:off x="-14775" y="5774144"/>
            <a:ext cx="9150079" cy="111124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65934" y="5733256"/>
            <a:ext cx="898865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  Через 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бак он проходит по змеевидной трубке, отдавая свое тепло воде. Остывший теплоноситель выходит из бака и подается обратно в коллектор. По сути, это – своеобразный «солнечный» кипятильник», только вместо нагревательной спирали используется змеевик в баке, а вместо электросети – солнечный свет</a:t>
            </a:r>
            <a:r>
              <a:rPr lang="ru-RU" sz="16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endParaRPr lang="ru-RU" sz="16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1033" name="Picture 5"/>
          <p:cNvPicPr>
            <a:picLocks noChangeAspect="1" noChangeArrowheads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19469">
            <a:off x="460169" y="2487642"/>
            <a:ext cx="4122697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4" name="Овал 93"/>
          <p:cNvSpPr/>
          <p:nvPr/>
        </p:nvSpPr>
        <p:spPr>
          <a:xfrm>
            <a:off x="885775" y="4040470"/>
            <a:ext cx="346014" cy="333587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3" name="Овал 72"/>
          <p:cNvSpPr/>
          <p:nvPr/>
        </p:nvSpPr>
        <p:spPr>
          <a:xfrm>
            <a:off x="3804082" y="830920"/>
            <a:ext cx="346014" cy="333587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34" name="Стрелка вниз 1033"/>
          <p:cNvSpPr/>
          <p:nvPr/>
        </p:nvSpPr>
        <p:spPr>
          <a:xfrm>
            <a:off x="7074266" y="1210272"/>
            <a:ext cx="58620" cy="183547"/>
          </a:xfrm>
          <a:prstGeom prst="down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Прямоугольник 113"/>
          <p:cNvSpPr/>
          <p:nvPr/>
        </p:nvSpPr>
        <p:spPr>
          <a:xfrm>
            <a:off x="6645912" y="1968924"/>
            <a:ext cx="242078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</a:rPr>
              <a:t> </a:t>
            </a:r>
            <a:r>
              <a:rPr lang="ru-RU" b="1" dirty="0" smtClean="0">
                <a:latin typeface="Arial" panose="020B0604020202020204" pitchFamily="34" charset="0"/>
              </a:rPr>
              <a:t> </a:t>
            </a:r>
            <a:r>
              <a:rPr lang="ru-RU" b="1" i="0" dirty="0" smtClean="0">
                <a:effectLst/>
                <a:latin typeface="Arial" panose="020B0604020202020204" pitchFamily="34" charset="0"/>
              </a:rPr>
              <a:t>Нагреваясь в коллекторе до высоких температур, теплоноситель проходит по соединительным шлангам в теплообменный бак, который наполнен водой. </a:t>
            </a:r>
            <a:endParaRPr lang="ru-RU" b="1" i="0" dirty="0">
              <a:effectLst/>
              <a:latin typeface="Arial" panose="020B0604020202020204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7" y="667312"/>
            <a:ext cx="2946477" cy="3506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97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5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1.85185E-6 L 0.03907 -0.00046 " pathEditMode="relative" rAng="0" ptsTypes="AA">
                                      <p:cBhvr>
                                        <p:cTn id="138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3" y="-23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35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L -0.08646 0.00023 " pathEditMode="relative" rAng="0" ptsTypes="AA">
                                      <p:cBhvr>
                                        <p:cTn id="1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3" y="0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35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44444E-6 L -0.08646 0.00023 " pathEditMode="relative" rAng="0" ptsTypes="AA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3" y="0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35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3.33333E-6 L -0.08646 0.00023 " pathEditMode="relative" rAng="0" ptsTypes="AA">
                                      <p:cBhvr>
                                        <p:cTn id="14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3" y="0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35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44444E-6 L -0.08646 0.00024 " pathEditMode="relative" rAng="0" ptsTypes="AA">
                                      <p:cBhvr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3" y="0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35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3142 0 " pathEditMode="relative" rAng="0" ptsTypes="AA">
                                      <p:cBhvr>
                                        <p:cTn id="14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0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35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4.44444E-6 L 0.07747 0.00116 " pathEditMode="relative" rAng="0" ptsTypes="AA">
                                      <p:cBhvr>
                                        <p:cTn id="1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67" y="46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42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6 L 0.00018 0.16111 " pathEditMode="relative" rAng="0" ptsTypes="AA">
                                      <p:cBhvr>
                                        <p:cTn id="15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056"/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42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0.00018 0.16111 " pathEditMode="relative" rAng="0" ptsTypes="AA">
                                      <p:cBhvr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056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64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07407E-6 L 0.00104 -0.03149 " pathEditMode="relative" rAng="0" ptsTypes="AA">
                                      <p:cBhvr>
                                        <p:cTn id="1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1574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64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10243 -0.14699 " pathEditMode="relative" rAng="0" ptsTypes="AA">
                                      <p:cBhvr>
                                        <p:cTn id="15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-7361"/>
                                    </p:animMotion>
                                  </p:childTnLst>
                                </p:cTn>
                              </p:par>
                              <p:par>
                                <p:cTn id="159" presetID="64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06059 -0.08472 " pathEditMode="relative" rAng="0" ptsTypes="AA">
                                      <p:cBhvr>
                                        <p:cTn id="16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-4236"/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64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7.40741E-7 L -0.00104 -0.08958 " pathEditMode="relative" rAng="0" ptsTypes="AA">
                                      <p:cBhvr>
                                        <p:cTn id="162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4491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63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2.96296E-6 L 0.0349 0.02153 " pathEditMode="relative" rAng="0" ptsTypes="AA">
                                      <p:cBhvr>
                                        <p:cTn id="164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1065"/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63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4.07407E-6 L 0.0349 0.02152 " pathEditMode="relative" rAng="0" ptsTypes="AA">
                                      <p:cBhvr>
                                        <p:cTn id="166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1065"/>
                                    </p:animMotion>
                                  </p:childTnLst>
                                </p:cTn>
                              </p:par>
                              <p:par>
                                <p:cTn id="167" presetID="35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2.59259E-6 L -0.01966 -2.59259E-6 " pathEditMode="relative" rAng="0" ptsTypes="AA">
                                      <p:cBhvr>
                                        <p:cTn id="168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0"/>
                                    </p:animMotion>
                                  </p:childTnLst>
                                </p:cTn>
                              </p:par>
                              <p:par>
                                <p:cTn id="169" presetID="63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7.40741E-7 L 0.0349 0.02153 " pathEditMode="relative" rAng="0" ptsTypes="AA">
                                      <p:cBhvr>
                                        <p:cTn id="170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1065"/>
                                    </p:animMotion>
                                  </p:childTnLst>
                                </p:cTn>
                              </p:par>
                              <p:par>
                                <p:cTn id="171" presetID="35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2.59259E-6 L -0.01966 -2.59259E-6 " pathEditMode="relative" rAng="0" ptsTypes="AA">
                                      <p:cBhvr>
                                        <p:cTn id="172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0"/>
                                    </p:animMotion>
                                  </p:childTnLst>
                                </p:cTn>
                              </p:par>
                              <p:par>
                                <p:cTn id="173" presetID="35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3.33333E-6 L -0.01966 3.33333E-6 " pathEditMode="relative" rAng="0" ptsTypes="AA">
                                      <p:cBhvr>
                                        <p:cTn id="174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0"/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63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0.0349 0.02153 " pathEditMode="relative" rAng="0" ptsTypes="AA">
                                      <p:cBhvr>
                                        <p:cTn id="176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1065"/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64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02197 L -1.38889E-6 3.70028E-8 " pathEditMode="relative" rAng="0" ptsTypes="AA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10"/>
                                    </p:animMotion>
                                  </p:childTnLst>
                                </p:cTn>
                              </p:par>
                              <p:par>
                                <p:cTn id="179" presetID="64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3.33333E-6 L -0.00105 -0.08959 " pathEditMode="relative" rAng="0" ptsTypes="AA">
                                      <p:cBhvr>
                                        <p:cTn id="180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4491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64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0.00104 -0.08958 " pathEditMode="relative" rAng="0" ptsTypes="AA">
                                      <p:cBhvr>
                                        <p:cTn id="182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4491"/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64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7.40741E-7 L -0.00104 -0.08958 " pathEditMode="relative" rAng="0" ptsTypes="AA">
                                      <p:cBhvr>
                                        <p:cTn id="184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4491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64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-1.38889E-6 -0.09445 " pathEditMode="relative" rAng="0" ptsTypes="AA">
                                      <p:cBhvr>
                                        <p:cTn id="186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722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42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6087E-6 L -4.44444E-6 0.02105 " pathEditMode="relative" rAng="0" ptsTypes="AA">
                                      <p:cBhvr>
                                        <p:cTn id="188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0"/>
                            </p:stCondLst>
                            <p:childTnLst>
                              <p:par>
                                <p:cTn id="19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8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37" grpId="0" animBg="1"/>
      <p:bldP spid="37" grpId="1" animBg="1"/>
      <p:bldP spid="40" grpId="0" animBg="1"/>
      <p:bldP spid="40" grpId="1" animBg="1"/>
      <p:bldP spid="69" grpId="0" animBg="1"/>
      <p:bldP spid="69" grpId="1" animBg="1"/>
      <p:bldP spid="68" grpId="0" animBg="1"/>
      <p:bldP spid="68" grpId="1" animBg="1"/>
      <p:bldP spid="96" grpId="0" animBg="1"/>
      <p:bldP spid="96" grpId="1" animBg="1"/>
      <p:bldP spid="98" grpId="0" animBg="1"/>
      <p:bldP spid="98" grpId="1" animBg="1"/>
      <p:bldP spid="99" grpId="0" animBg="1"/>
      <p:bldP spid="99" grpId="1" animBg="1"/>
      <p:bldP spid="92" grpId="0" animBg="1"/>
      <p:bldP spid="92" grpId="1" animBg="1"/>
      <p:bldP spid="93" grpId="0" animBg="1"/>
      <p:bldP spid="93" grpId="1" animBg="1"/>
      <p:bldP spid="97" grpId="0" animBg="1"/>
      <p:bldP spid="97" grpId="1" animBg="1"/>
      <p:bldP spid="41" grpId="0" animBg="1"/>
      <p:bldP spid="41" grpId="1" animBg="1"/>
      <p:bldP spid="17" grpId="0" animBg="1"/>
      <p:bldP spid="17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48" grpId="0" animBg="1"/>
      <p:bldP spid="48" grpId="1" animBg="1"/>
      <p:bldP spid="44" grpId="0" animBg="1"/>
      <p:bldP spid="44" grpId="1" animBg="1"/>
      <p:bldP spid="43" grpId="0" animBg="1"/>
      <p:bldP spid="43" grpId="1" animBg="1"/>
      <p:bldP spid="19" grpId="0" animBg="1"/>
      <p:bldP spid="19" grpId="1" animBg="1"/>
      <p:bldP spid="101" grpId="0" animBg="1"/>
      <p:bldP spid="101" grpId="1" animBg="1"/>
      <p:bldP spid="15" grpId="0" animBg="1"/>
      <p:bldP spid="15" grpId="1" animBg="1"/>
      <p:bldP spid="108" grpId="0" animBg="1"/>
      <p:bldP spid="108" grpId="1" animBg="1"/>
      <p:bldP spid="107" grpId="0" animBg="1"/>
      <p:bldP spid="107" grpId="1" animBg="1"/>
      <p:bldP spid="106" grpId="0" animBg="1"/>
      <p:bldP spid="106" grpId="1" animBg="1"/>
      <p:bldP spid="1034" grpId="0" animBg="1"/>
      <p:bldP spid="1034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6194" y="2394754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Какое из приведенных ниже выражений наиболее точно определяет понятие фотоэффекта? Укажете правильный ответ.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А. Испускание электронов веществом в результате его нагревания.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Б. Вырывание электронов из вещества под действием света.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В. Увеличение электрической проводимости вещества под действием света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4316903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3. Кто из этих ученых сформулировал законы фотоэффекта. Выберите правильный ответ.</a:t>
            </a:r>
            <a:endParaRPr lang="ru-RU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                                   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А. 1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Б. 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В. 3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9512" y="5517232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 От каких параметров зависит максимальная кинетическая энергия электронов, вырываемых с металла светом?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А. От </a:t>
            </a:r>
            <a:r>
              <a:rPr lang="ru-RU" dirty="0">
                <a:latin typeface="Arial" pitchFamily="34" charset="0"/>
                <a:cs typeface="Arial" pitchFamily="34" charset="0"/>
              </a:rPr>
              <a:t>интенсивности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света     Б. От частоты      В. От </a:t>
            </a:r>
            <a:r>
              <a:rPr lang="ru-RU" dirty="0">
                <a:latin typeface="Arial" pitchFamily="34" charset="0"/>
                <a:cs typeface="Arial" pitchFamily="34" charset="0"/>
              </a:rPr>
              <a:t>работы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выхода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Г.  От </a:t>
            </a:r>
            <a:r>
              <a:rPr lang="ru-RU" dirty="0">
                <a:latin typeface="Arial" pitchFamily="34" charset="0"/>
                <a:cs typeface="Arial" pitchFamily="34" charset="0"/>
              </a:rPr>
              <a:t>частоты и работы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выхода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40822" y="1132960"/>
            <a:ext cx="88236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AutoNum type="arabicPeriod"/>
            </a:pPr>
            <a:r>
              <a:rPr lang="ru-RU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Какие из перечисленных явлений служат доказательством квантовой природы света (выберите правильный ответ): </a:t>
            </a:r>
          </a:p>
          <a:p>
            <a:pPr algn="just"/>
            <a:r>
              <a:rPr lang="ru-RU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1 – интерференция   2 – поляризация    3 – дифракция    4 - фотоэффект</a:t>
            </a:r>
            <a:endParaRPr lang="ru-RU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А. 1, 2, 3    Б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3 и 4   В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. 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4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39021" y="695325"/>
            <a:ext cx="6640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Тест по теме «Фотоэффект»</a:t>
            </a:r>
            <a:endParaRPr lang="en-US" sz="3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C:\Users\АРМ\Pictures\ФОТОЭФФЕКТ\Рисунок1ООО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205059"/>
            <a:ext cx="3578225" cy="124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20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4" grpId="0"/>
      <p:bldP spid="16" grpId="0"/>
      <p:bldP spid="1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836712"/>
            <a:ext cx="59766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5. С помощью графика определите в каком случае больше интенсивность света, падающего на металл</a:t>
            </a:r>
            <a:r>
              <a:rPr lang="ru-RU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?</a:t>
            </a:r>
            <a:r>
              <a:rPr lang="ru-RU" dirty="0">
                <a:solidFill>
                  <a:srgbClr val="0000CC"/>
                </a:solidFill>
              </a:rPr>
              <a:t> </a:t>
            </a:r>
            <a:endParaRPr lang="ru-RU" dirty="0" smtClean="0">
              <a:solidFill>
                <a:srgbClr val="0000CC"/>
              </a:solidFill>
            </a:endParaRP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А.  1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Б.  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В.  3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2039780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6. Какое из приведенных ниже выражений точно определяет понятие работы выхода? Укажите правильный ответ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2937718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А. Энергия, необходимая для отрыва электрона от атома в металле.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Б. Кинетическая энергия свободного электрона в металле.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В. Энергия, необходимая свободному электрону для вылета из металла.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6442" y="3861048"/>
            <a:ext cx="87580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7. Какое из приведенных выражений позволяет рассчитать энергию кванта излучения? Укажите правильные ответы.</a:t>
            </a:r>
            <a:endParaRPr lang="ru-RU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А.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h</a:t>
            </a:r>
            <a:r>
              <a:rPr lang="ru-RU" i="1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min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А</a:t>
            </a:r>
            <a:r>
              <a:rPr lang="ru-RU" baseline="-25000" dirty="0" err="1" smtClean="0">
                <a:latin typeface="Arial" pitchFamily="34" charset="0"/>
                <a:cs typeface="Arial" pitchFamily="34" charset="0"/>
              </a:rPr>
              <a:t>вых</a:t>
            </a:r>
            <a:r>
              <a:rPr lang="ru-RU" dirty="0">
                <a:latin typeface="Arial" pitchFamily="34" charset="0"/>
                <a:cs typeface="Arial" pitchFamily="34" charset="0"/>
              </a:rPr>
              <a:t>+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Е</a:t>
            </a:r>
            <a:r>
              <a:rPr lang="ru-RU" baseline="-25000" dirty="0" err="1">
                <a:latin typeface="Arial" pitchFamily="34" charset="0"/>
                <a:cs typeface="Arial" pitchFamily="34" charset="0"/>
              </a:rPr>
              <a:t>к</a:t>
            </a:r>
            <a:r>
              <a:rPr lang="ru-RU" dirty="0">
                <a:latin typeface="Arial" pitchFamily="34" charset="0"/>
                <a:cs typeface="Arial" pitchFamily="34" charset="0"/>
              </a:rPr>
              <a:t>    Б.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h</a:t>
            </a:r>
            <a:r>
              <a:rPr lang="ru-RU" i="1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h</a:t>
            </a:r>
            <a:r>
              <a:rPr lang="ru-RU" i="1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min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i="1" dirty="0">
                <a:latin typeface="Arial" pitchFamily="34" charset="0"/>
                <a:cs typeface="Arial" pitchFamily="34" charset="0"/>
              </a:rPr>
              <a:t>- 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E</a:t>
            </a:r>
            <a:r>
              <a:rPr lang="ru-RU" baseline="-25000" dirty="0" err="1">
                <a:latin typeface="Arial" pitchFamily="34" charset="0"/>
                <a:cs typeface="Arial" pitchFamily="34" charset="0"/>
              </a:rPr>
              <a:t>к</a:t>
            </a:r>
            <a:r>
              <a:rPr lang="ru-RU" dirty="0">
                <a:latin typeface="Arial" pitchFamily="34" charset="0"/>
                <a:cs typeface="Arial" pitchFamily="34" charset="0"/>
              </a:rPr>
              <a:t>    В.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h</a:t>
            </a:r>
            <a:r>
              <a:rPr lang="ru-RU" i="1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А</a:t>
            </a:r>
            <a:r>
              <a:rPr lang="ru-RU" baseline="-25000" dirty="0" err="1" smtClean="0">
                <a:latin typeface="Arial" pitchFamily="34" charset="0"/>
                <a:cs typeface="Arial" pitchFamily="34" charset="0"/>
              </a:rPr>
              <a:t>вых</a:t>
            </a:r>
            <a:r>
              <a:rPr lang="ru-RU" dirty="0">
                <a:latin typeface="Arial" pitchFamily="34" charset="0"/>
                <a:cs typeface="Arial" pitchFamily="34" charset="0"/>
              </a:rPr>
              <a:t>+ mv</a:t>
            </a:r>
            <a:r>
              <a:rPr lang="ru-RU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ru-RU" dirty="0">
                <a:latin typeface="Arial" pitchFamily="34" charset="0"/>
                <a:cs typeface="Arial" pitchFamily="34" charset="0"/>
              </a:rPr>
              <a:t>/2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206442" y="4774595"/>
            <a:ext cx="8906242" cy="64633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8. При каком условии возможен фотоэффект? Укажите правильные ответы.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&gt;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ru-RU" b="0" i="0" u="none" strike="noStrike" cap="none" normalizeH="0" baseline="-3000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вых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Б.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≥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ru-RU" b="0" i="0" u="none" strike="noStrike" cap="none" normalizeH="0" baseline="-3000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вых</a:t>
            </a:r>
            <a:r>
              <a:rPr kumimoji="0" lang="ru-RU" b="0" i="0" u="none" strike="noStrike" cap="none" normalizeH="0" baseline="-3000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В.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&lt;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ru-RU" b="0" i="0" u="none" strike="noStrike" cap="none" normalizeH="0" baseline="-3000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вых</a:t>
            </a:r>
            <a:r>
              <a:rPr kumimoji="0" lang="ru-RU" b="0" i="0" u="none" strike="noStrike" cap="none" normalizeH="0" baseline="-3000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9512" y="5420926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9. Чему равна максимальная кинетическая энергия фотоэлектронов вырываемых из металла под действием фотонов с энергией 8*10</a:t>
            </a:r>
            <a:r>
              <a:rPr lang="ru-RU" b="1" baseline="300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-19</a:t>
            </a:r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 Дж, если работа выхода 2*10</a:t>
            </a:r>
            <a:r>
              <a:rPr lang="ru-RU" b="1" baseline="300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-19</a:t>
            </a:r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 Дж? Укажите правильные ответы.</a:t>
            </a:r>
            <a:endParaRPr lang="ru-RU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А.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10·10</a:t>
            </a:r>
            <a:r>
              <a:rPr lang="ru-RU" baseline="30000" dirty="0" smtClean="0">
                <a:latin typeface="Arial" pitchFamily="34" charset="0"/>
                <a:cs typeface="Arial" pitchFamily="34" charset="0"/>
              </a:rPr>
              <a:t>-19</a:t>
            </a:r>
            <a:r>
              <a:rPr lang="ru-RU" dirty="0">
                <a:latin typeface="Arial" pitchFamily="34" charset="0"/>
                <a:cs typeface="Arial" pitchFamily="34" charset="0"/>
              </a:rPr>
              <a:t> 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Дж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dirty="0">
                <a:latin typeface="Arial" pitchFamily="34" charset="0"/>
                <a:cs typeface="Arial" pitchFamily="34" charset="0"/>
              </a:rPr>
              <a:t>Б.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6·10</a:t>
            </a:r>
            <a:r>
              <a:rPr lang="ru-RU" baseline="30000" dirty="0" smtClean="0">
                <a:latin typeface="Arial" pitchFamily="34" charset="0"/>
                <a:cs typeface="Arial" pitchFamily="34" charset="0"/>
              </a:rPr>
              <a:t>-19</a:t>
            </a:r>
            <a:r>
              <a:rPr lang="ru-RU" dirty="0">
                <a:latin typeface="Arial" pitchFamily="34" charset="0"/>
                <a:cs typeface="Arial" pitchFamily="34" charset="0"/>
              </a:rPr>
              <a:t> 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Дж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dirty="0">
                <a:latin typeface="Arial" pitchFamily="34" charset="0"/>
                <a:cs typeface="Arial" pitchFamily="34" charset="0"/>
              </a:rPr>
              <a:t>В.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5·10</a:t>
            </a:r>
            <a:r>
              <a:rPr lang="ru-RU" baseline="30000" dirty="0" smtClean="0">
                <a:latin typeface="Arial" pitchFamily="34" charset="0"/>
                <a:cs typeface="Arial" pitchFamily="34" charset="0"/>
              </a:rPr>
              <a:t>-19</a:t>
            </a:r>
            <a:r>
              <a:rPr lang="ru-RU" dirty="0">
                <a:latin typeface="Arial" pitchFamily="34" charset="0"/>
                <a:cs typeface="Arial" pitchFamily="34" charset="0"/>
              </a:rPr>
              <a:t> Дж</a:t>
            </a:r>
          </a:p>
        </p:txBody>
      </p:sp>
      <p:pic>
        <p:nvPicPr>
          <p:cNvPr id="2059" name="Picture 11" descr="C:\Users\АРМ\Pictures\ФОТОЭФФЕКТ\Рисунок1ВВВВ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908720"/>
            <a:ext cx="2318580" cy="1857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2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12" grpId="0" animBg="1"/>
      <p:bldP spid="1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764704"/>
            <a:ext cx="39604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10. </a:t>
            </a:r>
            <a:r>
              <a:rPr lang="ru-RU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Укажите </a:t>
            </a:r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вещество, для которого возможен фотоэффект под действием фотонов с энергией </a:t>
            </a:r>
            <a:r>
              <a:rPr lang="ru-RU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4,8</a:t>
            </a:r>
            <a:r>
              <a:rPr lang="ru-RU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·</a:t>
            </a:r>
            <a:r>
              <a:rPr lang="ru-RU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ru-RU" b="1" baseline="300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-19</a:t>
            </a:r>
            <a:r>
              <a:rPr lang="ru-RU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 Дж. Укажите все правильные ответы.</a:t>
            </a:r>
            <a:endParaRPr lang="ru-RU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А. Платина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А</a:t>
            </a:r>
            <a:r>
              <a:rPr lang="ru-RU" baseline="-25000" dirty="0" err="1" smtClean="0">
                <a:latin typeface="Arial" pitchFamily="34" charset="0"/>
                <a:cs typeface="Arial" pitchFamily="34" charset="0"/>
              </a:rPr>
              <a:t>вых</a:t>
            </a:r>
            <a:r>
              <a:rPr lang="ru-RU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=  10·10</a:t>
            </a:r>
            <a:r>
              <a:rPr lang="ru-RU" baseline="30000" dirty="0" smtClean="0">
                <a:latin typeface="Arial" pitchFamily="34" charset="0"/>
                <a:cs typeface="Arial" pitchFamily="34" charset="0"/>
              </a:rPr>
              <a:t>-19</a:t>
            </a:r>
            <a:r>
              <a:rPr lang="ru-RU" dirty="0">
                <a:latin typeface="Arial" pitchFamily="34" charset="0"/>
                <a:cs typeface="Arial" pitchFamily="34" charset="0"/>
              </a:rPr>
              <a:t> Дж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)   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Б</a:t>
            </a:r>
            <a:r>
              <a:rPr lang="ru-RU" dirty="0">
                <a:latin typeface="Arial" pitchFamily="34" charset="0"/>
                <a:cs typeface="Arial" pitchFamily="34" charset="0"/>
              </a:rPr>
              <a:t>. Серебро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А</a:t>
            </a:r>
            <a:r>
              <a:rPr lang="ru-RU" baseline="-25000" dirty="0" err="1" smtClean="0">
                <a:latin typeface="Arial" pitchFamily="34" charset="0"/>
                <a:cs typeface="Arial" pitchFamily="34" charset="0"/>
              </a:rPr>
              <a:t>вых</a:t>
            </a:r>
            <a:r>
              <a:rPr lang="ru-RU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= 7,5·10</a:t>
            </a:r>
            <a:r>
              <a:rPr lang="ru-RU" baseline="30000" dirty="0" smtClean="0">
                <a:latin typeface="Arial" pitchFamily="34" charset="0"/>
                <a:cs typeface="Arial" pitchFamily="34" charset="0"/>
              </a:rPr>
              <a:t>-19</a:t>
            </a:r>
            <a:r>
              <a:rPr lang="ru-RU" dirty="0">
                <a:latin typeface="Arial" pitchFamily="34" charset="0"/>
                <a:cs typeface="Arial" pitchFamily="34" charset="0"/>
              </a:rPr>
              <a:t> Дж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)   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В</a:t>
            </a:r>
            <a:r>
              <a:rPr lang="ru-RU" dirty="0">
                <a:latin typeface="Arial" pitchFamily="34" charset="0"/>
                <a:cs typeface="Arial" pitchFamily="34" charset="0"/>
              </a:rPr>
              <a:t>. Литий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    (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А</a:t>
            </a:r>
            <a:r>
              <a:rPr lang="ru-RU" baseline="-25000" dirty="0" err="1" smtClean="0">
                <a:latin typeface="Arial" pitchFamily="34" charset="0"/>
                <a:cs typeface="Arial" pitchFamily="34" charset="0"/>
              </a:rPr>
              <a:t>вых</a:t>
            </a:r>
            <a:r>
              <a:rPr lang="ru-RU" baseline="-25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= 3,7·10</a:t>
            </a:r>
            <a:r>
              <a:rPr lang="ru-RU" baseline="30000" dirty="0" smtClean="0">
                <a:latin typeface="Arial" pitchFamily="34" charset="0"/>
                <a:cs typeface="Arial" pitchFamily="34" charset="0"/>
              </a:rPr>
              <a:t>-19</a:t>
            </a:r>
            <a:r>
              <a:rPr lang="ru-RU" dirty="0">
                <a:latin typeface="Arial" pitchFamily="34" charset="0"/>
                <a:cs typeface="Arial" pitchFamily="34" charset="0"/>
              </a:rPr>
              <a:t> Дж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)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623733"/>
              </p:ext>
            </p:extLst>
          </p:nvPr>
        </p:nvGraphicFramePr>
        <p:xfrm>
          <a:off x="4404356" y="927808"/>
          <a:ext cx="4536505" cy="2227262"/>
        </p:xfrm>
        <a:graphic>
          <a:graphicData uri="http://schemas.openxmlformats.org/drawingml/2006/table">
            <a:tbl>
              <a:tblPr/>
              <a:tblGrid>
                <a:gridCol w="15863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8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1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4708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Металл</a:t>
                      </a:r>
                      <a:endParaRPr lang="ru-RU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Дж</a:t>
                      </a:r>
                      <a:endParaRPr lang="ru-RU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эВ</a:t>
                      </a:r>
                      <a:endParaRPr lang="ru-RU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6742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00CC"/>
                          </a:solidFill>
                          <a:latin typeface="Arial" pitchFamily="34" charset="0"/>
                          <a:cs typeface="Arial" pitchFamily="34" charset="0"/>
                        </a:rPr>
                        <a:t>Калий</a:t>
                      </a:r>
                    </a:p>
                    <a:p>
                      <a:pPr algn="ctr"/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Литий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ru-RU" sz="1600" b="1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Платина</a:t>
                      </a:r>
                    </a:p>
                    <a:p>
                      <a:pPr algn="ctr"/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Рубидий</a:t>
                      </a:r>
                    </a:p>
                    <a:p>
                      <a:pPr algn="ctr"/>
                      <a:r>
                        <a:rPr lang="ru-RU" sz="1600" b="1" dirty="0">
                          <a:solidFill>
                            <a:srgbClr val="009900"/>
                          </a:solidFill>
                          <a:latin typeface="Arial" pitchFamily="34" charset="0"/>
                          <a:cs typeface="Arial" pitchFamily="34" charset="0"/>
                        </a:rPr>
                        <a:t>Серебро</a:t>
                      </a:r>
                    </a:p>
                    <a:p>
                      <a:pPr algn="ctr"/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Цезий</a:t>
                      </a:r>
                    </a:p>
                    <a:p>
                      <a:pPr algn="ctr"/>
                      <a:r>
                        <a:rPr lang="ru-RU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Цинк</a:t>
                      </a: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00CC"/>
                          </a:solidFill>
                          <a:latin typeface="Arial" pitchFamily="34" charset="0"/>
                          <a:cs typeface="Arial" pitchFamily="34" charset="0"/>
                        </a:rPr>
                        <a:t>3,5·10</a:t>
                      </a:r>
                      <a:r>
                        <a:rPr lang="ru-RU" sz="1600" b="1" baseline="30000" dirty="0" smtClean="0">
                          <a:solidFill>
                            <a:srgbClr val="0000CC"/>
                          </a:solidFill>
                          <a:latin typeface="Arial" pitchFamily="34" charset="0"/>
                          <a:cs typeface="Arial" pitchFamily="34" charset="0"/>
                        </a:rPr>
                        <a:t>-19</a:t>
                      </a:r>
                    </a:p>
                    <a:p>
                      <a:pPr algn="ctr"/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3,7·10</a:t>
                      </a:r>
                      <a:r>
                        <a:rPr lang="ru-RU" sz="1600" b="1" baseline="30000" dirty="0" smtClean="0">
                          <a:latin typeface="Arial" pitchFamily="34" charset="0"/>
                          <a:cs typeface="Arial" pitchFamily="34" charset="0"/>
                        </a:rPr>
                        <a:t>-19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ru-RU" sz="1600" b="1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10·10</a:t>
                      </a:r>
                      <a:r>
                        <a:rPr lang="ru-RU" sz="1600" b="1" baseline="30000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-19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3,4·10</a:t>
                      </a:r>
                      <a:r>
                        <a:rPr lang="ru-RU" sz="1600" b="1" baseline="30000" dirty="0">
                          <a:latin typeface="Arial" pitchFamily="34" charset="0"/>
                          <a:cs typeface="Arial" pitchFamily="34" charset="0"/>
                        </a:rPr>
                        <a:t>-19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ru-RU" sz="1600" b="1" dirty="0">
                          <a:solidFill>
                            <a:srgbClr val="009900"/>
                          </a:solidFill>
                          <a:latin typeface="Arial" pitchFamily="34" charset="0"/>
                          <a:cs typeface="Arial" pitchFamily="34" charset="0"/>
                        </a:rPr>
                        <a:t>7,5·10</a:t>
                      </a:r>
                      <a:r>
                        <a:rPr lang="ru-RU" sz="1600" b="1" baseline="30000" dirty="0">
                          <a:solidFill>
                            <a:srgbClr val="009900"/>
                          </a:solidFill>
                          <a:latin typeface="Arial" pitchFamily="34" charset="0"/>
                          <a:cs typeface="Arial" pitchFamily="34" charset="0"/>
                        </a:rPr>
                        <a:t>-19</a:t>
                      </a:r>
                      <a:endParaRPr lang="ru-RU" sz="1600" b="1" dirty="0">
                        <a:solidFill>
                          <a:srgbClr val="0099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3,2·10</a:t>
                      </a:r>
                      <a:r>
                        <a:rPr lang="ru-RU" sz="1600" b="1" baseline="30000" dirty="0">
                          <a:latin typeface="Arial" pitchFamily="34" charset="0"/>
                          <a:cs typeface="Arial" pitchFamily="34" charset="0"/>
                        </a:rPr>
                        <a:t>-19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ru-RU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6,4·10</a:t>
                      </a:r>
                      <a:r>
                        <a:rPr lang="ru-RU" sz="1600" b="1" baseline="300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-19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rgbClr val="0000CC"/>
                          </a:solidFill>
                          <a:latin typeface="Arial" pitchFamily="34" charset="0"/>
                          <a:cs typeface="Arial" pitchFamily="34" charset="0"/>
                        </a:rPr>
                        <a:t>2,2</a:t>
                      </a:r>
                    </a:p>
                    <a:p>
                      <a:pPr algn="ctr"/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2,3</a:t>
                      </a:r>
                    </a:p>
                    <a:p>
                      <a:pPr algn="ctr"/>
                      <a:r>
                        <a:rPr lang="ru-RU" sz="1600" b="1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6,3</a:t>
                      </a:r>
                    </a:p>
                    <a:p>
                      <a:pPr algn="ctr"/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2,1</a:t>
                      </a:r>
                    </a:p>
                    <a:p>
                      <a:pPr algn="ctr"/>
                      <a:r>
                        <a:rPr lang="ru-RU" sz="1600" b="1" dirty="0">
                          <a:solidFill>
                            <a:srgbClr val="009900"/>
                          </a:solidFill>
                          <a:latin typeface="Arial" pitchFamily="34" charset="0"/>
                          <a:cs typeface="Arial" pitchFamily="34" charset="0"/>
                        </a:rPr>
                        <a:t>4,7</a:t>
                      </a:r>
                    </a:p>
                    <a:p>
                      <a:pPr algn="ctr"/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2,0</a:t>
                      </a:r>
                    </a:p>
                    <a:p>
                      <a:pPr algn="ctr"/>
                      <a:r>
                        <a:rPr lang="ru-RU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4,0</a:t>
                      </a: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21468" y="3284984"/>
            <a:ext cx="406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11.  При  освещении   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материала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фотокатода    светом  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длиной  волны   λ</a:t>
            </a:r>
            <a:r>
              <a:rPr lang="ru-RU" b="1" baseline="-25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= 514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нм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запирающее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напряжение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составило U</a:t>
            </a:r>
            <a:r>
              <a:rPr lang="ru-RU" b="1" baseline="-25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= 0,4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В, при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λ </a:t>
            </a:r>
            <a:r>
              <a:rPr lang="ru-RU" b="1" baseline="-25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= 589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нм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</a:t>
            </a:r>
            <a:r>
              <a:rPr lang="ru-RU" b="1" baseline="-25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= 0,1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В.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Найти постоянную Планка.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А</a:t>
            </a:r>
            <a:r>
              <a:rPr lang="ru-RU" dirty="0">
                <a:latin typeface="Arial" pitchFamily="34" charset="0"/>
                <a:cs typeface="Arial" pitchFamily="34" charset="0"/>
              </a:rPr>
              <a:t>. </a:t>
            </a:r>
            <a:r>
              <a:rPr lang="en-US" dirty="0">
                <a:latin typeface="Arial" pitchFamily="34" charset="0"/>
                <a:cs typeface="Arial" pitchFamily="34" charset="0"/>
              </a:rPr>
              <a:t>h = </a:t>
            </a:r>
            <a:r>
              <a:rPr lang="ru-RU" dirty="0">
                <a:latin typeface="Arial" pitchFamily="34" charset="0"/>
                <a:cs typeface="Arial" pitchFamily="34" charset="0"/>
              </a:rPr>
              <a:t>6,45·10</a:t>
            </a:r>
            <a:r>
              <a:rPr lang="ru-RU" baseline="30000" dirty="0">
                <a:latin typeface="Arial" pitchFamily="34" charset="0"/>
                <a:cs typeface="Arial" pitchFamily="34" charset="0"/>
              </a:rPr>
              <a:t>-</a:t>
            </a:r>
            <a:r>
              <a:rPr lang="en-US" baseline="30000" dirty="0">
                <a:latin typeface="Arial" pitchFamily="34" charset="0"/>
                <a:cs typeface="Arial" pitchFamily="34" charset="0"/>
              </a:rPr>
              <a:t>34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Дж·с</a:t>
            </a:r>
            <a:endParaRPr lang="ru-RU" dirty="0">
              <a:latin typeface="Arial" pitchFamily="34" charset="0"/>
              <a:cs typeface="Arial" pitchFamily="34" charset="0"/>
            </a:endParaRP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Б. </a:t>
            </a:r>
            <a:r>
              <a:rPr lang="en-US" dirty="0">
                <a:latin typeface="Arial" pitchFamily="34" charset="0"/>
                <a:cs typeface="Arial" pitchFamily="34" charset="0"/>
              </a:rPr>
              <a:t>h = </a:t>
            </a:r>
            <a:r>
              <a:rPr lang="ru-RU" dirty="0">
                <a:latin typeface="Arial" pitchFamily="34" charset="0"/>
                <a:cs typeface="Arial" pitchFamily="34" charset="0"/>
              </a:rPr>
              <a:t>6,25·10</a:t>
            </a:r>
            <a:r>
              <a:rPr lang="ru-RU" baseline="30000" dirty="0">
                <a:latin typeface="Arial" pitchFamily="34" charset="0"/>
                <a:cs typeface="Arial" pitchFamily="34" charset="0"/>
              </a:rPr>
              <a:t>-</a:t>
            </a:r>
            <a:r>
              <a:rPr lang="en-US" baseline="30000" dirty="0">
                <a:latin typeface="Arial" pitchFamily="34" charset="0"/>
                <a:cs typeface="Arial" pitchFamily="34" charset="0"/>
              </a:rPr>
              <a:t>3</a:t>
            </a:r>
            <a:r>
              <a:rPr lang="ru-RU" baseline="30000" dirty="0">
                <a:latin typeface="Arial" pitchFamily="34" charset="0"/>
                <a:cs typeface="Arial" pitchFamily="34" charset="0"/>
              </a:rPr>
              <a:t>4</a:t>
            </a:r>
            <a:r>
              <a:rPr lang="en-US" baseline="30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Дж·с</a:t>
            </a:r>
            <a:endParaRPr lang="ru-RU" dirty="0">
              <a:latin typeface="Arial" pitchFamily="34" charset="0"/>
              <a:cs typeface="Arial" pitchFamily="34" charset="0"/>
            </a:endParaRP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В. </a:t>
            </a:r>
            <a:r>
              <a:rPr lang="en-US" dirty="0">
                <a:latin typeface="Arial" pitchFamily="34" charset="0"/>
                <a:cs typeface="Arial" pitchFamily="34" charset="0"/>
              </a:rPr>
              <a:t>h = </a:t>
            </a:r>
            <a:r>
              <a:rPr lang="ru-RU" dirty="0">
                <a:latin typeface="Arial" pitchFamily="34" charset="0"/>
                <a:cs typeface="Arial" pitchFamily="34" charset="0"/>
              </a:rPr>
              <a:t>6,85·10</a:t>
            </a:r>
            <a:r>
              <a:rPr lang="ru-RU" baseline="30000" dirty="0">
                <a:latin typeface="Arial" pitchFamily="34" charset="0"/>
                <a:cs typeface="Arial" pitchFamily="34" charset="0"/>
              </a:rPr>
              <a:t>-</a:t>
            </a:r>
            <a:r>
              <a:rPr lang="en-US" baseline="30000" dirty="0">
                <a:latin typeface="Arial" pitchFamily="34" charset="0"/>
                <a:cs typeface="Arial" pitchFamily="34" charset="0"/>
              </a:rPr>
              <a:t>34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Дж·с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АРМ\Pictures\ФОТОЭФФЕКТ\Рисунок1ААА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356" y="3421747"/>
            <a:ext cx="4541837" cy="252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97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060848"/>
            <a:ext cx="9180512" cy="4524315"/>
          </a:xfrm>
          <a:prstGeom prst="rect">
            <a:avLst/>
          </a:prstGeom>
          <a:solidFill>
            <a:srgbClr val="C00000"/>
          </a:solidFill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Опыты </a:t>
            </a:r>
          </a:p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А.Г. Столетова </a:t>
            </a:r>
          </a:p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 </a:t>
            </a:r>
          </a:p>
          <a:p>
            <a:pPr algn="ctr">
              <a:defRPr/>
            </a:pPr>
            <a:r>
              <a:rPr lang="ru-RU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фотоэффекту</a:t>
            </a:r>
            <a:endParaRPr lang="ru-RU" sz="7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C:\Users\АРМ\Pictures\ФОТОЭФФЕКТ\i_02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6"/>
          <a:stretch/>
        </p:blipFill>
        <p:spPr bwMode="auto">
          <a:xfrm flipH="1">
            <a:off x="7236296" y="836712"/>
            <a:ext cx="1368152" cy="1781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236296" y="836712"/>
            <a:ext cx="1368152" cy="18002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860032" y="836712"/>
            <a:ext cx="2400209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А. Г.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Столетов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822031"/>
            <a:ext cx="33592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Приложение</a:t>
            </a:r>
          </a:p>
        </p:txBody>
      </p:sp>
      <p:pic>
        <p:nvPicPr>
          <p:cNvPr id="8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68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729" y="1124744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В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1888 г. Столетов начинает исследование фотоэффекта, открытого за год до этого Герцем. Исследования, продолжавшиеся два года, принесли ученому мировую известность. В рукописях Столетова сохранилась схема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установки, на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которой он проводил свои эксперименты. </a:t>
            </a:r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000" b="1" i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«</a:t>
            </a:r>
            <a:r>
              <a:rPr lang="ru-RU" sz="2000" b="1" i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Два металлических диска («арматуры», «электроды») в 22 см диаметром были установлены вертикально и друг другу параллельно перед электрическим фонарем </a:t>
            </a:r>
            <a:r>
              <a:rPr lang="ru-RU" sz="2000" b="1" i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Дюбоска</a:t>
            </a:r>
            <a:r>
              <a:rPr lang="ru-RU" sz="2000" b="1" i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из которого вынуты все стекла. В фонаре имелась лампа с вольтовой </a:t>
            </a:r>
            <a:r>
              <a:rPr lang="ru-RU" sz="2000" b="1" i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дугой А</a:t>
            </a:r>
            <a:r>
              <a:rPr lang="ru-RU" sz="2000" b="1" i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Один из дисков, близлежащий к фонарю, сделан из тонкой металлической сетки, латунной или железной, иногда </a:t>
            </a:r>
            <a:r>
              <a:rPr lang="ru-RU" sz="2000" b="1" i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гальванопластически</a:t>
            </a:r>
            <a:r>
              <a:rPr lang="ru-RU" sz="2000" b="1" i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покрытой другим металлом, которая была натянута в круглом кольце; другой диск сплошной (металлическая пластинка</a:t>
            </a:r>
            <a:r>
              <a:rPr lang="ru-RU" sz="2000" b="1" i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)».</a:t>
            </a:r>
            <a:endParaRPr lang="ru-RU" sz="2000" b="1" i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88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novmysl.ru/Quantum/Stoletov_image0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5988" y="-690563"/>
            <a:ext cx="33337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http://novmysl.ru/Quantum/Stoletov_image00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2825" y="-98425"/>
            <a:ext cx="123825" cy="1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novmysl.ru/Quantum/Stoletov_image00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9450" y="-98425"/>
            <a:ext cx="142875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http://novmysl.ru/Quantum/Stoletov_image006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1138" y="-98425"/>
            <a:ext cx="161925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9009" y="4365010"/>
            <a:ext cx="877919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Таким </a:t>
            </a:r>
            <a:r>
              <a:rPr lang="ru-RU" sz="12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образом, качественная сторона явления была исследована. Далее Столетов приступил к выяснению количественных характеристик фотоэффекта, освещая катод монохроматическим светом различной интенсивности    и длины </a:t>
            </a:r>
            <a:r>
              <a:rPr 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волны, </a:t>
            </a:r>
            <a:r>
              <a:rPr lang="ru-RU" sz="12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 также меняя напряжение </a:t>
            </a:r>
            <a:r>
              <a:rPr 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батареи. </a:t>
            </a:r>
            <a:r>
              <a:rPr lang="ru-RU" sz="12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Варьировалось также давление воздуха в камере, расстояние между электродами и до дуговой лампы, материал окошка и металлы, из которых выполнены катод и анод. На основе многочисленных опытов по наблюдению внешнего фотоэффекта Столетов сформулировал три эмпирических закона:</a:t>
            </a:r>
            <a:endParaRPr lang="ru-RU" sz="1200" b="1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Фототок, возникающий при освещении отрицательного электрода светом фиксированной длины волны, пропорционален интенсивности света и площади электрода.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2"/>
            </a:pPr>
            <a:r>
              <a:rPr lang="ru-RU" sz="1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Максимальная кинетическая энергия носителей фототока линейно зависит от частоты света и не зависит от его интенсивности.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3"/>
            </a:pPr>
            <a:r>
              <a:rPr lang="ru-RU" sz="1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Фотоэффект имеет место, если частота падающего света больше некоторой пороговой </a:t>
            </a:r>
            <a:r>
              <a:rPr lang="ru-RU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частоты </a:t>
            </a:r>
            <a:r>
              <a:rPr lang="el-GR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ω</a:t>
            </a:r>
            <a:r>
              <a:rPr lang="ru-RU" sz="1200" b="1" baseline="-25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ru-RU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зависящей только от материала катода. Данная пороговая частота называется </a:t>
            </a:r>
            <a:r>
              <a:rPr lang="ru-RU" sz="12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красной границей фотоэффекта</a:t>
            </a:r>
            <a:r>
              <a:rPr lang="ru-RU" sz="1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0324" y="3312838"/>
            <a:ext cx="87541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Об </a:t>
            </a:r>
            <a:r>
              <a:rPr lang="ru-RU" sz="12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отсутствии этой связи также говорит зарядовая несимметричность эффекта: при подключении к аноду </a:t>
            </a:r>
            <a:r>
              <a:rPr lang="ru-RU" sz="12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отрицательного</a:t>
            </a:r>
            <a:r>
              <a:rPr lang="ru-RU" sz="12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 напряжения относительно катода ток не начинал идти и при освещении последнего (на самом деле, ничтожный ток тек, но это происходило из-за частичного поглощения света сетчатым анодом). Из опыта следовало, что источником носителей заряда фототока является не воздух, а освещаемый катод, причем заряд этих носителей отрицательный.</a:t>
            </a:r>
            <a:endParaRPr lang="ru-RU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878219"/>
            <a:ext cx="604867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Из </a:t>
            </a:r>
            <a:r>
              <a:rPr lang="ru-RU" sz="12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герметичной камеры B частично или полностью откачивался воздух. Внутри этой камеры располагалось два электрода: цельный металлический катод К и выполненный в виде металлической сетки анод А. Свет от дуговой лампы проникал в камеру через кварцевое окошко О (стекло практически не пропускает ультрафиолет) и благодаря устройству анода свободно падал на металлическую поверхность катода. Между катодом и анодом создавалось достаточно высокое напряжение (до 250 вольт), а ток в анодной цепи измерялся с помощью чувствительного гальванометра Г (точность порядка   A). Столетов обнаружил, что при падении света на катод в цепи начинает течь фототок, который исчезает при закрывании кварцевого окошка. Наличие фототока наблюдалось и при наличии воздуха, и при его отсутствии — поэтому эффект никак не связан с ионизацией </a:t>
            </a:r>
            <a:r>
              <a:rPr lang="ru-RU" sz="1200" b="1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воздуха  </a:t>
            </a:r>
            <a:r>
              <a:rPr 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электромагнитным </a:t>
            </a:r>
            <a:r>
              <a:rPr lang="ru-RU" sz="12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излучением.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698" y="1019814"/>
            <a:ext cx="23876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24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1684" y="1052736"/>
            <a:ext cx="756431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Спасибо</a:t>
            </a:r>
          </a:p>
          <a:p>
            <a:pPr algn="ctr"/>
            <a:r>
              <a:rPr lang="ru-RU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за просмотр</a:t>
            </a:r>
          </a:p>
          <a:p>
            <a:pPr algn="ctr"/>
            <a:r>
              <a:rPr lang="ru-RU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данной работы</a:t>
            </a:r>
          </a:p>
          <a:p>
            <a:pPr algn="ctr"/>
            <a:r>
              <a:rPr lang="ru-RU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и ее оценку.</a:t>
            </a:r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859668"/>
            <a:ext cx="18218024" cy="85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10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1984</TotalTime>
  <Words>2748</Words>
  <Application>Microsoft Office PowerPoint</Application>
  <PresentationFormat>Экран (4:3)</PresentationFormat>
  <Paragraphs>303</Paragraphs>
  <Slides>44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50" baseType="lpstr">
      <vt:lpstr>Arial</vt:lpstr>
      <vt:lpstr>Arial Black</vt:lpstr>
      <vt:lpstr>Calibri</vt:lpstr>
      <vt:lpstr>Tahoma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АРМ</dc:creator>
  <cp:lastModifiedBy>User</cp:lastModifiedBy>
  <cp:revision>190</cp:revision>
  <dcterms:created xsi:type="dcterms:W3CDTF">2015-09-24T15:38:43Z</dcterms:created>
  <dcterms:modified xsi:type="dcterms:W3CDTF">2021-06-08T14:24:46Z</dcterms:modified>
</cp:coreProperties>
</file>