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75" r:id="rId11"/>
    <p:sldId id="265" r:id="rId12"/>
    <p:sldId id="267" r:id="rId13"/>
    <p:sldId id="268" r:id="rId14"/>
    <p:sldId id="270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966" autoAdjust="0"/>
  </p:normalViewPr>
  <p:slideViewPr>
    <p:cSldViewPr>
      <p:cViewPr varScale="1">
        <p:scale>
          <a:sx n="72" d="100"/>
          <a:sy n="72" d="100"/>
        </p:scale>
        <p:origin x="-5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B66D4C-3F86-4F84-91E3-01435979480C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0504C-A3D3-4986-8F7D-C43C1DCF83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97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0504C-A3D3-4986-8F7D-C43C1DCF83F7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0504C-A3D3-4986-8F7D-C43C1DCF83F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892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0504C-A3D3-4986-8F7D-C43C1DCF83F7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372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scene3d>
              <a:camera prst="perspectiveRelaxedModerately">
                <a:rot lat="19800000" lon="0" rev="0"/>
              </a:camera>
              <a:lightRig rig="threePt" dir="t"/>
            </a:scene3d>
            <a:sp3d extrusionH="57150" prstMaterial="dkEdge">
              <a:bevelT w="38100" h="38100"/>
              <a:bevelB w="82550" h="38100" prst="coolSlant"/>
            </a:sp3d>
          </a:bodyPr>
          <a:lstStyle>
            <a:lvl1pPr>
              <a:defRPr>
                <a:ln>
                  <a:gradFill>
                    <a:gsLst>
                      <a:gs pos="0">
                        <a:schemeClr val="accent1">
                          <a:lumMod val="5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gradFill flip="none" rotWithShape="1">
                  <a:gsLst>
                    <a:gs pos="0">
                      <a:schemeClr val="accent1">
                        <a:lumMod val="5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  <a:alpha val="79000"/>
                      </a:schemeClr>
                    </a:gs>
                  </a:gsLst>
                  <a:lin ang="5400000" scaled="0"/>
                  <a:tileRect/>
                </a:gradFill>
                <a:effectLst>
                  <a:outerShdw blurRad="241300" dist="38100" dir="5400000" rotWithShape="0">
                    <a:schemeClr val="bg2">
                      <a:lumMod val="10000"/>
                      <a:alpha val="30000"/>
                    </a:scheme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scene3d>
              <a:camera prst="orthographicFront"/>
              <a:lightRig rig="threePt" dir="t"/>
            </a:scene3d>
            <a:sp3d extrusionH="57150" contourW="12700">
              <a:bevelT w="82550" h="38100" prst="coolSlant"/>
              <a:contourClr>
                <a:schemeClr val="bg2">
                  <a:lumMod val="25000"/>
                </a:schemeClr>
              </a:contourClr>
            </a:sp3d>
          </a:bodyPr>
          <a:lstStyle>
            <a:lvl1pPr marL="0" indent="0" algn="ctr">
              <a:buNone/>
              <a:defRPr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5F26-DA64-4D27-9D2D-D1B6044C96BB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E37-A118-41DF-B88C-D135393E62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5F26-DA64-4D27-9D2D-D1B6044C96BB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E37-A118-41DF-B88C-D135393E62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5F26-DA64-4D27-9D2D-D1B6044C96BB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E37-A118-41DF-B88C-D135393E62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965193"/>
          </a:xfrm>
        </p:spPr>
        <p:txBody>
          <a:bodyPr anchor="b">
            <a:no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500305"/>
            <a:ext cx="4040188" cy="362585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96519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00305"/>
            <a:ext cx="4041775" cy="362585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5F26-DA64-4D27-9D2D-D1B6044C96BB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E37-A118-41DF-B88C-D135393E62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5F26-DA64-4D27-9D2D-D1B6044C96BB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E37-A118-41DF-B88C-D135393E62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5F26-DA64-4D27-9D2D-D1B6044C96BB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E37-A118-41DF-B88C-D135393E62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5F26-DA64-4D27-9D2D-D1B6044C96BB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E37-A118-41DF-B88C-D135393E62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5F26-DA64-4D27-9D2D-D1B6044C96BB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E37-A118-41DF-B88C-D135393E62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5F26-DA64-4D27-9D2D-D1B6044C96BB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E37-A118-41DF-B88C-D135393E62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5F26-DA64-4D27-9D2D-D1B6044C96BB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20E37-A118-41DF-B88C-D135393E62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5984" y="571480"/>
            <a:ext cx="6400816" cy="8461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perspectiveRelaxedModerately">
                <a:rot lat="19800000" lon="0" rev="0"/>
              </a:camera>
              <a:lightRig rig="threePt" dir="t"/>
            </a:scene3d>
            <a:sp3d extrusionH="57150" prstMaterial="dkEdge">
              <a:bevelT w="38100" h="38100"/>
              <a:bevelB w="82550" h="38100" prst="coolSlant"/>
            </a:sp3d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4414" y="1600200"/>
            <a:ext cx="747238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A5F26-DA64-4D27-9D2D-D1B6044C96BB}" type="datetimeFigureOut">
              <a:rPr lang="ru-RU" smtClean="0"/>
              <a:pPr/>
              <a:t>ср 25.11.20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20E37-A118-41DF-B88C-D135393E62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xStyles>
    <p:titleStyle>
      <a:lvl1pPr algn="ctr" defTabSz="914400" rtl="0" eaLnBrk="1" latinLnBrk="0" hangingPunct="1">
        <a:spcBef>
          <a:spcPct val="0"/>
        </a:spcBef>
        <a:buNone/>
        <a:defRPr lang="ru-RU" sz="3200" kern="1200" dirty="0">
          <a:ln>
            <a:gradFill>
              <a:gsLst>
                <a:gs pos="0">
                  <a:schemeClr val="accent1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  <a:alpha val="79000"/>
                </a:schemeClr>
              </a:gs>
            </a:gsLst>
            <a:lin ang="5400000" scaled="0"/>
            <a:tileRect/>
          </a:gradFill>
          <a:effectLst>
            <a:outerShdw blurRad="241300" dist="38100" dir="5400000" rotWithShape="0">
              <a:schemeClr val="bg2">
                <a:lumMod val="10000"/>
                <a:alpha val="3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3"/>
        </a:buBlip>
        <a:defRPr sz="2800" kern="1200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3"/>
        </a:buBlip>
        <a:defRPr sz="2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3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3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3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255986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Дополнительная общеобразовательная 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общеразвивающая программа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34680"/>
            <a:ext cx="7088832" cy="1434480"/>
          </a:xfrm>
        </p:spPr>
        <p:txBody>
          <a:bodyPr/>
          <a:lstStyle/>
          <a:p>
            <a:pPr algn="r"/>
            <a:r>
              <a:rPr lang="ru-RU" dirty="0"/>
              <a:t>Автор-составитель: </a:t>
            </a:r>
          </a:p>
          <a:p>
            <a:pPr algn="r"/>
            <a:r>
              <a:rPr lang="ru-RU" dirty="0" err="1"/>
              <a:t>Казанлиева</a:t>
            </a:r>
            <a:r>
              <a:rPr lang="ru-RU" dirty="0"/>
              <a:t> </a:t>
            </a:r>
            <a:r>
              <a:rPr lang="ru-RU" dirty="0" err="1"/>
              <a:t>Зарема</a:t>
            </a:r>
            <a:r>
              <a:rPr lang="ru-RU" dirty="0"/>
              <a:t> </a:t>
            </a:r>
            <a:r>
              <a:rPr lang="ru-RU" dirty="0" err="1"/>
              <a:t>Хамзатовна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332656"/>
            <a:ext cx="6390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Муниципальное бюджетное образовательное учреждение дополнительного образования детей </a:t>
            </a:r>
            <a:r>
              <a:rPr lang="ru-RU" b="1" dirty="0" err="1"/>
              <a:t>Ямальский</a:t>
            </a:r>
            <a:r>
              <a:rPr lang="ru-RU" b="1" dirty="0"/>
              <a:t> Центр внешкольной работы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20852" y="2849905"/>
            <a:ext cx="4563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Академия мастерства</a:t>
            </a:r>
          </a:p>
        </p:txBody>
      </p:sp>
      <p:pic>
        <p:nvPicPr>
          <p:cNvPr id="6" name="Picture 2" descr="C:\Users\Ольга\Desktop\СЕРДЦЕ - копия\ОБЪЕДИНЕНИЕ УМЕЛЫЕ РУЧКИ\ФОТОФАКТЫ\Казанлиева Зарема Хамзатовн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2669298"/>
            <a:ext cx="1724456" cy="22254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Scan000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7806" y="4243796"/>
            <a:ext cx="1838325" cy="2614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571480"/>
            <a:ext cx="7200800" cy="846158"/>
          </a:xfrm>
        </p:spPr>
        <p:txBody>
          <a:bodyPr/>
          <a:lstStyle/>
          <a:p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Характеристика  программы: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600200"/>
            <a:ext cx="8208912" cy="4525963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Вид программы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модифицированная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Продолжительность освоения программы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3 года</a:t>
            </a:r>
          </a:p>
          <a:p>
            <a:pPr>
              <a:buFont typeface="Wingdings" pitchFamily="2" charset="2"/>
              <a:buChar char="Ø"/>
            </a:pPr>
            <a:r>
              <a:rPr lang="ru-RU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Возраст детей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10-17 лет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Образовательная область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декоративно-прикладное творчество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Направленность деятельности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художественная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Участие в конкурсах дополнительных образовательных программ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диплом участника 5-го конкурса в номинации Программы дополнительного образования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PEDMIX.ru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(февраль, 2014)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737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Отличительные Особенности программы: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4414" y="1600200"/>
            <a:ext cx="7318026" cy="4525963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При  разработке  программы  ставились цели на активное  приобщение  детей  и  подростков  к  художественному  творчеству на более длительный период. Программа «Академия мастерства» является адаптированной, в основу ее положены следующие программы:</a:t>
            </a:r>
          </a:p>
          <a:p>
            <a:pPr marL="1143000" lvl="0" indent="-1143000" algn="just"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«Мастерская чудес»,  автор-составитель Пономарева Е. Ю., </a:t>
            </a:r>
            <a:r>
              <a:rPr lang="ru-RU" dirty="0" err="1" smtClean="0">
                <a:solidFill>
                  <a:schemeClr val="tx1"/>
                </a:solidFill>
              </a:rPr>
              <a:t>п.д.о</a:t>
            </a:r>
            <a:r>
              <a:rPr lang="ru-RU" dirty="0" smtClean="0">
                <a:solidFill>
                  <a:schemeClr val="tx1"/>
                </a:solidFill>
              </a:rPr>
              <a:t>. МБОУ </a:t>
            </a:r>
            <a:r>
              <a:rPr lang="ru-RU" dirty="0">
                <a:solidFill>
                  <a:schemeClr val="tx1"/>
                </a:solidFill>
              </a:rPr>
              <a:t>ДОД ЦВР п. Магдагачи , 2012г. </a:t>
            </a:r>
          </a:p>
          <a:p>
            <a:pPr marL="1143000" lvl="0" indent="-1143000" algn="just"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«Декоративно-прикладное творчество»,  автор Журавлева Н.Ю. </a:t>
            </a:r>
            <a:r>
              <a:rPr lang="ru-RU" dirty="0" err="1">
                <a:solidFill>
                  <a:schemeClr val="tx1"/>
                </a:solidFill>
              </a:rPr>
              <a:t>Сб</a:t>
            </a:r>
            <a:r>
              <a:rPr lang="ru-RU" dirty="0">
                <a:solidFill>
                  <a:schemeClr val="tx1"/>
                </a:solidFill>
              </a:rPr>
              <a:t>-ник ГОУ ЯО  Центр детей и творчества, г. Ярославль, 2004.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035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дидактические принципы программы: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600200"/>
            <a:ext cx="7787208" cy="4525963"/>
          </a:xfrm>
        </p:spPr>
        <p:txBody>
          <a:bodyPr>
            <a:normAutofit fontScale="25000" lnSpcReduction="20000"/>
          </a:bodyPr>
          <a:lstStyle/>
          <a:p>
            <a:pPr lvl="0" algn="just"/>
            <a:r>
              <a:rPr lang="ru-RU" sz="72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Принцип  </a:t>
            </a:r>
            <a:r>
              <a:rPr lang="ru-RU" sz="7200" b="1" i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гуманизации</a:t>
            </a:r>
            <a:r>
              <a:rPr lang="ru-RU" sz="7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ru-RU" sz="7200" b="1" dirty="0"/>
              <a:t>предполагает создание оптимальной среды для  воспитания, общения и отдыха детей, способствует</a:t>
            </a:r>
            <a:r>
              <a:rPr lang="ru-RU" sz="7200" b="1" i="1" dirty="0"/>
              <a:t>, </a:t>
            </a:r>
            <a:r>
              <a:rPr lang="ru-RU" sz="7200" b="1" dirty="0"/>
              <a:t>обеспечению благоприятных условий для освоения общечеловеческих социально-культурных </a:t>
            </a:r>
            <a:r>
              <a:rPr lang="ru-RU" sz="7200" b="1" dirty="0" smtClean="0"/>
              <a:t>ценностей</a:t>
            </a:r>
            <a:r>
              <a:rPr lang="ru-RU" sz="7200" dirty="0"/>
              <a:t>.</a:t>
            </a:r>
          </a:p>
          <a:p>
            <a:pPr lvl="0" algn="just"/>
            <a:r>
              <a:rPr lang="ru-RU" sz="72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Принцип сознательности </a:t>
            </a:r>
            <a:r>
              <a:rPr lang="ru-RU" sz="7200" b="1" dirty="0" smtClean="0"/>
              <a:t>предусматривает заинтересованное, а не механическое усвоение детьми необходимых знаний и умений.</a:t>
            </a:r>
          </a:p>
          <a:p>
            <a:pPr lvl="0" algn="just"/>
            <a:r>
              <a:rPr lang="ru-RU" sz="72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Принцип  доступности  </a:t>
            </a:r>
            <a:r>
              <a:rPr lang="ru-RU" sz="7200" b="1" dirty="0" smtClean="0"/>
              <a:t>выражается в соответствии учебного материала возрастным и психологическим  особенностям детей, в создании адекватной педагогической среды.</a:t>
            </a:r>
          </a:p>
          <a:p>
            <a:pPr lvl="0" algn="just"/>
            <a:r>
              <a:rPr lang="ru-RU" sz="72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Принцип </a:t>
            </a:r>
            <a:r>
              <a:rPr lang="ru-RU" sz="72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наглядности </a:t>
            </a:r>
            <a:r>
              <a:rPr lang="ru-RU" sz="7200" b="1" dirty="0"/>
              <a:t>выражается в том, что у ребенка более развита наглядно-образная память, чем словесно-логическая, По­этому мышление опирается на восприятие или представления.</a:t>
            </a:r>
          </a:p>
          <a:p>
            <a:pPr lvl="0" algn="just"/>
            <a:r>
              <a:rPr lang="ru-RU" sz="72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Принцип комплексности, систематичности и последовательности </a:t>
            </a:r>
            <a:r>
              <a:rPr lang="ru-RU" sz="7200" b="1" dirty="0"/>
              <a:t>обязывает строить процесс обучения таким образом, чтобы учебная деятельность связывалась со всеми сторонами воспитательной работы, а овладение новыми знаниями, умениями и навыками опиралось на то, что уже усвоено.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91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332656"/>
            <a:ext cx="7067128" cy="2664296"/>
          </a:xfrm>
        </p:spPr>
        <p:txBody>
          <a:bodyPr>
            <a:noAutofit/>
          </a:bodyPr>
          <a:lstStyle/>
          <a:p>
            <a:pPr algn="just"/>
            <a:r>
              <a:rPr lang="ru-RU" sz="18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 получения  ожидаемых результатов   на  достойном   уровне,   </a:t>
            </a:r>
            <a: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программе выделены  </a:t>
            </a:r>
            <a:r>
              <a:rPr lang="ru-RU" sz="18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уровня  творческого  процесса - от зарождения   идеи  и  обретения  художественных </a:t>
            </a:r>
            <a: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навыков к </a:t>
            </a:r>
            <a:r>
              <a:rPr lang="ru-RU" sz="18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воплощению   в  реальном  материале. </a:t>
            </a:r>
            <a: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Сложив  </a:t>
            </a:r>
            <a:r>
              <a:rPr lang="ru-RU" sz="18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курсы  в  единую    программу  от  простого - к сложному, разнообразив   приемы  и  технологии  определены  этапы  обучения</a:t>
            </a:r>
            <a: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18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Ольга\Desktop\СЕРДЦЕ - копия\ОБЪЕДИНЕНИЕ УМЕЛЫЕ РУЧКИ\ФОТОФАКТЫ\2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354" y="4005063"/>
            <a:ext cx="2824163" cy="20732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81516" y="4509120"/>
            <a:ext cx="454281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</a:pPr>
            <a:r>
              <a:rPr lang="ru-RU" b="1" i="1" dirty="0" smtClean="0">
                <a:solidFill>
                  <a:srgbClr val="0070C0"/>
                </a:solidFill>
              </a:rPr>
              <a:t>«Композиция» </a:t>
            </a:r>
            <a:r>
              <a:rPr lang="ru-RU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сопоставление,  сложение, соединение  частей  и   приведение  в  порядок,    организация  плоскости: середины, углов, композиционная  организация  круга, треугольника.</a:t>
            </a:r>
            <a:endParaRPr lang="ru-RU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C:\Users\Ольга\Desktop\СЕРДЦЕ - копия\ОБЪЕДИНЕНИЕ УМЕЛЫЕ РУЧКИ\ФОТОФАКТЫ\2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4128" y="2588245"/>
            <a:ext cx="2676525" cy="19208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Ольга\Desktop\СЕРДЦЕ - копия\ОБЪЕДИНЕНИЕ УМЕЛЫЕ РУЧКИ\ФОТОФАКТЫ\23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1517" y="2435078"/>
            <a:ext cx="2512368" cy="17939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347864" y="6263446"/>
            <a:ext cx="34772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/>
              <a:t>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(Недельная  нагрузка   4  часа)</a:t>
            </a:r>
          </a:p>
        </p:txBody>
      </p:sp>
    </p:spTree>
    <p:extLst>
      <p:ext uri="{BB962C8B-B14F-4D97-AF65-F5344CB8AC3E}">
        <p14:creationId xmlns:p14="http://schemas.microsoft.com/office/powerpoint/2010/main" val="142615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Ольга\Desktop\СЕРДЦЕ - копия\ОБЪЕДИНЕНИЕ УМЕЛЫЕ РУЧКИ\ФОТОФАКТЫ\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4718" y="3055513"/>
            <a:ext cx="2065966" cy="35786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Ольга\Desktop\СЕРДЦЕ - копия\ОБЪЕДИНЕНИЕ УМЕЛЫЕ РУЧКИ\ФОТОФАКТЫ\1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221088"/>
            <a:ext cx="2290763" cy="2320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Ольга\Desktop\СЕРДЦЕ - копия\ОБЪЕДИНЕНИЕ УМЕЛЫЕ РУЧКИ\ФОТОФАКТЫ\1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5488" y="2128083"/>
            <a:ext cx="2438400" cy="1828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63888" y="47667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ru-RU" b="1" dirty="0">
                <a:solidFill>
                  <a:srgbClr val="0070C0"/>
                </a:solidFill>
              </a:rPr>
              <a:t>«Бумажная пластика» </a:t>
            </a:r>
            <a:endParaRPr lang="ru-RU" b="1" dirty="0" smtClean="0">
              <a:solidFill>
                <a:srgbClr val="0070C0"/>
              </a:solidFill>
            </a:endParaRPr>
          </a:p>
          <a:p>
            <a:pPr lvl="0" algn="just"/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аппликация  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 крученой  бумаги,  при  работе  с  гранью  передача   объема, интересных  линий  под  разным  освещением, ракурсом, создающие  иллюзию  движения, ритма. Сама технология  требует  усидчивости, аккуратности.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652120" y="2784996"/>
            <a:ext cx="3429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(Недельная  нагрузка   4  часа)</a:t>
            </a:r>
          </a:p>
        </p:txBody>
      </p:sp>
    </p:spTree>
    <p:extLst>
      <p:ext uri="{BB962C8B-B14F-4D97-AF65-F5344CB8AC3E}">
        <p14:creationId xmlns:p14="http://schemas.microsoft.com/office/powerpoint/2010/main" val="363845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4414" y="620688"/>
            <a:ext cx="7472386" cy="5505475"/>
          </a:xfrm>
        </p:spPr>
        <p:txBody>
          <a:bodyPr>
            <a:normAutofit/>
          </a:bodyPr>
          <a:lstStyle/>
          <a:p>
            <a:pPr algn="just"/>
            <a:endParaRPr lang="ru-RU" b="1" dirty="0" smtClean="0">
              <a:solidFill>
                <a:srgbClr val="0070C0"/>
              </a:solidFill>
            </a:endParaRPr>
          </a:p>
          <a:p>
            <a:pPr algn="just"/>
            <a:endParaRPr lang="ru-RU" b="1" dirty="0">
              <a:solidFill>
                <a:srgbClr val="0070C0"/>
              </a:solidFill>
            </a:endParaRPr>
          </a:p>
          <a:p>
            <a:pPr algn="just"/>
            <a:endParaRPr lang="ru-RU" b="1" dirty="0" smtClean="0">
              <a:solidFill>
                <a:srgbClr val="0070C0"/>
              </a:solidFill>
            </a:endParaRPr>
          </a:p>
          <a:p>
            <a:pPr algn="just"/>
            <a:endParaRPr lang="ru-RU" b="1" dirty="0">
              <a:solidFill>
                <a:srgbClr val="0070C0"/>
              </a:solidFill>
            </a:endParaRPr>
          </a:p>
          <a:p>
            <a:pPr lvl="3" algn="just"/>
            <a:r>
              <a:rPr lang="ru-RU" b="1" dirty="0" smtClean="0">
                <a:solidFill>
                  <a:srgbClr val="0070C0"/>
                </a:solidFill>
              </a:rPr>
              <a:t>«</a:t>
            </a:r>
            <a:r>
              <a:rPr lang="ru-RU" b="1" dirty="0">
                <a:solidFill>
                  <a:srgbClr val="0070C0"/>
                </a:solidFill>
              </a:rPr>
              <a:t>Оформление витрин» </a:t>
            </a: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особое место  в  интерьерах  общественных  зданий  свидетельствуют  о  том, что  синтез  искусств  в  условиях   типового  строительства  приобретает  большое  значение. </a:t>
            </a:r>
          </a:p>
          <a:p>
            <a:endParaRPr lang="ru-RU" dirty="0"/>
          </a:p>
        </p:txBody>
      </p:sp>
      <p:pic>
        <p:nvPicPr>
          <p:cNvPr id="3074" name="Picture 2" descr="C:\Users\Ольга\Desktop\СЕРДЦЕ - копия\ОБЪЕДИНЕНИЕ УМЕЛЫЕ РУЧКИ\ФОТОФАКТЫ\1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3573015"/>
            <a:ext cx="2459037" cy="30940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Ольга\Desktop\СЕРДЦЕ - копия\ОБЪЕДИНЕНИЕ УМЕЛЫЕ РУЧКИ\ФОТОФАКТЫ\2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4128" y="116632"/>
            <a:ext cx="3317875" cy="24177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419872" y="4750701"/>
            <a:ext cx="3429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(Недельная  нагрузка   4  часа)</a:t>
            </a:r>
          </a:p>
        </p:txBody>
      </p:sp>
      <p:pic>
        <p:nvPicPr>
          <p:cNvPr id="3076" name="Picture 4" descr="C:\Users\Ольга\Desktop\СЕРДЦЕ - копия\ОБЪЕДИНЕНИЕ УМЕЛЫЕ РУЧКИ\ФОТОФАКТЫ\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800" y="332656"/>
            <a:ext cx="1813346" cy="23088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00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3684" y="260648"/>
            <a:ext cx="6400816" cy="84615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Проектная деятельность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Ольга\Desktop\СЕРДЦЕ - копия\ОБЪЕДИНЕНИЕ УМЕЛЫЕ РУЧКИ\ФОТОФАКТЫ\20131024_1159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3212976"/>
            <a:ext cx="2448272" cy="35490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Ольга\Desktop\СЕРДЦЕ - копия\ОБЪЕДИНЕНИЕ УМЕЛЫЕ РУЧКИ\ФОТОФАКТЫ\20131230_16331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1762" y="1378043"/>
            <a:ext cx="2499850" cy="38650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Ольга\Desktop\СЕРДЦЕ - копия\ОБЪЕДИНЕНИЕ УМЕЛЫЕ РУЧКИ\ФОТОФАКТЫ\20131024_115938-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1650" y="4293096"/>
            <a:ext cx="2495554" cy="22638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Ольга\Desktop\СЕРДЦЕ - копия\ОБЪЕДИНЕНИЕ УМЕЛЫЕ РУЧКИ\ФОТОФАКТЫ\1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1649" y="1343346"/>
            <a:ext cx="3522851" cy="26421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84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chemeClr val="tx1"/>
                </a:solidFill>
              </a:rPr>
              <a:t>Нуно-фелтинг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Ольга\Desktop\СЕРДЦЕ - копия\ОБЪЕДИНЕНИЕ УМЕЛЫЕ РУЧКИ\ФОТОФАКТЫ\20131230_16332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3645024"/>
            <a:ext cx="2237680" cy="30525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Ольга\Desktop\СЕРДЦЕ - копия\ОБЪЕДИНЕНИЕ УМЕЛЫЕ РУЧКИ\ФОТОФАКТЫ\1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720" y="1484784"/>
            <a:ext cx="3494517" cy="26208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Ольга\Desktop\СЕРДЦЕ - копия\ОБЪЕДИНЕНИЕ УМЕЛЫЕ РУЧКИ\ФОТОФАКТЫ\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43510" y="326008"/>
            <a:ext cx="1207541" cy="2029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Ольга\Desktop\СЕРДЦЕ - копия\ОБЪЕДИНЕНИЕ УМЕЛЫЕ РУЧКИ\ФОТОФАКТЫ\8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1249" y="2651212"/>
            <a:ext cx="3684123" cy="24380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Ольга\Desktop\СЕРДЦЕ - копия\ОБЪЕДИНЕНИЕ УМЕЛЫЕ РУЧКИ\ФОТОФАКТЫ\3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3000" y="4509120"/>
            <a:ext cx="2463923" cy="18469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Ольга\Desktop\СЕРДЦЕ - копия\ОБЪЕДИНЕНИЕ УМЕЛЫЕ РУЧКИ\ФОТОФАКТЫ\20131229_003201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2320769" cy="18104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79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404664"/>
            <a:ext cx="7020272" cy="630134"/>
          </a:xfrm>
        </p:spPr>
        <p:txBody>
          <a:bodyPr/>
          <a:lstStyle/>
          <a:p>
            <a:r>
              <a:rPr lang="ru-RU" sz="2800" dirty="0" smtClean="0"/>
              <a:t>Интегрированный проект «</a:t>
            </a:r>
            <a:r>
              <a:rPr lang="ru-RU" sz="2800" dirty="0" err="1" smtClean="0">
                <a:solidFill>
                  <a:srgbClr val="C00000"/>
                </a:solidFill>
              </a:rPr>
              <a:t>Экоидеи</a:t>
            </a:r>
            <a:r>
              <a:rPr lang="ru-RU" sz="2800" dirty="0" smtClean="0">
                <a:solidFill>
                  <a:srgbClr val="C00000"/>
                </a:solidFill>
              </a:rPr>
              <a:t> в рождении </a:t>
            </a:r>
            <a:r>
              <a:rPr lang="ru-RU" sz="2800" dirty="0">
                <a:solidFill>
                  <a:srgbClr val="C00000"/>
                </a:solidFill>
              </a:rPr>
              <a:t>м</a:t>
            </a:r>
            <a:r>
              <a:rPr lang="ru-RU" sz="2800" dirty="0" smtClean="0">
                <a:solidFill>
                  <a:srgbClr val="C00000"/>
                </a:solidFill>
              </a:rPr>
              <a:t>аленьких шедевров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Ольга\Desktop\СЕРДЦЕ - копия\балеринка с зонтиком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722355">
            <a:off x="292258" y="1621774"/>
            <a:ext cx="3240641" cy="24468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Ольга\Desktop\СЕРДЦЕ - копия\балеринк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867456">
            <a:off x="271297" y="4145094"/>
            <a:ext cx="2585743" cy="25247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Ольга\Desktop\СЕРДЦЕ - копия\девушка на пуфике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98805">
            <a:off x="6330386" y="1281625"/>
            <a:ext cx="2396733" cy="31238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Ольга\Desktop\СЕРДЦЕ - копия\девушка с клевером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244842">
            <a:off x="6337887" y="4439561"/>
            <a:ext cx="2381732" cy="19358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Ольга\Desktop\СЕРДЦЕ - копия\русалка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936" y="3445991"/>
            <a:ext cx="1512168" cy="3261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Ольга\Desktop\О СКРАПБУКИНГЕ\к проекту экошедевры\IMG_0022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9621" y="1268760"/>
            <a:ext cx="2791222" cy="207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0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188640"/>
            <a:ext cx="6400816" cy="846158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Создание моделей из НИЧЕГО!..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Ольга\Desktop\СЕРДЦЕ - копия\ОБЪЕДИНЕНИЕ УМЕЛЫЕ РУЧКИ\ФОТОФАКТЫ\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1600323"/>
            <a:ext cx="2016224" cy="45415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Ольга\Desktop\СЕРДЦЕ - копия\ОБЪЕДИНЕНИЕ УМЕЛЫЕ РУЧКИ\ФОТОФАКТЫ\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9832" y="3356992"/>
            <a:ext cx="2438400" cy="3251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Ольга\Desktop\СЕРДЦЕ - копия\ОБЪЕДИНЕНИЕ УМЕЛЫЕ РУЧКИ\ФОТОФАКТЫ\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1505" y="1124744"/>
            <a:ext cx="2327429" cy="37308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692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947629"/>
            <a:ext cx="6968330" cy="21213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Пацула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Наталья – необычная девочка… Для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того, чтобы попасть в 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ее особенный мир,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пришлось перепробовать разные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пути.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Раскрыв душу, обнаружили великое желание творить, пробовать, побеждать. </a:t>
            </a:r>
          </a:p>
        </p:txBody>
      </p:sp>
      <p:pic>
        <p:nvPicPr>
          <p:cNvPr id="1026" name="Picture 2" descr="C:\Users\Ольга\Desktop\СЕРДЦЕ - копия\о наталье Пацула\Пацула Наташа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4221088"/>
            <a:ext cx="2362200" cy="2438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Ольга\Desktop\СЕРДЦЕ - копия\20131111_14571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64" y="4810670"/>
            <a:ext cx="2465091" cy="18488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9792" y="3108394"/>
            <a:ext cx="2316162" cy="2895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43808" y="116632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Индивидуальный маршрут </a:t>
            </a:r>
          </a:p>
          <a:p>
            <a:pPr algn="ctr"/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ООП (ОВЗ)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696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Осваивание новых техник рисования Натальей под руководством педагога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Ольга\Desktop\СЕРДЦЕ - копия\о наталье Пацула\IMG_826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3573016"/>
            <a:ext cx="2238947" cy="31595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87824" y="1709048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кляксография</a:t>
            </a:r>
            <a:endParaRPr lang="ru-RU" sz="28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F:\пацула\IMG_826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3117" y="2132856"/>
            <a:ext cx="1614070" cy="23520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31766" y="3608597"/>
            <a:ext cx="2003028" cy="28626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0753" y="1760697"/>
            <a:ext cx="2569847" cy="1847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F:\пацула\Сканировать1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2336" y="4648026"/>
            <a:ext cx="2771950" cy="20273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5191" y="1634617"/>
            <a:ext cx="2582739" cy="181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07925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6923112" cy="1080120"/>
          </a:xfrm>
        </p:spPr>
        <p:txBody>
          <a:bodyPr/>
          <a:lstStyle/>
          <a:p>
            <a:r>
              <a:rPr lang="ru-RU" dirty="0" smtClean="0"/>
              <a:t>Результаты на российском уровне</a:t>
            </a:r>
            <a:endParaRPr lang="ru-RU" dirty="0"/>
          </a:p>
        </p:txBody>
      </p:sp>
      <p:pic>
        <p:nvPicPr>
          <p:cNvPr id="7" name="Picture 2" descr="C:\Users\Ольга\Desktop\СЕРДЦЕ - копия\ОБЪЕДИНЕНИЕ УМЕЛЫЕ РУЧКИ\ФОТОФАКТЫ\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459765"/>
            <a:ext cx="3546475" cy="2747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3501008"/>
            <a:ext cx="2171603" cy="31442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3400941"/>
            <a:ext cx="2214562" cy="31448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56176" y="1473943"/>
            <a:ext cx="2284699" cy="33334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771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5736" y="1124744"/>
            <a:ext cx="2736304" cy="39365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581128"/>
            <a:ext cx="2735341" cy="20150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88024" y="2204864"/>
            <a:ext cx="2880320" cy="41779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3" descr="C:\Users\Ольга\Desktop\СЕРДЦЕ - копия\ОБЪЕДИНЕНИЕ УМЕЛЫЕ РУЧКИ\ФОТОФАКТЫ\17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00763" y="455801"/>
            <a:ext cx="3043237" cy="2225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91109" y="101858"/>
            <a:ext cx="4337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Результаты участия на УРФО (2012-2013 </a:t>
            </a:r>
            <a:r>
              <a:rPr lang="ru-RU" sz="2000" b="1" i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уч.г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 2013-2014 </a:t>
            </a:r>
            <a:r>
              <a:rPr lang="ru-RU" sz="2000" b="1" i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уч.г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.):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639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F:\ГРАМОТЫ И РАБОТЫ ДЕТЕЙ\Казанлиев Ахмед\Африканская лагуна КАзанлиев Ахмед Казанлиева Айза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9712" y="116632"/>
            <a:ext cx="2430950" cy="32724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ГРАМОТЫ И РАБОТЫ ДЕТЕЙ\Казанлиев Ахмед\казанлиев ахмед 10 лет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3140968"/>
            <a:ext cx="2592085" cy="3668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 descr="F:\ГРАМОТЫ И РАБОТЫ ДЕТЕЙ\сэротэтто несей\Сэротэтто Несэйне 15 лет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7904" y="3537549"/>
            <a:ext cx="3805237" cy="2874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:\ГРАМОТЫ И РАБОТЫ ДЕТЕЙ\сэротэтто несей\сэротэтто несейне 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208" y="298548"/>
            <a:ext cx="2376264" cy="3364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1151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3717032"/>
            <a:ext cx="2194043" cy="29253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F:\ГРАМОТЫ И РАБОТЫ ДЕТЕЙ\Яптик Надежда\яптик надежда 16-17 лет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9712" y="1124744"/>
            <a:ext cx="2736304" cy="38783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1" name="Picture 5" descr="F:\ГРАМОТЫ И РАБОТЫ ДЕТЕЙ\казанлиева айза\Казанлиева Айза 12 лет Елизавета Федоровна принцесса гессен дарм штадтская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6296" y="177800"/>
            <a:ext cx="1711325" cy="3251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:\ГРАМОТЫ И РАБОТЫ ДЕТЕЙ\казанлиева айза\казанлиева Айза Казанлиева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1999" y="2420888"/>
            <a:ext cx="2834319" cy="40109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689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оформления с розовыми цветами">
  <a:themeElements>
    <a:clrScheme name="8 марта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8 марта">
      <a:majorFont>
        <a:latin typeface="Segoe Scrip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оформления с розовыми цветами</Template>
  <TotalTime>0</TotalTime>
  <Words>517</Words>
  <Application>Microsoft Office PowerPoint</Application>
  <PresentationFormat>Экран (4:3)</PresentationFormat>
  <Paragraphs>48</Paragraphs>
  <Slides>17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Шаблон оформления с розовыми цветами</vt:lpstr>
      <vt:lpstr>Дополнительная общеобразовательная  общеразвивающая программа</vt:lpstr>
      <vt:lpstr>Характеристика  программы: </vt:lpstr>
      <vt:lpstr>Отличительные Особенности программы:</vt:lpstr>
      <vt:lpstr>Основные дидактические принципы программы:  </vt:lpstr>
      <vt:lpstr>Презентация PowerPoint</vt:lpstr>
      <vt:lpstr>Презентация PowerPoint</vt:lpstr>
      <vt:lpstr>Презентация PowerPoint</vt:lpstr>
      <vt:lpstr>Проектная деятельность</vt:lpstr>
      <vt:lpstr>Нуно-фелтинг</vt:lpstr>
      <vt:lpstr>Интегрированный проект «Экоидеи в рождении маленьких шедевров</vt:lpstr>
      <vt:lpstr>Создание моделей из НИЧЕГО!..</vt:lpstr>
      <vt:lpstr>Презентация PowerPoint</vt:lpstr>
      <vt:lpstr>Осваивание новых техник рисования Натальей под руководством педагога</vt:lpstr>
      <vt:lpstr>Результаты на российском уровне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>Шаблон оформления к 8 Марта</dc:description>
  <cp:lastModifiedBy/>
  <cp:revision>1</cp:revision>
  <dcterms:created xsi:type="dcterms:W3CDTF">2010-01-08T14:48:29Z</dcterms:created>
  <dcterms:modified xsi:type="dcterms:W3CDTF">2020-11-25T07:07:08Z</dcterms:modified>
  <cp:category>Шаблон оформления к 8 Марта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TC103516761049</vt:lpwstr>
  </property>
</Properties>
</file>