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62" r:id="rId4"/>
    <p:sldId id="263" r:id="rId5"/>
    <p:sldId id="268" r:id="rId6"/>
    <p:sldId id="259" r:id="rId7"/>
    <p:sldId id="275" r:id="rId8"/>
    <p:sldId id="260" r:id="rId9"/>
    <p:sldId id="270" r:id="rId10"/>
    <p:sldId id="281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DD1BF-4732-493A-AB42-92AD5C6DF07C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1B540-EDC1-4AFF-BDC7-200B730EF0B3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25B97-A0D2-4BF3-8373-A21F4A531D92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A24F2-46C8-4910-9511-EBAF397E8D77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ECB60-F3BA-4492-BD08-B4B3F93BE79B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104F5-E592-43A1-B030-CAE185219B3B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C64EF-F118-495E-A7FA-5E350EEA39D5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B9294-E424-4AC6-8E45-86EFB40B67A6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1323C-3D99-46D7-8691-59B1AF72C3E2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4D793-23EC-48A6-823E-8396B303E770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38CDB-28C8-4E1A-8A2C-14A9F60D5931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71DF2-6D04-4DEA-A92C-3ED1A022F4D7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0D14-EEE6-4FAE-8F1A-813C2DC695B5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1ECE0-FFD7-4BDA-8F3A-67E51EE5CD8D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AF4CA-ADED-430E-A7E5-7BF0779D693C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B8412-EF49-41D3-A09E-4AD8B741E8B7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A7434-ADFD-45A1-BCE7-D1616D6EB62D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92996-BB4E-47C2-90A1-C654C8358B31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FB7C3-61F4-46A7-8EFD-7F8C3C85B4AA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C88C0-7BAE-4DDC-9592-478B0C8B37A6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E092E-329D-4BCA-92B1-2C9E37D4AFF6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FF0A2-1B59-40B4-A987-FB96828D80BF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screen">
            <a:lum/>
          </a:blip>
          <a:srcRect/>
          <a:stretch>
            <a:fillRect l="-11000" b="-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altLang="ru-RU" smtClean="0"/>
              <a:t>Образец заголовка</a:t>
            </a:r>
            <a:endParaRPr lang="ru-RU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altLang="ru-RU" smtClean="0"/>
              <a:t>Образец текста</a:t>
            </a:r>
            <a:endParaRPr lang="ru-RU" altLang="ru-RU" smtClean="0"/>
          </a:p>
          <a:p>
            <a:pPr lvl="1"/>
            <a:r>
              <a:rPr lang="ru-RU" altLang="ru-RU" smtClean="0"/>
              <a:t>Второй уровень</a:t>
            </a:r>
            <a:endParaRPr lang="ru-RU" altLang="ru-RU" smtClean="0"/>
          </a:p>
          <a:p>
            <a:pPr lvl="2"/>
            <a:r>
              <a:rPr lang="ru-RU" altLang="ru-RU" smtClean="0"/>
              <a:t>Третий уровень</a:t>
            </a:r>
            <a:endParaRPr lang="ru-RU" altLang="ru-RU" smtClean="0"/>
          </a:p>
          <a:p>
            <a:pPr lvl="3"/>
            <a:r>
              <a:rPr lang="ru-RU" altLang="ru-RU" smtClean="0"/>
              <a:t>Четвертый уровень</a:t>
            </a:r>
            <a:endParaRPr lang="ru-RU" altLang="ru-RU" smtClean="0"/>
          </a:p>
          <a:p>
            <a:pPr lvl="4"/>
            <a:r>
              <a:rPr lang="ru-RU" altLang="ru-RU" smtClean="0"/>
              <a:t>Пятый уровень</a:t>
            </a:r>
            <a:endParaRPr lang="ru-RU" alt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EA85AD4-245F-4C65-8692-921C6A45F1E7}" type="datetimeFigureOut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8E85D5-B6B2-403B-B408-B5514B7F080B}" type="slidenum">
              <a:rPr lang="ru-RU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5576" y="96104"/>
            <a:ext cx="7572375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Муниципальное автономное дошкольное образовательное 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учреждение 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«Детский сад комбинированного вида 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№25 «Рябинка»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9185" y="2132871"/>
            <a:ext cx="8064896" cy="2239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/>
                <a:cs typeface="Times New Roman" panose="02020603050405020304"/>
              </a:rPr>
              <a:t>  </a:t>
            </a:r>
            <a:endParaRPr lang="ru-RU" sz="2400" dirty="0">
              <a:solidFill>
                <a:srgbClr val="FF0000"/>
              </a:solidFill>
              <a:latin typeface="Comic Sans MS" panose="030F0702030302020204" pitchFamily="66" charset="0"/>
              <a:ea typeface="Calibri" panose="020F0502020204030204"/>
              <a:cs typeface="Times New Roman" panose="02020603050405020304"/>
            </a:endParaRPr>
          </a:p>
          <a:p>
            <a:pPr algn="ctr"/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/>
              </a:rPr>
              <a:t>«Использование самообразования, как ресурса самоустранения профессиональных дефицитов педагогов ДОО»</a:t>
            </a:r>
            <a:endParaRPr lang="ru-RU" sz="2800" b="1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/>
            </a:endParaRPr>
          </a:p>
          <a:p>
            <a:pPr algn="ctr"/>
            <a:endParaRPr lang="ru-RU" sz="2800" b="1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3598">
            <a:off x="7235732" y="174252"/>
            <a:ext cx="1422970" cy="141592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877208" y="5083636"/>
            <a:ext cx="4266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/>
              </a:rPr>
              <a:t>Подготовила:</a:t>
            </a:r>
            <a:endParaRPr lang="ru-RU" b="1" i="1" dirty="0" smtClean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/>
            </a:endParaRPr>
          </a:p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/>
              </a:rPr>
              <a:t>с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/>
              </a:rPr>
              <a:t>тарший воспитатель МАДОУ № 25</a:t>
            </a:r>
            <a:endParaRPr lang="ru-RU" b="1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/>
            </a:endParaRPr>
          </a:p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/>
              </a:rPr>
              <a:t>Баталова Т.А.</a:t>
            </a:r>
            <a:endParaRPr lang="ru-RU" dirty="0">
              <a:solidFill>
                <a:schemeClr val="accent2">
                  <a:lumMod val="75000"/>
                </a:schemeClr>
              </a:solidFill>
              <a:effectLst/>
              <a:latin typeface="Times New Roman" panose="02020603050405020304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55763" y="63813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err="1" smtClean="0">
                <a:latin typeface="Times New Roman" panose="02020603050405020304"/>
              </a:rPr>
              <a:t>г.</a:t>
            </a:r>
            <a:r>
              <a:rPr lang="ru-RU" b="1" i="1" dirty="0" err="1" smtClean="0">
                <a:effectLst/>
                <a:latin typeface="Times New Roman" panose="02020603050405020304"/>
              </a:rPr>
              <a:t>Бердск</a:t>
            </a:r>
            <a:r>
              <a:rPr lang="ru-RU" b="1" i="1" dirty="0" smtClean="0">
                <a:effectLst/>
                <a:latin typeface="Times New Roman" panose="02020603050405020304"/>
              </a:rPr>
              <a:t>, 2025</a:t>
            </a:r>
            <a:endParaRPr lang="ru-RU" dirty="0">
              <a:effectLst/>
              <a:latin typeface="Times New Roman" panose="02020603050405020304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243" y="836211"/>
            <a:ext cx="7083088" cy="4525963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«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Залогом профессионального успеха уже не </a:t>
            </a:r>
            <a:endParaRPr lang="ru-RU" sz="2400" dirty="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могут служить полученные один раз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в жизни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знания. На первый план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выходит способность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людей ориентироваться в огромном информационном поле,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умение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самостоятельно находить решения и их успешно реализовывать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».</a:t>
            </a:r>
            <a:endParaRPr lang="ru-RU" sz="2400" dirty="0" smtClean="0">
              <a:solidFill>
                <a:srgbClr val="000000"/>
              </a:solidFill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 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Президент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Российской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Федерации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В.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</a:rPr>
              <a:t>В. Путин</a:t>
            </a:r>
            <a:endParaRPr lang="ru-RU" sz="1800" dirty="0" smtClean="0">
              <a:solidFill>
                <a:srgbClr val="000000"/>
              </a:solidFill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srgbClr val="000000"/>
              </a:solidFill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r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srgbClr val="000000"/>
              </a:solidFill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ru-RU" sz="2800" dirty="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16632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9" t="31775" r="54851" b="8825"/>
          <a:stretch>
            <a:fillRect/>
          </a:stretch>
        </p:blipFill>
        <p:spPr bwMode="auto">
          <a:xfrm>
            <a:off x="6059607" y="3501008"/>
            <a:ext cx="2670874" cy="3147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660" y="2780928"/>
            <a:ext cx="7128792" cy="1470025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Педагог 21 века </a:t>
            </a: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– это:</a:t>
            </a:r>
            <a:b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гармонично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развитая, внутренне богатая личность, стремящаяся к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духовному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, профессиональному, общекультурному и физическому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совершенству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педагог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, умеющий отбирать наиболее эффективные приемы, средства 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технологии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обучения и воспитания для реализации поставленных задач; </a:t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педагог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, умеющий организовать рефлексивную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деятельность; </a:t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педагог, обладающий высокой степенью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профессиональной компетентности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; </a:t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педагог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, обладающий многогранностью интересов. </a:t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п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едагог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, постоянно совершенствующий свои знания и умения, занимающийся самообразованием. </a:t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b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028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905" y="5661124"/>
            <a:ext cx="1852613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23215" y="332740"/>
            <a:ext cx="7009130" cy="4526280"/>
          </a:xfrm>
        </p:spPr>
        <p:txBody>
          <a:bodyPr/>
          <a:p>
            <a:pPr marL="0" indent="0" algn="just">
              <a:spcAft>
                <a:spcPts val="300"/>
              </a:spcAft>
              <a:buNone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Под 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самообразованием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 традиционно понимают осуществляемую человеком познавательную деятельность, которая: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осуществляется добровольно;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осуществляется сознательно;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планируется, управляется и контролируется самим человеком;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необходима для совершенствования каких-либо качеств или навыков человека.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marL="0" indent="0" algn="just">
              <a:spcAft>
                <a:spcPts val="300"/>
              </a:spcAft>
              <a:buNone/>
            </a:pPr>
            <a:r>
              <a:rPr lang="ru-RU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                          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Цели самообразования: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повышение профессиональной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компетенции;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расширение педагогических и психологических знаний;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углубление знаний по методике формирования, коррекции, развития;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овладение достижениями педагогической науки, передовой педагогической практики;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algn="just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ea typeface="Cambria Math" panose="02040503050406030204" pitchFamily="18" charset="0"/>
                <a:cs typeface="Bookman Old Style" panose="02050604050505020204" charset="0"/>
                <a:sym typeface="+mn-ea"/>
              </a:rPr>
              <a:t>повышение общего культурного уровня.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  <a:p>
            <a:pPr marL="0" indent="0" algn="just">
              <a:spcAft>
                <a:spcPts val="300"/>
              </a:spcAft>
              <a:buNone/>
            </a:pPr>
            <a:endParaRPr lang="ru-RU" altLang="en-US" sz="2000" dirty="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ea typeface="Cambria Math" panose="02040503050406030204" pitchFamily="18" charset="0"/>
              <a:cs typeface="Bookman Old Style" panose="02050604050505020204" charset="0"/>
            </a:endParaRPr>
          </a:p>
        </p:txBody>
      </p:sp>
      <p:pic>
        <p:nvPicPr>
          <p:cNvPr id="8" name="Picture 2" descr="https://thumbs.dreamstime.com/b/%D1%82%D0%B0%D0%B1-%D0%B8%D1%86%D0%B0-%D1%81%D0%B5%D0%BA%D1%80%D0%B5%D1%82%D0%B0%D1%80%D1%88%D0%B8-%D1%81%D0%B8-%D1%8F-4870428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315" y="4293168"/>
            <a:ext cx="1628775" cy="2035969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096" y="4457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460" y="404495"/>
            <a:ext cx="6993890" cy="424942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en-US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</a:t>
            </a:r>
            <a:r>
              <a:rPr lang="en-US" altLang="en-US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аправления</a:t>
            </a:r>
            <a:r>
              <a:rPr lang="en-US" altLang="ru-RU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</a:t>
            </a:r>
            <a:r>
              <a:rPr lang="en-US" altLang="ru-RU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тематике</a:t>
            </a:r>
            <a:r>
              <a:rPr lang="en-US" altLang="ru-RU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для</a:t>
            </a:r>
            <a:r>
              <a:rPr lang="en-US" altLang="ru-RU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самообразования</a:t>
            </a:r>
            <a:r>
              <a:rPr lang="en-US" altLang="ru-RU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:</a:t>
            </a:r>
            <a:endParaRPr lang="en-US" altLang="ru-RU" b="1" i="1">
              <a:solidFill>
                <a:schemeClr val="accent2">
                  <a:lumMod val="50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algn="just"/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вопрос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вызывающий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у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педагога трудности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algn="just"/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углубление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знаний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расширение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уже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имеющихся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навыков</a:t>
            </a:r>
            <a:r>
              <a:rPr lang="en-US" altLang="ru-RU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педагога по  выбранной теме</a:t>
            </a:r>
            <a:endParaRPr lang="en-US" altLang="en-US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271" y="4584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070" y="115888"/>
            <a:ext cx="8229600" cy="1143000"/>
          </a:xfrm>
        </p:spPr>
        <p:txBody>
          <a:bodyPr/>
          <a:p>
            <a:r>
              <a:rPr lang="en-US" altLang="en-US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Формы</a:t>
            </a:r>
            <a:r>
              <a:rPr lang="en-US" altLang="ru-RU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 </a:t>
            </a:r>
            <a:r>
              <a:rPr lang="en-US" altLang="en-US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самообразования</a:t>
            </a:r>
            <a:r>
              <a:rPr lang="en-US" altLang="ru-RU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 </a:t>
            </a:r>
            <a:br>
              <a:rPr lang="en-US" altLang="ru-RU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</a:br>
            <a:r>
              <a:rPr lang="en-US" altLang="en-US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педагога</a:t>
            </a:r>
            <a:r>
              <a:rPr lang="en-US" altLang="ru-RU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 </a:t>
            </a:r>
            <a:r>
              <a:rPr lang="en-US" altLang="en-US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детского</a:t>
            </a:r>
            <a:r>
              <a:rPr lang="en-US" altLang="ru-RU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 </a:t>
            </a:r>
            <a:r>
              <a:rPr lang="en-US" altLang="en-US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сада</a:t>
            </a:r>
            <a:r>
              <a:rPr lang="en-US" altLang="ru-RU" sz="3200" b="1" i="1">
                <a:solidFill>
                  <a:schemeClr val="accent2">
                    <a:lumMod val="50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:</a:t>
            </a:r>
            <a:endParaRPr lang="en-US" altLang="ru-RU" sz="3200" b="1" i="1">
              <a:solidFill>
                <a:schemeClr val="accent2">
                  <a:lumMod val="50000"/>
                </a:schemeClr>
              </a:solidFill>
              <a:latin typeface="Bookman Old Style" panose="02050604050505020204" charset="0"/>
              <a:cs typeface="Bookman Old Style" panose="02050604050505020204" charset="0"/>
              <a:sym typeface="+mn-ea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en-US" sz="2000"/>
              <a:t>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изучение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нормативно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-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правовых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документов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научно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-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методической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специальной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литературы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изучение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передового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педагогического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опыта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накопленного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системе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дошкольного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образования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посещение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открытой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образовательной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деятельности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коллег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последующим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анализом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разработка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программ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дидактического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материала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методических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пособий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участие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различных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формах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методической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работы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на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различных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уровнях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практическая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апробация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форм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средств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методов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обучения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воспитания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анализ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своей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работы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ее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результатов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;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обучение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на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курсах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повышения квалификации</a:t>
            </a:r>
            <a:r>
              <a:rPr lang="en-US" altLang="ru-RU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.</a:t>
            </a:r>
            <a:endParaRPr lang="en-US" altLang="ru-RU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906" y="4584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315" y="260350"/>
            <a:ext cx="8332470" cy="5848985"/>
          </a:xfrm>
        </p:spPr>
        <p:txBody>
          <a:bodyPr/>
          <a:lstStyle/>
          <a:p>
            <a:pPr marL="0" indent="0" algn="l">
              <a:buNone/>
            </a:pPr>
            <a:r>
              <a:rPr lang="en-US" altLang="en-US"/>
              <a:t>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Самообразование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воспитателя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соотносится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государственными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нормами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предполагает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ведение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определённой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документации</a:t>
            </a:r>
            <a:r>
              <a:rPr lang="en-US" altLang="ru-RU" sz="2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:</a:t>
            </a:r>
            <a:endParaRPr lang="en-US" altLang="ru-RU" sz="2800" b="1" i="1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l">
              <a:buNone/>
            </a:pPr>
            <a:endParaRPr lang="en-US" altLang="ru-RU" sz="24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 методическая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папка 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(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нее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педагог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собирает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полезные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статьи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по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выбранной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теме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интересные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конспекты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проведения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образовательной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деятельности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</a:t>
            </a:r>
            <a:r>
              <a:rPr lang="ru-RU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фотографии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мероприятий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т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.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.)</a:t>
            </a:r>
            <a:endParaRPr lang="en-US" altLang="ru-RU" sz="24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endParaRPr lang="en-US" altLang="ru-RU" sz="24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 план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работы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по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самообразованию на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год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(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помогает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оптимально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организовать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будущую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деятельность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привести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её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в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систему</a:t>
            </a:r>
            <a:r>
              <a:rPr lang="en-US" altLang="ru-RU" sz="24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).</a:t>
            </a:r>
            <a:endParaRPr lang="en-US" altLang="ru-RU" sz="24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l">
              <a:buClrTx/>
              <a:buSzTx/>
              <a:buNone/>
            </a:pPr>
            <a:endParaRPr lang="en-US" altLang="en-US" sz="24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l">
              <a:buClrTx/>
              <a:buSzTx/>
              <a:buNone/>
            </a:pPr>
            <a:endParaRPr lang="en-US" altLang="en-US" sz="24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271" y="4584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5560" y="404495"/>
            <a:ext cx="8229600" cy="4525963"/>
          </a:xfrm>
        </p:spPr>
        <p:txBody>
          <a:bodyPr/>
          <a:p>
            <a:pPr marL="0" indent="0" algn="ctr" defTabSz="6858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  <a:sym typeface="+mn-ea"/>
              </a:rPr>
              <a:t>План работы над темой самообразования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51460" y="1268730"/>
          <a:ext cx="7352030" cy="5494655"/>
        </p:xfrm>
        <a:graphic>
          <a:graphicData uri="http://schemas.openxmlformats.org/drawingml/2006/table">
            <a:tbl>
              <a:tblPr/>
              <a:tblGrid>
                <a:gridCol w="480695"/>
                <a:gridCol w="5266055"/>
                <a:gridCol w="754380"/>
                <a:gridCol w="850900"/>
              </a:tblGrid>
              <a:tr h="92138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Направление, содержание деятельности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Отметка</a:t>
                      </a:r>
                      <a:br>
                        <a:rPr lang="ru-RU" sz="1400" b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о выполнении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Выбор темы и обоснование. Постановка целей и задач. Определение этапов, направлений работы.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5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Составление списка литературы по теме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18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Изучение методической и научной литературы, публикаций в журналах по теме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41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Конспектирование статей научно-методической литературы, составление алгоритма деятельности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138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Посещение занятий коллег с целью изучения опыта использования современных педагогических и компьютерных технологий в образовательной деятельности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0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Мониторинг педагогической деятельности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0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Подготовка выступлений на ...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0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Участие в ...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0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Систематизация материалов по теме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0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Создание ...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01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Формирование банка...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5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Самоанализ педагогической деятельности.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Отчет о проделанной работе по самообразованию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095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10" marR="3310" marT="3310" marB="3310" anchor="ctr">
                    <a:lnL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906" y="4584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07315" y="116840"/>
            <a:ext cx="7310755" cy="4526280"/>
          </a:xfrm>
        </p:spPr>
        <p:txBody>
          <a:bodyPr/>
          <a:p>
            <a:pPr marL="0" indent="0" algn="ctr">
              <a:buClrTx/>
              <a:buSzTx/>
              <a:buNone/>
            </a:pPr>
            <a:r>
              <a:rPr lang="en-US" altLang="en-US" sz="1800" b="1" i="1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В обязанности педагога также входит регулярное заполнение им папки по своему самообразованию. Там делаются заметки о проведённых мероприятиях:</a:t>
            </a:r>
            <a:endParaRPr lang="en-US" altLang="en-US" sz="1800" b="1" i="1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algn="l">
              <a:buClrTx/>
              <a:buSzTx/>
            </a:pP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с воспитанниками (ОД);</a:t>
            </a:r>
            <a:endParaRPr lang="en-US" altLang="en-US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algn="l">
              <a:buClrTx/>
              <a:buSzTx/>
            </a:pP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с родителями (оформление памяток, стендов, подготовка консультации);</a:t>
            </a:r>
            <a:endParaRPr lang="en-US" altLang="en-US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algn="l">
              <a:buClrTx/>
              <a:buSzTx/>
            </a:pP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с педагогами (доклад на педсовете и т. п.);</a:t>
            </a:r>
            <a:endParaRPr lang="en-US" altLang="en-US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pPr algn="l">
              <a:buClrTx/>
              <a:buSzTx/>
            </a:pPr>
            <a:r>
              <a:rPr lang="ru-RU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информация о КПК, семинарах, вебинарах и т.д</a:t>
            </a:r>
            <a:r>
              <a:rPr lang="en-US" altLang="en-US" sz="2000">
                <a:solidFill>
                  <a:schemeClr val="accent2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  <a:sym typeface="+mn-ea"/>
              </a:rPr>
              <a:t>.</a:t>
            </a:r>
            <a:endParaRPr lang="en-US" altLang="en-US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  <a:p>
            <a:endParaRPr lang="en-US" altLang="en-US" sz="2000">
              <a:solidFill>
                <a:schemeClr val="accent2">
                  <a:lumMod val="75000"/>
                </a:schemeClr>
              </a:solidFill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906" y="4584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Изображение 4" descr="IMG_20240527_131527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0060" y="1700530"/>
            <a:ext cx="2252345" cy="1689735"/>
          </a:xfrm>
          <a:prstGeom prst="rect">
            <a:avLst/>
          </a:prstGeom>
        </p:spPr>
      </p:pic>
      <p:pic>
        <p:nvPicPr>
          <p:cNvPr id="6" name="Изображение 5" descr="10002106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15" y="3140710"/>
            <a:ext cx="4059555" cy="3021965"/>
          </a:xfrm>
          <a:prstGeom prst="rect">
            <a:avLst/>
          </a:prstGeom>
        </p:spPr>
      </p:pic>
      <p:pic>
        <p:nvPicPr>
          <p:cNvPr id="4" name="Замещающее содержимое 3" descr="DSC_00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755" y="3602990"/>
            <a:ext cx="4348480" cy="2900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мещающее содержимое 8"/>
          <p:cNvSpPr/>
          <p:nvPr>
            <p:ph idx="1"/>
          </p:nvPr>
        </p:nvSpPr>
        <p:spPr>
          <a:xfrm>
            <a:off x="467360" y="404495"/>
            <a:ext cx="8229600" cy="4525963"/>
          </a:xfrm>
        </p:spPr>
        <p:txBody>
          <a:bodyPr/>
          <a:p>
            <a:pPr marL="0" indent="0" algn="just">
              <a:buNone/>
            </a:pPr>
            <a:r>
              <a:rPr lang="ru-RU" altLang="en-US" sz="2000">
                <a:latin typeface="Bookman Old Style" panose="02050604050505020204" charset="0"/>
                <a:cs typeface="Bookman Old Style" panose="02050604050505020204" charset="0"/>
              </a:rPr>
              <a:t>Только правильно организованная </a:t>
            </a:r>
            <a:endParaRPr lang="ru-RU" altLang="en-US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ru-RU" altLang="en-US" sz="2000">
                <a:latin typeface="Bookman Old Style" panose="02050604050505020204" charset="0"/>
                <a:cs typeface="Bookman Old Style" panose="02050604050505020204" charset="0"/>
              </a:rPr>
              <a:t>работа по самообразованию должна стать </a:t>
            </a:r>
            <a:endParaRPr lang="ru-RU" altLang="en-US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ru-RU" altLang="en-US" sz="2000">
                <a:latin typeface="Bookman Old Style" panose="02050604050505020204" charset="0"/>
                <a:cs typeface="Bookman Old Style" panose="02050604050505020204" charset="0"/>
              </a:rPr>
              <a:t>стимулом как для повышения профессионального </a:t>
            </a:r>
            <a:endParaRPr lang="ru-RU" altLang="en-US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ru-RU" altLang="en-US" sz="2000">
                <a:latin typeface="Bookman Old Style" panose="02050604050505020204" charset="0"/>
                <a:cs typeface="Bookman Old Style" panose="02050604050505020204" charset="0"/>
              </a:rPr>
              <a:t>мастерства педагога, так и для развития его личности.</a:t>
            </a:r>
            <a:endParaRPr lang="ru-RU" altLang="en-US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Посредственный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педагог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– </a:t>
            </a:r>
            <a:r>
              <a:rPr lang="en-US" altLang="en-US" sz="2000" i="1">
                <a:latin typeface="Bookman Old Style" panose="02050604050505020204" charset="0"/>
                <a:cs typeface="Bookman Old Style" panose="02050604050505020204" charset="0"/>
              </a:rPr>
              <a:t>рассказывает</a:t>
            </a:r>
            <a:r>
              <a:rPr lang="en-US" altLang="ru-RU" sz="2000" i="1">
                <a:latin typeface="Bookman Old Style" panose="02050604050505020204" charset="0"/>
                <a:cs typeface="Bookman Old Style" panose="02050604050505020204" charset="0"/>
              </a:rPr>
              <a:t>.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endParaRPr lang="en-US" altLang="ru-RU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Хороший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педагог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– </a:t>
            </a:r>
            <a:r>
              <a:rPr lang="en-US" altLang="en-US" sz="2000" i="1">
                <a:latin typeface="Bookman Old Style" panose="02050604050505020204" charset="0"/>
                <a:cs typeface="Bookman Old Style" panose="02050604050505020204" charset="0"/>
              </a:rPr>
              <a:t>объясняет</a:t>
            </a:r>
            <a:r>
              <a:rPr lang="en-US" altLang="ru-RU" sz="2000" i="1">
                <a:latin typeface="Bookman Old Style" panose="02050604050505020204" charset="0"/>
                <a:cs typeface="Bookman Old Style" panose="02050604050505020204" charset="0"/>
              </a:rPr>
              <a:t>. </a:t>
            </a:r>
            <a:endParaRPr lang="en-US" altLang="ru-RU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Замечательный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педагог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– </a:t>
            </a:r>
            <a:r>
              <a:rPr lang="en-US" altLang="en-US" sz="2000" i="1">
                <a:latin typeface="Bookman Old Style" panose="02050604050505020204" charset="0"/>
                <a:cs typeface="Bookman Old Style" panose="02050604050505020204" charset="0"/>
              </a:rPr>
              <a:t>показывает</a:t>
            </a:r>
            <a:r>
              <a:rPr lang="en-US" altLang="ru-RU" sz="2000" i="1">
                <a:latin typeface="Bookman Old Style" panose="02050604050505020204" charset="0"/>
                <a:cs typeface="Bookman Old Style" panose="02050604050505020204" charset="0"/>
              </a:rPr>
              <a:t>. </a:t>
            </a:r>
            <a:endParaRPr lang="en-US" altLang="ru-RU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Гениальный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педагог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– </a:t>
            </a:r>
            <a:r>
              <a:rPr lang="en-US" altLang="en-US" sz="2000" i="1">
                <a:latin typeface="Bookman Old Style" panose="02050604050505020204" charset="0"/>
                <a:cs typeface="Bookman Old Style" panose="02050604050505020204" charset="0"/>
              </a:rPr>
              <a:t>вдохновляет</a:t>
            </a:r>
            <a:r>
              <a:rPr lang="en-US" altLang="ru-RU" sz="2000" i="1">
                <a:latin typeface="Bookman Old Style" panose="02050604050505020204" charset="0"/>
                <a:cs typeface="Bookman Old Style" panose="02050604050505020204" charset="0"/>
              </a:rPr>
              <a:t>. </a:t>
            </a:r>
            <a:endParaRPr lang="en-US" altLang="ru-RU" sz="2000" i="1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endParaRPr lang="en-US" altLang="ru-RU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Сама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жизнь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побуждает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каждого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из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нас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вооружать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себя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знанием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пониманием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. </a:t>
            </a:r>
            <a:endParaRPr lang="en-US" altLang="ru-RU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" altLang="en-US" sz="2000">
                <a:latin typeface="Bookman Old Style" panose="02050604050505020204" charset="0"/>
                <a:cs typeface="Bookman Old Style" panose="02050604050505020204" charset="0"/>
              </a:rPr>
              <a:t>«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Стать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выше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себя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не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просто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и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всем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по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плечу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едва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ли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endParaRPr lang="en-US" altLang="ru-RU" sz="2000">
              <a:latin typeface="Bookman Old Style" panose="02050604050505020204" charset="0"/>
              <a:cs typeface="Bookman Old Style" panose="02050604050505020204" charset="0"/>
            </a:endParaRPr>
          </a:p>
          <a:p>
            <a:pPr marL="0" indent="0" algn="just">
              <a:buNone/>
            </a:pP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Но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все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мы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такого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роста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,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какой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потолок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en-US" altLang="en-US" sz="2000">
                <a:latin typeface="Bookman Old Style" panose="02050604050505020204" charset="0"/>
                <a:cs typeface="Bookman Old Style" panose="02050604050505020204" charset="0"/>
              </a:rPr>
              <a:t>избрали</a:t>
            </a:r>
            <a:r>
              <a:rPr lang="en-US" altLang="ru-RU" sz="2000">
                <a:latin typeface="Bookman Old Style" panose="02050604050505020204" charset="0"/>
                <a:cs typeface="Bookman Old Style" panose="02050604050505020204" charset="0"/>
              </a:rPr>
              <a:t>. </a:t>
            </a:r>
            <a:r>
              <a:rPr lang="en-US" altLang="ru-RU" sz="1800">
                <a:latin typeface="Bookman Old Style" panose="02050604050505020204" charset="0"/>
                <a:cs typeface="Bookman Old Style" panose="02050604050505020204" charset="0"/>
              </a:rPr>
              <a:t>(</a:t>
            </a:r>
            <a:r>
              <a:rPr lang="en-US" altLang="en-US" sz="1800">
                <a:latin typeface="Bookman Old Style" panose="02050604050505020204" charset="0"/>
                <a:cs typeface="Bookman Old Style" panose="02050604050505020204" charset="0"/>
              </a:rPr>
              <a:t>Т</a:t>
            </a:r>
            <a:r>
              <a:rPr lang="en-US" altLang="ru-RU" sz="1800">
                <a:latin typeface="Bookman Old Style" panose="02050604050505020204" charset="0"/>
                <a:cs typeface="Bookman Old Style" panose="02050604050505020204" charset="0"/>
              </a:rPr>
              <a:t>. </a:t>
            </a:r>
            <a:r>
              <a:rPr lang="en-US" altLang="en-US" sz="1800">
                <a:latin typeface="Bookman Old Style" panose="02050604050505020204" charset="0"/>
                <a:cs typeface="Bookman Old Style" panose="02050604050505020204" charset="0"/>
              </a:rPr>
              <a:t>Смирнова</a:t>
            </a:r>
            <a:r>
              <a:rPr lang="en-US" altLang="ru-RU" sz="1800">
                <a:latin typeface="Bookman Old Style" panose="02050604050505020204" charset="0"/>
                <a:cs typeface="Bookman Old Style" panose="02050604050505020204" charset="0"/>
              </a:rPr>
              <a:t>) </a:t>
            </a:r>
            <a:endParaRPr lang="en-US" altLang="ru-RU" sz="1800"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906" y="45848"/>
            <a:ext cx="1560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TABLE_ENDDRAG_ORIGIN_RECT" val="578*432"/>
  <p:tag name="TABLE_ENDDRAG_RECT" val="48*94*578*432"/>
</p:tagLst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4550</Words>
  <Application>WPS Presentation</Application>
  <PresentationFormat>Экран (4:3)</PresentationFormat>
  <Paragraphs>188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SimSun</vt:lpstr>
      <vt:lpstr>Wingdings</vt:lpstr>
      <vt:lpstr>Calibri</vt:lpstr>
      <vt:lpstr>Comic Sans MS</vt:lpstr>
      <vt:lpstr>Calibri</vt:lpstr>
      <vt:lpstr>Times New Roman</vt:lpstr>
      <vt:lpstr>Times New Roman</vt:lpstr>
      <vt:lpstr>Bookman Old Style</vt:lpstr>
      <vt:lpstr>Cambria Math</vt:lpstr>
      <vt:lpstr>Microsoft YaHei</vt:lpstr>
      <vt:lpstr>Arial Unicode MS</vt:lpstr>
      <vt:lpstr>1_Тема Office</vt:lpstr>
      <vt:lpstr>PowerPoint 演示文稿</vt:lpstr>
      <vt:lpstr>PowerPoint 演示文稿</vt:lpstr>
      <vt:lpstr>Педагог 21 века – это: гармонично развитая, внутренне богатая личность, стремящаяся к духовному, профессиональному, общекультурному и физическому совершенству; педагог, умеющий отбирать наиболее эффективные приемы, средства и технологии обучения и воспитания для реализации поставленных задач;  педагог, умеющий организовать рефлексивную деятельность;   педагог, обладающий высокой степенью профессиональной компетентности;  педагог, обладающий многогранностью интересов.  педагог, постоянно совершенствующий свои знания и умения, занимающийся самообразованием.   </vt:lpstr>
      <vt:lpstr>PowerPoint 演示文稿</vt:lpstr>
      <vt:lpstr>PowerPoint 演示文稿</vt:lpstr>
      <vt:lpstr>Формы самообразования  педагога детского сада: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Ульяна</cp:lastModifiedBy>
  <cp:revision>9</cp:revision>
  <dcterms:created xsi:type="dcterms:W3CDTF">2025-02-02T13:20:00Z</dcterms:created>
  <dcterms:modified xsi:type="dcterms:W3CDTF">2025-02-13T07:22:34Z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16C7765F67F646CFA39C81F026BEA9EE_12</vt:lpwstr>
  </property>
  <property fmtid="{D5CDD505-2E9C-101B-9397-08002B2CF9AE}" pid="3" name="KSOProductBuildVer">
    <vt:lpwstr>1049-12.2.0.19805</vt:lpwstr>
  </property>
</Properties>
</file>