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318" r:id="rId3"/>
    <p:sldId id="319" r:id="rId4"/>
    <p:sldId id="332" r:id="rId5"/>
    <p:sldId id="327" r:id="rId6"/>
    <p:sldId id="320" r:id="rId7"/>
    <p:sldId id="335" r:id="rId8"/>
    <p:sldId id="333" r:id="rId9"/>
    <p:sldId id="334" r:id="rId10"/>
    <p:sldId id="336" r:id="rId11"/>
    <p:sldId id="337" r:id="rId12"/>
    <p:sldId id="338" r:id="rId13"/>
    <p:sldId id="33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6E2BC4-2BE9-4E90-9034-D4D0DD89D850}" type="doc">
      <dgm:prSet loTypeId="urn:microsoft.com/office/officeart/2005/8/layout/v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EB1E80F-B0AC-4574-B9FB-FA03DFA2554B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dirty="0" smtClean="0"/>
            <a:t>Музейная педагогика</a:t>
          </a:r>
          <a:endParaRPr lang="ru-RU" sz="3200" dirty="0"/>
        </a:p>
      </dgm:t>
    </dgm:pt>
    <dgm:pt modelId="{53066250-E5A5-4A86-AE4F-95B339E09BC7}" type="parTrans" cxnId="{BCDD314B-9251-4C23-B23F-49A0E47896D3}">
      <dgm:prSet/>
      <dgm:spPr/>
      <dgm:t>
        <a:bodyPr/>
        <a:lstStyle/>
        <a:p>
          <a:endParaRPr lang="ru-RU"/>
        </a:p>
      </dgm:t>
    </dgm:pt>
    <dgm:pt modelId="{65149BD7-40C8-427C-8E9C-B9CFEC11DBD2}" type="sibTrans" cxnId="{BCDD314B-9251-4C23-B23F-49A0E47896D3}">
      <dgm:prSet/>
      <dgm:spPr/>
      <dgm:t>
        <a:bodyPr/>
        <a:lstStyle/>
        <a:p>
          <a:endParaRPr lang="ru-RU"/>
        </a:p>
      </dgm:t>
    </dgm:pt>
    <dgm:pt modelId="{881A5342-9C43-4090-8532-6136698FBF8E}">
      <dgm:prSet phldrT="[Текст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sz="3600" dirty="0" smtClean="0"/>
            <a:t>Мини музей</a:t>
          </a:r>
          <a:endParaRPr lang="ru-RU" sz="3600" dirty="0"/>
        </a:p>
      </dgm:t>
    </dgm:pt>
    <dgm:pt modelId="{8BE20FF8-BDCD-4C2A-BDBB-7373BA3741A9}" type="parTrans" cxnId="{8417500B-83F3-48B7-99D3-2402DEABFFBE}">
      <dgm:prSet/>
      <dgm:spPr/>
      <dgm:t>
        <a:bodyPr/>
        <a:lstStyle/>
        <a:p>
          <a:endParaRPr lang="ru-RU"/>
        </a:p>
      </dgm:t>
    </dgm:pt>
    <dgm:pt modelId="{E56ED1D1-6996-4F0F-973A-D6D3F0BE384A}" type="sibTrans" cxnId="{8417500B-83F3-48B7-99D3-2402DEABFFBE}">
      <dgm:prSet/>
      <dgm:spPr/>
      <dgm:t>
        <a:bodyPr/>
        <a:lstStyle/>
        <a:p>
          <a:endParaRPr lang="ru-RU"/>
        </a:p>
      </dgm:t>
    </dgm:pt>
    <dgm:pt modelId="{5B75051C-6CB6-465F-A3B9-71425B8E010D}">
      <dgm:prSet phldrT="[Текст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endParaRPr lang="ru-RU" sz="3600" dirty="0"/>
        </a:p>
      </dgm:t>
    </dgm:pt>
    <dgm:pt modelId="{4C6CFCBE-6637-43C1-A17E-F5D41EC71EB9}" type="parTrans" cxnId="{DD35147A-D167-4498-8600-F812D71D193B}">
      <dgm:prSet/>
      <dgm:spPr/>
      <dgm:t>
        <a:bodyPr/>
        <a:lstStyle/>
        <a:p>
          <a:endParaRPr lang="ru-RU"/>
        </a:p>
      </dgm:t>
    </dgm:pt>
    <dgm:pt modelId="{9A1C43FB-0663-4C03-A2A8-F1DBA4295249}" type="sibTrans" cxnId="{DD35147A-D167-4498-8600-F812D71D193B}">
      <dgm:prSet/>
      <dgm:spPr/>
      <dgm:t>
        <a:bodyPr/>
        <a:lstStyle/>
        <a:p>
          <a:endParaRPr lang="ru-RU"/>
        </a:p>
      </dgm:t>
    </dgm:pt>
    <dgm:pt modelId="{56CA3983-B72E-4337-AD04-5B4748E1148B}" type="pres">
      <dgm:prSet presAssocID="{326E2BC4-2BE9-4E90-9034-D4D0DD89D85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FD11AF0-C465-45C7-8EDA-27380CCF2B83}" type="pres">
      <dgm:prSet presAssocID="{9EB1E80F-B0AC-4574-B9FB-FA03DFA2554B}" presName="linNode" presStyleCnt="0"/>
      <dgm:spPr/>
      <dgm:t>
        <a:bodyPr/>
        <a:lstStyle/>
        <a:p>
          <a:endParaRPr lang="ru-RU"/>
        </a:p>
      </dgm:t>
    </dgm:pt>
    <dgm:pt modelId="{C00D46F6-9DDE-45E8-82C0-2C8DB9D89ACE}" type="pres">
      <dgm:prSet presAssocID="{9EB1E80F-B0AC-4574-B9FB-FA03DFA2554B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7BFE1E-C3D8-401C-9CF7-3CF0EA4216B5}" type="pres">
      <dgm:prSet presAssocID="{9EB1E80F-B0AC-4574-B9FB-FA03DFA2554B}" presName="childShp" presStyleLbl="bgAccFollowNode1" presStyleIdx="0" presStyleCnt="1" custLinFactNeighborY="15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DD314B-9251-4C23-B23F-49A0E47896D3}" srcId="{326E2BC4-2BE9-4E90-9034-D4D0DD89D850}" destId="{9EB1E80F-B0AC-4574-B9FB-FA03DFA2554B}" srcOrd="0" destOrd="0" parTransId="{53066250-E5A5-4A86-AE4F-95B339E09BC7}" sibTransId="{65149BD7-40C8-427C-8E9C-B9CFEC11DBD2}"/>
    <dgm:cxn modelId="{8417500B-83F3-48B7-99D3-2402DEABFFBE}" srcId="{9EB1E80F-B0AC-4574-B9FB-FA03DFA2554B}" destId="{881A5342-9C43-4090-8532-6136698FBF8E}" srcOrd="1" destOrd="0" parTransId="{8BE20FF8-BDCD-4C2A-BDBB-7373BA3741A9}" sibTransId="{E56ED1D1-6996-4F0F-973A-D6D3F0BE384A}"/>
    <dgm:cxn modelId="{3ABC30C3-FDA5-4442-AEEC-30492B0884AB}" type="presOf" srcId="{9EB1E80F-B0AC-4574-B9FB-FA03DFA2554B}" destId="{C00D46F6-9DDE-45E8-82C0-2C8DB9D89ACE}" srcOrd="0" destOrd="0" presId="urn:microsoft.com/office/officeart/2005/8/layout/vList6"/>
    <dgm:cxn modelId="{22EE6A23-7442-492F-A3BD-C1BBD9A5DB8B}" type="presOf" srcId="{326E2BC4-2BE9-4E90-9034-D4D0DD89D850}" destId="{56CA3983-B72E-4337-AD04-5B4748E1148B}" srcOrd="0" destOrd="0" presId="urn:microsoft.com/office/officeart/2005/8/layout/vList6"/>
    <dgm:cxn modelId="{8D7CE283-5298-4243-BE7A-56D157B06880}" type="presOf" srcId="{881A5342-9C43-4090-8532-6136698FBF8E}" destId="{0C7BFE1E-C3D8-401C-9CF7-3CF0EA4216B5}" srcOrd="0" destOrd="1" presId="urn:microsoft.com/office/officeart/2005/8/layout/vList6"/>
    <dgm:cxn modelId="{784E5AB4-45E3-4C73-9A86-AFCFA96B2B3B}" type="presOf" srcId="{5B75051C-6CB6-465F-A3B9-71425B8E010D}" destId="{0C7BFE1E-C3D8-401C-9CF7-3CF0EA4216B5}" srcOrd="0" destOrd="0" presId="urn:microsoft.com/office/officeart/2005/8/layout/vList6"/>
    <dgm:cxn modelId="{DD35147A-D167-4498-8600-F812D71D193B}" srcId="{9EB1E80F-B0AC-4574-B9FB-FA03DFA2554B}" destId="{5B75051C-6CB6-465F-A3B9-71425B8E010D}" srcOrd="0" destOrd="0" parTransId="{4C6CFCBE-6637-43C1-A17E-F5D41EC71EB9}" sibTransId="{9A1C43FB-0663-4C03-A2A8-F1DBA4295249}"/>
    <dgm:cxn modelId="{AAA70B02-5659-4277-8721-E7503D548C59}" type="presParOf" srcId="{56CA3983-B72E-4337-AD04-5B4748E1148B}" destId="{CFD11AF0-C465-45C7-8EDA-27380CCF2B83}" srcOrd="0" destOrd="0" presId="urn:microsoft.com/office/officeart/2005/8/layout/vList6"/>
    <dgm:cxn modelId="{DF0BCFE3-16D4-41CC-A2C7-A10BEBD1ED62}" type="presParOf" srcId="{CFD11AF0-C465-45C7-8EDA-27380CCF2B83}" destId="{C00D46F6-9DDE-45E8-82C0-2C8DB9D89ACE}" srcOrd="0" destOrd="0" presId="urn:microsoft.com/office/officeart/2005/8/layout/vList6"/>
    <dgm:cxn modelId="{7A02B3A1-386F-4684-B99F-073973CFB380}" type="presParOf" srcId="{CFD11AF0-C465-45C7-8EDA-27380CCF2B83}" destId="{0C7BFE1E-C3D8-401C-9CF7-3CF0EA4216B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7BFE1E-C3D8-401C-9CF7-3CF0EA4216B5}">
      <dsp:nvSpPr>
        <dsp:cNvPr id="0" name=""/>
        <dsp:cNvSpPr/>
      </dsp:nvSpPr>
      <dsp:spPr>
        <a:xfrm>
          <a:off x="2688163" y="0"/>
          <a:ext cx="4032244" cy="2460628"/>
        </a:xfrm>
        <a:prstGeom prst="rightArrow">
          <a:avLst>
            <a:gd name="adj1" fmla="val 75000"/>
            <a:gd name="adj2" fmla="val 50000"/>
          </a:avLst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285750" lvl="1" indent="-285750" algn="ctr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600" kern="1200" dirty="0"/>
        </a:p>
        <a:p>
          <a:pPr marL="285750" lvl="1" indent="-285750" algn="ctr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kern="1200" dirty="0" smtClean="0"/>
            <a:t>Мини музей</a:t>
          </a:r>
          <a:endParaRPr lang="ru-RU" sz="3600" kern="1200" dirty="0"/>
        </a:p>
      </dsp:txBody>
      <dsp:txXfrm>
        <a:off x="2688163" y="307579"/>
        <a:ext cx="3109509" cy="1845471"/>
      </dsp:txXfrm>
    </dsp:sp>
    <dsp:sp modelId="{C00D46F6-9DDE-45E8-82C0-2C8DB9D89ACE}">
      <dsp:nvSpPr>
        <dsp:cNvPr id="0" name=""/>
        <dsp:cNvSpPr/>
      </dsp:nvSpPr>
      <dsp:spPr>
        <a:xfrm>
          <a:off x="0" y="0"/>
          <a:ext cx="2688163" cy="2460628"/>
        </a:xfrm>
        <a:prstGeom prst="roundRect">
          <a:avLst/>
        </a:prstGeom>
        <a:gradFill rotWithShape="1">
          <a:gsLst>
            <a:gs pos="0">
              <a:schemeClr val="accent5">
                <a:tint val="35000"/>
                <a:satMod val="260000"/>
              </a:schemeClr>
            </a:gs>
            <a:gs pos="30000">
              <a:schemeClr val="accent5">
                <a:tint val="38000"/>
                <a:satMod val="260000"/>
              </a:schemeClr>
            </a:gs>
            <a:gs pos="75000">
              <a:schemeClr val="accent5">
                <a:tint val="55000"/>
                <a:satMod val="255000"/>
              </a:schemeClr>
            </a:gs>
            <a:gs pos="100000">
              <a:schemeClr val="accent5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5">
              <a:shade val="70000"/>
              <a:satMod val="15000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Музейная педагогика</a:t>
          </a:r>
          <a:endParaRPr lang="ru-RU" sz="3200" kern="1200" dirty="0"/>
        </a:p>
      </dsp:txBody>
      <dsp:txXfrm>
        <a:off x="120118" y="120118"/>
        <a:ext cx="2447927" cy="22203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961E88-895F-4E8E-8D8A-D539E2EFA98E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BAC7B-9935-44B1-9010-6779BF102E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7156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7BAC7B-9935-44B1-9010-6779BF102EC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791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395536" y="1628800"/>
            <a:ext cx="8712968" cy="4392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1484784"/>
            <a:ext cx="734481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/>
              <a:t>Музейная педагогика как средство патриотического воспитания дошкольников в </a:t>
            </a:r>
            <a:r>
              <a:rPr lang="ru-RU" sz="3600" b="1" dirty="0" smtClean="0"/>
              <a:t>ДОУ         </a:t>
            </a:r>
          </a:p>
          <a:p>
            <a:endParaRPr lang="ru-RU" sz="3600" b="1" dirty="0"/>
          </a:p>
          <a:p>
            <a:endParaRPr lang="ru-RU" sz="3600" b="1" dirty="0" smtClean="0"/>
          </a:p>
          <a:p>
            <a:r>
              <a:rPr lang="ru-RU" sz="3600" b="1" dirty="0" smtClean="0"/>
              <a:t>подготовила воспитатель МАДОУ ДС №34 Шакирова </a:t>
            </a:r>
            <a:r>
              <a:rPr lang="ru-RU" sz="3600" b="1" dirty="0" err="1" smtClean="0"/>
              <a:t>Гульшат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Камилевна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7897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25668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002060"/>
                </a:solidFill>
              </a:rPr>
              <a:t>«Красота родного края, открывается благодаря сказке, фантазии, творчеству – это источник любви к Родине. Понимание и чувствование величия, могущества Родины приходит к человеку постепенно и имеет своими истоками красоту». </a:t>
            </a:r>
            <a:r>
              <a:rPr lang="ru-RU" sz="2400" dirty="0" smtClean="0">
                <a:solidFill>
                  <a:srgbClr val="002060"/>
                </a:solidFill>
              </a:rPr>
              <a:t>  В.А</a:t>
            </a:r>
            <a:r>
              <a:rPr lang="ru-RU" sz="2400" dirty="0">
                <a:solidFill>
                  <a:srgbClr val="002060"/>
                </a:solidFill>
              </a:rPr>
              <a:t>. Сухомлинского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786058"/>
            <a:ext cx="8229600" cy="3340105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 smtClean="0"/>
              <a:t>«Музейная педагогика – область науки, изучающая историю, особенности культурной образовательной деятельности музеев, методы воздействия музеев на различные категории посетителей, взаимодействие музеев с образовательными учреждениями».</a:t>
            </a: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Музейная педагогика – инновационная педагогическая технология</a:t>
            </a:r>
            <a:br>
              <a:rPr lang="ru-RU" sz="31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400" dirty="0"/>
              <a:t>Цель музейной педагогики – создание условий для развития личности путём включения её в многообразную деятельность музея.</a:t>
            </a:r>
            <a:br>
              <a:rPr lang="ru-RU" sz="24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357430"/>
            <a:ext cx="8229600" cy="376873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93448634"/>
              </p:ext>
            </p:extLst>
          </p:nvPr>
        </p:nvGraphicFramePr>
        <p:xfrm>
          <a:off x="899592" y="3000372"/>
          <a:ext cx="6720408" cy="2460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Задачи музейной педагогики: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r>
              <a:rPr lang="ru-RU" dirty="0"/>
              <a:t> </a:t>
            </a:r>
            <a:r>
              <a:rPr lang="ru-RU" dirty="0" smtClean="0"/>
              <a:t>• </a:t>
            </a:r>
            <a:r>
              <a:rPr lang="ru-RU" dirty="0"/>
              <a:t>Формирование системы критериев и механизмов оценки образовательного результата музейной педагогики.</a:t>
            </a:r>
          </a:p>
          <a:p>
            <a:r>
              <a:rPr lang="ru-RU" dirty="0"/>
              <a:t>• Обогащение предметно-развивающей среды ДОУ.</a:t>
            </a:r>
          </a:p>
          <a:p>
            <a:r>
              <a:rPr lang="ru-RU" dirty="0"/>
              <a:t>• Формирование у дошкольников представления о музее.</a:t>
            </a:r>
          </a:p>
          <a:p>
            <a:r>
              <a:rPr lang="ru-RU" dirty="0"/>
              <a:t>• Развитие познавательных способностей и познавательной деятельности.</a:t>
            </a:r>
          </a:p>
          <a:p>
            <a:r>
              <a:rPr lang="ru-RU" dirty="0"/>
              <a:t>• Формирование проектно-исследовательских умений и навыков</a:t>
            </a:r>
          </a:p>
        </p:txBody>
      </p:sp>
    </p:spTree>
    <p:extLst>
      <p:ext uri="{BB962C8B-B14F-4D97-AF65-F5344CB8AC3E}">
        <p14:creationId xmlns:p14="http://schemas.microsoft.com/office/powerpoint/2010/main" val="4172991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Пользователь\Pictures\My Scans\2012-10 (окт)\Махметова Ж.К. ГККП Ясли-сад 51.jpg"/>
          <p:cNvPicPr/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86" t="14191" r="26684" b="68986"/>
          <a:stretch/>
        </p:blipFill>
        <p:spPr bwMode="auto">
          <a:xfrm>
            <a:off x="5643570" y="3571876"/>
            <a:ext cx="3286148" cy="28575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Музейная педагогика дает возможность: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Осуществлять нетрадиционный подход к образованию;</a:t>
            </a:r>
          </a:p>
          <a:p>
            <a:r>
              <a:rPr lang="ru-RU" sz="2400" dirty="0" smtClean="0"/>
              <a:t>Раскрывать значимость и практический смысл изучаемого материала;</a:t>
            </a:r>
          </a:p>
          <a:p>
            <a:r>
              <a:rPr lang="ru-RU" sz="2400" dirty="0" err="1" smtClean="0"/>
              <a:t>Самореализоваться</a:t>
            </a:r>
            <a:r>
              <a:rPr lang="ru-RU" sz="2400" dirty="0" smtClean="0"/>
              <a:t> каждому ребенку, выявить свою неповторимую индивидуальность;</a:t>
            </a:r>
          </a:p>
          <a:p>
            <a:r>
              <a:rPr lang="ru-RU" sz="2400" dirty="0" smtClean="0"/>
              <a:t>Объяснять материал на простых, наглядных примерах;</a:t>
            </a:r>
          </a:p>
          <a:p>
            <a:r>
              <a:rPr lang="ru-RU" sz="2400" dirty="0" smtClean="0"/>
              <a:t>Формировать самосознание, умение успешно адаптироваться в окружающем мире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музей «Моя Югра».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3960440" cy="355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2657"/>
            <a:ext cx="460851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569355"/>
            <a:ext cx="5184576" cy="2811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Музей «Русская </a:t>
            </a:r>
            <a:r>
              <a:rPr lang="ru-RU" dirty="0"/>
              <a:t>изба». 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2" y="2200399"/>
            <a:ext cx="3456384" cy="465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97248"/>
            <a:ext cx="4815833" cy="214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340768"/>
            <a:ext cx="4541934" cy="3256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0"/>
            <a:ext cx="2670925" cy="4597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5060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/>
          <a:lstStyle/>
          <a:p>
            <a:r>
              <a:rPr lang="ru-RU" dirty="0"/>
              <a:t>музей боевой славы</a:t>
            </a:r>
            <a:r>
              <a:rPr lang="ru-RU" dirty="0" smtClean="0"/>
              <a:t>.</a:t>
            </a:r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/>
              <a:t>Мы — друзья природы». 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168" y="1340768"/>
            <a:ext cx="4536832" cy="4971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3" y="1628800"/>
            <a:ext cx="4715569" cy="4971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8902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Мини – музей государственной </a:t>
            </a:r>
            <a:r>
              <a:rPr lang="ru-RU" dirty="0" smtClean="0"/>
              <a:t>,городской </a:t>
            </a:r>
            <a:r>
              <a:rPr lang="ru-RU" dirty="0"/>
              <a:t>символики.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4176464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1048"/>
            <a:ext cx="3816424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37" y="980728"/>
            <a:ext cx="3644627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063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4320480" cy="367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1801620"/>
            <a:ext cx="4673972" cy="342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040"/>
            <a:ext cx="4499994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096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1" y="188640"/>
            <a:ext cx="4941418" cy="4032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116632"/>
            <a:ext cx="350373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5064235" cy="288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3284985"/>
            <a:ext cx="3816425" cy="3344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9047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/>
            <a:r>
              <a:rPr lang="ru-RU" sz="3000" dirty="0" smtClean="0"/>
              <a:t>«Я – россиянин! Я горжусь своей страной!» </a:t>
            </a:r>
            <a:endParaRPr lang="ru-RU" sz="3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8"/>
            <a:endParaRPr lang="ru-RU" sz="3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7344816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3301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8000" dirty="0" smtClean="0"/>
              <a:t>СПАСИБО ЗА ВНИМАНИЕ 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26491817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1788</TotalTime>
  <Words>224</Words>
  <Application>Microsoft Office PowerPoint</Application>
  <PresentationFormat>Экран (4:3)</PresentationFormat>
  <Paragraphs>29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Презентация PowerPoint</vt:lpstr>
      <vt:lpstr>«Красота родного края, открывается благодаря сказке, фантазии, творчеству – это источник любви к Родине. Понимание и чувствование величия, могущества Родины приходит к человеку постепенно и имеет своими истоками красоту».   В.А. Сухомлинского </vt:lpstr>
      <vt:lpstr>Музейная педагогика – инновационная педагогическая технология  Цель музейной педагогики – создание условий для развития личности путём включения её в многообразную деятельность музея. </vt:lpstr>
      <vt:lpstr>Задачи музейной педагогики:</vt:lpstr>
      <vt:lpstr>Музейная педагогика дает возможность:</vt:lpstr>
      <vt:lpstr>музей «Моя Югра». </vt:lpstr>
      <vt:lpstr>Музей «Русская изба». </vt:lpstr>
      <vt:lpstr>музей боевой славы.  «Мы — друзья природы».  </vt:lpstr>
      <vt:lpstr>Мини – музей государственной ,городской символики.</vt:lpstr>
      <vt:lpstr>Презентация PowerPoint</vt:lpstr>
      <vt:lpstr>Презентация PowerPoint</vt:lpstr>
      <vt:lpstr>«Я – россиянин! Я горжусь своей страной!»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МУЗЕЙНАЯ ПЕДАГОГИКА В РАЗВИТИИ И ВОСПИТАНИИ ДЕТЕЙ В УСЛОВИЯХ ДОШКОЛЬНОГО ОБРАЗОВАТЕЛЬНОГО УЧРЕЖДЕНИЯ </dc:title>
  <dc:creator>Пользователь</dc:creator>
  <cp:lastModifiedBy>Vildan1</cp:lastModifiedBy>
  <cp:revision>155</cp:revision>
  <dcterms:created xsi:type="dcterms:W3CDTF">2012-11-07T11:35:08Z</dcterms:created>
  <dcterms:modified xsi:type="dcterms:W3CDTF">2017-04-17T12:36:49Z</dcterms:modified>
</cp:coreProperties>
</file>