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1"/>
  </p:sldMasterIdLst>
  <p:sldIdLst>
    <p:sldId id="256" r:id="rId2"/>
    <p:sldId id="257" r:id="rId3"/>
    <p:sldId id="258" r:id="rId4"/>
    <p:sldId id="259" r:id="rId5"/>
    <p:sldId id="262" r:id="rId6"/>
    <p:sldId id="288" r:id="rId7"/>
    <p:sldId id="265" r:id="rId8"/>
    <p:sldId id="266" r:id="rId9"/>
    <p:sldId id="267" r:id="rId10"/>
    <p:sldId id="279" r:id="rId11"/>
    <p:sldId id="269" r:id="rId12"/>
    <p:sldId id="268" r:id="rId13"/>
    <p:sldId id="276" r:id="rId14"/>
    <p:sldId id="297" r:id="rId15"/>
    <p:sldId id="271" r:id="rId16"/>
    <p:sldId id="277" r:id="rId17"/>
    <p:sldId id="278" r:id="rId18"/>
    <p:sldId id="295" r:id="rId19"/>
    <p:sldId id="301" r:id="rId20"/>
    <p:sldId id="302" r:id="rId21"/>
    <p:sldId id="304" r:id="rId22"/>
    <p:sldId id="305" r:id="rId23"/>
    <p:sldId id="307"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7" d="100"/>
          <a:sy n="117" d="100"/>
        </p:scale>
        <p:origin x="135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3710571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4026371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3256534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961409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1107838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166629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3536895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67854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6" name="Footer Placeholder 5"/>
          <p:cNvSpPr>
            <a:spLocks noGrp="1"/>
          </p:cNvSpPr>
          <p:nvPr>
            <p:ph type="ftr" sz="quarter" idx="11"/>
          </p:nvPr>
        </p:nvSpPr>
        <p:spPr>
          <a:xfrm>
            <a:off x="533400" y="6172200"/>
            <a:ext cx="5811724" cy="365125"/>
          </a:xfrm>
        </p:spPr>
        <p:txBody>
          <a:bodyPr/>
          <a:lstStyle/>
          <a:p>
            <a:endParaRPr lang="ru-RU"/>
          </a:p>
        </p:txBody>
      </p:sp>
      <p:sp>
        <p:nvSpPr>
          <p:cNvPr id="7" name="Slide Number Placeholder 6"/>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1150791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39385915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1219112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4433461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1891340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902153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2046983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39796400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2B9A47C-9F95-43D2-96E6-FCAB7358E0C6}" type="datetimeFigureOut">
              <a:rPr lang="ru-RU" smtClean="0"/>
              <a:pPr/>
              <a:t>20.10.2026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258300-F0FD-4022-B580-DFC608DCFA08}" type="slidenum">
              <a:rPr lang="ru-RU" smtClean="0"/>
              <a:pPr/>
              <a:t>‹#›</a:t>
            </a:fld>
            <a:endParaRPr lang="ru-RU"/>
          </a:p>
        </p:txBody>
      </p:sp>
    </p:spTree>
    <p:extLst>
      <p:ext uri="{BB962C8B-B14F-4D97-AF65-F5344CB8AC3E}">
        <p14:creationId xmlns:p14="http://schemas.microsoft.com/office/powerpoint/2010/main" val="2110787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92B9A47C-9F95-43D2-96E6-FCAB7358E0C6}" type="datetimeFigureOut">
              <a:rPr lang="ru-RU" smtClean="0"/>
              <a:pPr/>
              <a:t>20.10.2026</a:t>
            </a:fld>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0F258300-F0FD-4022-B580-DFC608DCFA08}" type="slidenum">
              <a:rPr lang="ru-RU" smtClean="0"/>
              <a:pPr/>
              <a:t>‹#›</a:t>
            </a:fld>
            <a:endParaRPr lang="ru-RU"/>
          </a:p>
        </p:txBody>
      </p:sp>
    </p:spTree>
    <p:extLst>
      <p:ext uri="{BB962C8B-B14F-4D97-AF65-F5344CB8AC3E}">
        <p14:creationId xmlns:p14="http://schemas.microsoft.com/office/powerpoint/2010/main" val="2741133198"/>
      </p:ext>
    </p:extLst>
  </p:cSld>
  <p:clrMap bg1="dk1" tx1="lt1" bg2="dk2" tx2="lt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 id="2147483983" r:id="rId12"/>
    <p:sldLayoutId id="2147483984" r:id="rId13"/>
    <p:sldLayoutId id="2147483985" r:id="rId14"/>
    <p:sldLayoutId id="2147483986" r:id="rId15"/>
    <p:sldLayoutId id="2147483987" r:id="rId16"/>
    <p:sldLayoutId id="2147483988"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1268760"/>
            <a:ext cx="9252520" cy="2808312"/>
          </a:xfrm>
        </p:spPr>
        <p:txBody>
          <a:bodyPr>
            <a:normAutofit fontScale="90000"/>
          </a:bodyPr>
          <a:lstStyle/>
          <a:p>
            <a:pPr algn="ct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solidFill>
                  <a:schemeClr val="tx2">
                    <a:lumMod val="10000"/>
                  </a:schemeClr>
                </a:solidFill>
              </a:rPr>
              <a:t/>
            </a:r>
            <a:br>
              <a:rPr lang="ru-RU" dirty="0" smtClean="0">
                <a:solidFill>
                  <a:schemeClr val="tx2">
                    <a:lumMod val="10000"/>
                  </a:schemeClr>
                </a:solidFill>
              </a:rPr>
            </a:br>
            <a:r>
              <a:rPr lang="ru-RU" b="1" i="1" dirty="0" smtClean="0">
                <a:solidFill>
                  <a:srgbClr val="C00000"/>
                </a:solidFill>
                <a:latin typeface="Times New Roman" panose="02020603050405020304" pitchFamily="18" charset="0"/>
                <a:cs typeface="Times New Roman" panose="02020603050405020304" pitchFamily="18" charset="0"/>
              </a:rPr>
              <a:t>« Путешествие по Липецкому краю»</a:t>
            </a:r>
            <a:br>
              <a:rPr lang="ru-RU" b="1" i="1" dirty="0" smtClean="0">
                <a:solidFill>
                  <a:srgbClr val="C00000"/>
                </a:solidFill>
                <a:latin typeface="Times New Roman" panose="02020603050405020304" pitchFamily="18" charset="0"/>
                <a:cs typeface="Times New Roman" panose="02020603050405020304" pitchFamily="18" charset="0"/>
              </a:rPr>
            </a:br>
            <a:r>
              <a:rPr lang="ru-RU" dirty="0" smtClean="0">
                <a:solidFill>
                  <a:schemeClr val="tx2">
                    <a:lumMod val="10000"/>
                  </a:schemeClr>
                </a:solidFill>
                <a:latin typeface="Times New Roman" panose="02020603050405020304" pitchFamily="18" charset="0"/>
                <a:cs typeface="Times New Roman" panose="02020603050405020304" pitchFamily="18" charset="0"/>
              </a:rPr>
              <a:t/>
            </a:r>
            <a:br>
              <a:rPr lang="ru-RU" dirty="0" smtClean="0">
                <a:solidFill>
                  <a:schemeClr val="tx2">
                    <a:lumMod val="10000"/>
                  </a:schemeClr>
                </a:solidFill>
                <a:latin typeface="Times New Roman" panose="02020603050405020304" pitchFamily="18" charset="0"/>
                <a:cs typeface="Times New Roman" panose="02020603050405020304" pitchFamily="18" charset="0"/>
              </a:rPr>
            </a:br>
            <a:endParaRPr lang="ru-RU" dirty="0">
              <a:solidFill>
                <a:schemeClr val="tx2">
                  <a:lumMod val="10000"/>
                </a:schemeClr>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44624"/>
            <a:ext cx="6984776" cy="1440160"/>
          </a:xfrm>
        </p:spPr>
        <p:txBody>
          <a:bodyPr>
            <a:normAutofit/>
          </a:bodyPr>
          <a:lstStyle/>
          <a:p>
            <a:pPr algn="ctr"/>
            <a:r>
              <a:rPr lang="ru-RU" b="1" dirty="0" smtClean="0">
                <a:solidFill>
                  <a:srgbClr val="C00000"/>
                </a:solidFill>
                <a:latin typeface="Times New Roman" panose="02020603050405020304" pitchFamily="18" charset="0"/>
                <a:cs typeface="Times New Roman" panose="02020603050405020304" pitchFamily="18" charset="0"/>
              </a:rPr>
              <a:t>Липецкая область</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0" y="1484784"/>
            <a:ext cx="9180512" cy="5373216"/>
          </a:xfrm>
        </p:spPr>
        <p:txBody>
          <a:bodyPr>
            <a:normAutofit/>
          </a:bodyPr>
          <a:lstStyle/>
          <a:p>
            <a:r>
              <a:rPr lang="ru-RU" b="1" dirty="0" err="1">
                <a:solidFill>
                  <a:schemeClr val="bg1"/>
                </a:solidFill>
                <a:latin typeface="Times New Roman" panose="02020603050405020304" pitchFamily="18" charset="0"/>
                <a:cs typeface="Times New Roman" panose="02020603050405020304" pitchFamily="18" charset="0"/>
              </a:rPr>
              <a:t>Ли́пецкая</a:t>
            </a:r>
            <a:r>
              <a:rPr lang="ru-RU" b="1" dirty="0">
                <a:solidFill>
                  <a:schemeClr val="bg1"/>
                </a:solidFill>
                <a:latin typeface="Times New Roman" panose="02020603050405020304" pitchFamily="18" charset="0"/>
                <a:cs typeface="Times New Roman" panose="02020603050405020304" pitchFamily="18" charset="0"/>
              </a:rPr>
              <a:t> </a:t>
            </a:r>
            <a:r>
              <a:rPr lang="ru-RU" b="1" dirty="0" err="1">
                <a:solidFill>
                  <a:schemeClr val="bg1"/>
                </a:solidFill>
                <a:latin typeface="Times New Roman" panose="02020603050405020304" pitchFamily="18" charset="0"/>
                <a:cs typeface="Times New Roman" panose="02020603050405020304" pitchFamily="18" charset="0"/>
              </a:rPr>
              <a:t>о́бласть</a:t>
            </a:r>
            <a:r>
              <a:rPr lang="ru-RU" dirty="0">
                <a:solidFill>
                  <a:schemeClr val="bg1"/>
                </a:solidFill>
                <a:latin typeface="Times New Roman" panose="02020603050405020304" pitchFamily="18" charset="0"/>
                <a:cs typeface="Times New Roman" panose="02020603050405020304" pitchFamily="18" charset="0"/>
              </a:rPr>
              <a:t> — субъект в составе Российской Федерации. Областной центр — город </a:t>
            </a:r>
            <a:r>
              <a:rPr lang="ru-RU" dirty="0" smtClean="0">
                <a:solidFill>
                  <a:schemeClr val="bg1"/>
                </a:solidFill>
                <a:latin typeface="Times New Roman" panose="02020603050405020304" pitchFamily="18" charset="0"/>
                <a:cs typeface="Times New Roman" panose="02020603050405020304" pitchFamily="18" charset="0"/>
              </a:rPr>
              <a:t>Липецк.</a:t>
            </a:r>
            <a:endParaRPr lang="ru-RU" dirty="0">
              <a:solidFill>
                <a:schemeClr val="bg1"/>
              </a:solidFill>
              <a:latin typeface="Times New Roman" panose="02020603050405020304" pitchFamily="18" charset="0"/>
              <a:cs typeface="Times New Roman" panose="02020603050405020304" pitchFamily="18" charset="0"/>
            </a:endParaRPr>
          </a:p>
          <a:p>
            <a:r>
              <a:rPr lang="ru-RU" dirty="0">
                <a:solidFill>
                  <a:schemeClr val="bg1"/>
                </a:solidFill>
                <a:latin typeface="Times New Roman" panose="02020603050405020304" pitchFamily="18" charset="0"/>
                <a:cs typeface="Times New Roman" panose="02020603050405020304" pitchFamily="18" charset="0"/>
              </a:rPr>
              <a:t>Образована 6 января 1954 года из </a:t>
            </a:r>
            <a:r>
              <a:rPr lang="ru-RU" dirty="0" smtClean="0">
                <a:solidFill>
                  <a:schemeClr val="bg1"/>
                </a:solidFill>
                <a:latin typeface="Times New Roman" panose="02020603050405020304" pitchFamily="18" charset="0"/>
                <a:cs typeface="Times New Roman" panose="02020603050405020304" pitchFamily="18" charset="0"/>
              </a:rPr>
              <a:t>смежных районов</a:t>
            </a:r>
            <a:r>
              <a:rPr lang="ru-RU" dirty="0">
                <a:solidFill>
                  <a:schemeClr val="bg1"/>
                </a:solidFill>
                <a:latin typeface="Times New Roman" panose="02020603050405020304" pitchFamily="18" charset="0"/>
                <a:cs typeface="Times New Roman" panose="02020603050405020304" pitchFamily="18" charset="0"/>
              </a:rPr>
              <a:t> Рязанской, Воронежской, Тамбовской, Курской и Орловской </a:t>
            </a:r>
            <a:r>
              <a:rPr lang="ru-RU" dirty="0" smtClean="0">
                <a:solidFill>
                  <a:schemeClr val="bg1"/>
                </a:solidFill>
                <a:latin typeface="Times New Roman" panose="02020603050405020304" pitchFamily="18" charset="0"/>
                <a:cs typeface="Times New Roman" panose="02020603050405020304" pitchFamily="18" charset="0"/>
              </a:rPr>
              <a:t>областей.</a:t>
            </a:r>
            <a:endParaRPr lang="ru-RU" dirty="0">
              <a:solidFill>
                <a:schemeClr val="bg1"/>
              </a:solidFill>
              <a:latin typeface="Times New Roman" panose="02020603050405020304" pitchFamily="18" charset="0"/>
              <a:cs typeface="Times New Roman" panose="02020603050405020304" pitchFamily="18" charset="0"/>
            </a:endParaRPr>
          </a:p>
          <a:p>
            <a:r>
              <a:rPr lang="ru-RU" dirty="0">
                <a:solidFill>
                  <a:schemeClr val="bg1"/>
                </a:solidFill>
                <a:latin typeface="Times New Roman" panose="02020603050405020304" pitchFamily="18" charset="0"/>
                <a:cs typeface="Times New Roman" panose="02020603050405020304" pitchFamily="18" charset="0"/>
              </a:rPr>
              <a:t>Площадь — 24 047 км². По этому показателю область занимает 72 место в России и последнее среди пяти регионов Центрально-Чернозёмного экономического района</a:t>
            </a:r>
            <a:r>
              <a:rPr lang="ru-RU" dirty="0">
                <a:latin typeface="Times New Roman" panose="02020603050405020304" pitchFamily="18" charset="0"/>
                <a:cs typeface="Times New Roman" panose="02020603050405020304" pitchFamily="18" charset="0"/>
              </a:rPr>
              <a:t>.</a:t>
            </a:r>
          </a:p>
          <a:p>
            <a:endParaRPr lang="ru-RU"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5719"/>
            <a:ext cx="9144000" cy="1818535"/>
          </a:xfrm>
        </p:spPr>
        <p:txBody>
          <a:bodyPr>
            <a:normAutofit/>
          </a:bodyPr>
          <a:lstStyle/>
          <a:p>
            <a:pPr algn="ctr"/>
            <a:r>
              <a:rPr lang="ru-RU" b="1" i="1" dirty="0" smtClean="0">
                <a:solidFill>
                  <a:srgbClr val="C00000"/>
                </a:solidFill>
                <a:latin typeface="Times New Roman" panose="02020603050405020304" pitchFamily="18" charset="0"/>
                <a:cs typeface="Times New Roman" panose="02020603050405020304" pitchFamily="18" charset="0"/>
              </a:rPr>
              <a:t>Родина моя</a:t>
            </a:r>
            <a:endParaRPr lang="ru-RU" b="1" i="1" dirty="0">
              <a:solidFill>
                <a:srgbClr val="C0000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179512" y="1340768"/>
            <a:ext cx="4248472" cy="5400600"/>
          </a:xfrm>
        </p:spPr>
        <p:txBody>
          <a:bodyPr>
            <a:normAutofit/>
          </a:bodyPr>
          <a:lstStyle/>
          <a:p>
            <a:pPr marL="0" indent="0">
              <a:buNone/>
            </a:pPr>
            <a:r>
              <a:rPr lang="ru-RU" sz="2400" dirty="0">
                <a:solidFill>
                  <a:schemeClr val="bg1"/>
                </a:solidFill>
                <a:latin typeface="Times New Roman" panose="02020603050405020304" pitchFamily="18" charset="0"/>
                <a:cs typeface="Times New Roman" panose="02020603050405020304" pitchFamily="18" charset="0"/>
              </a:rPr>
              <a:t>Липецкая земля –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Наша </a:t>
            </a:r>
            <a:r>
              <a:rPr lang="ru-RU" sz="2400" dirty="0">
                <a:solidFill>
                  <a:schemeClr val="bg1"/>
                </a:solidFill>
                <a:latin typeface="Times New Roman" panose="02020603050405020304" pitchFamily="18" charset="0"/>
                <a:cs typeface="Times New Roman" panose="02020603050405020304" pitchFamily="18" charset="0"/>
              </a:rPr>
              <a:t>любовь и отрада.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Липецкая </a:t>
            </a:r>
            <a:r>
              <a:rPr lang="ru-RU" sz="2400" dirty="0">
                <a:solidFill>
                  <a:schemeClr val="bg1"/>
                </a:solidFill>
                <a:latin typeface="Times New Roman" panose="02020603050405020304" pitchFamily="18" charset="0"/>
                <a:cs typeface="Times New Roman" panose="02020603050405020304" pitchFamily="18" charset="0"/>
              </a:rPr>
              <a:t>земля –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Песню </a:t>
            </a:r>
            <a:r>
              <a:rPr lang="ru-RU" sz="2400" dirty="0">
                <a:solidFill>
                  <a:schemeClr val="bg1"/>
                </a:solidFill>
                <a:latin typeface="Times New Roman" panose="02020603050405020304" pitchFamily="18" charset="0"/>
                <a:cs typeface="Times New Roman" panose="02020603050405020304" pitchFamily="18" charset="0"/>
              </a:rPr>
              <a:t>тебе я пою.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Липецкая </a:t>
            </a:r>
            <a:r>
              <a:rPr lang="ru-RU" sz="2400" dirty="0">
                <a:solidFill>
                  <a:schemeClr val="bg1"/>
                </a:solidFill>
                <a:latin typeface="Times New Roman" panose="02020603050405020304" pitchFamily="18" charset="0"/>
                <a:cs typeface="Times New Roman" panose="02020603050405020304" pitchFamily="18" charset="0"/>
              </a:rPr>
              <a:t>земля –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Родиной </a:t>
            </a:r>
            <a:r>
              <a:rPr lang="ru-RU" sz="2400" dirty="0">
                <a:solidFill>
                  <a:schemeClr val="bg1"/>
                </a:solidFill>
                <a:latin typeface="Times New Roman" panose="02020603050405020304" pitchFamily="18" charset="0"/>
                <a:cs typeface="Times New Roman" panose="02020603050405020304" pitchFamily="18" charset="0"/>
              </a:rPr>
              <a:t>нашей зовется.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Липецкая </a:t>
            </a:r>
            <a:r>
              <a:rPr lang="ru-RU" sz="2400" dirty="0">
                <a:solidFill>
                  <a:schemeClr val="bg1"/>
                </a:solidFill>
                <a:latin typeface="Times New Roman" panose="02020603050405020304" pitchFamily="18" charset="0"/>
                <a:cs typeface="Times New Roman" panose="02020603050405020304" pitchFamily="18" charset="0"/>
              </a:rPr>
              <a:t>земля – </a:t>
            </a:r>
            <a:endParaRPr lang="ru-RU" sz="24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ru-RU" sz="2400" dirty="0" smtClean="0">
                <a:solidFill>
                  <a:schemeClr val="bg1"/>
                </a:solidFill>
                <a:latin typeface="Times New Roman" panose="02020603050405020304" pitchFamily="18" charset="0"/>
                <a:cs typeface="Times New Roman" panose="02020603050405020304" pitchFamily="18" charset="0"/>
              </a:rPr>
              <a:t>Сердце </a:t>
            </a:r>
            <a:r>
              <a:rPr lang="ru-RU" sz="2400" dirty="0">
                <a:solidFill>
                  <a:schemeClr val="bg1"/>
                </a:solidFill>
                <a:latin typeface="Times New Roman" panose="02020603050405020304" pitchFamily="18" charset="0"/>
                <a:cs typeface="Times New Roman" panose="02020603050405020304" pitchFamily="18" charset="0"/>
              </a:rPr>
              <a:t>тебе отдаю!</a:t>
            </a:r>
          </a:p>
        </p:txBody>
      </p:sp>
      <p:pic>
        <p:nvPicPr>
          <p:cNvPr id="1026" name="Picture 2" descr="http://www.lipetskmedia.ru/image/%E2%95%A8%E2%96%93%E2%95%A8%E2%95%A1%E2%95%A4%D0%98%E2%95%A8%E2%96%91%E2%95%A8%E2%95%97%E2%95%A8%E2%95%9B%E2%95%A8%E2%96%93%E2%95%A8%E2%95%91%E2%95%A8%E2%96%91.jpg"/>
          <p:cNvPicPr>
            <a:picLocks noChangeAspect="1" noChangeArrowheads="1"/>
          </p:cNvPicPr>
          <p:nvPr/>
        </p:nvPicPr>
        <p:blipFill>
          <a:blip r:embed="rId2" cstate="screen"/>
          <a:srcRect/>
          <a:stretch>
            <a:fillRect/>
          </a:stretch>
        </p:blipFill>
        <p:spPr bwMode="auto">
          <a:xfrm>
            <a:off x="5076057" y="4133882"/>
            <a:ext cx="4067944" cy="2714082"/>
          </a:xfrm>
          <a:prstGeom prst="rect">
            <a:avLst/>
          </a:prstGeom>
          <a:noFill/>
        </p:spPr>
      </p:pic>
      <p:pic>
        <p:nvPicPr>
          <p:cNvPr id="1030" name="Picture 6" descr="https://a.d-cd.net/3be04b6s-1920.jpg"/>
          <p:cNvPicPr>
            <a:picLocks noChangeAspect="1" noChangeArrowheads="1"/>
          </p:cNvPicPr>
          <p:nvPr/>
        </p:nvPicPr>
        <p:blipFill>
          <a:blip r:embed="rId3" cstate="screen"/>
          <a:srcRect/>
          <a:stretch>
            <a:fillRect/>
          </a:stretch>
        </p:blipFill>
        <p:spPr bwMode="auto">
          <a:xfrm>
            <a:off x="5019323" y="1196752"/>
            <a:ext cx="4124677" cy="2749784"/>
          </a:xfrm>
          <a:prstGeom prst="rect">
            <a:avLst/>
          </a:prstGeom>
          <a:noFill/>
        </p:spPr>
      </p:pic>
    </p:spTree>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628800"/>
          </a:xfrm>
        </p:spPr>
        <p:txBody>
          <a:bodyPr/>
          <a:lstStyle/>
          <a:p>
            <a:pPr algn="ctr"/>
            <a:r>
              <a:rPr lang="ru-RU" b="1" i="1" dirty="0" smtClean="0">
                <a:solidFill>
                  <a:srgbClr val="C00000"/>
                </a:solidFill>
                <a:latin typeface="Times New Roman" panose="02020603050405020304" pitchFamily="18" charset="0"/>
                <a:cs typeface="Times New Roman" panose="02020603050405020304" pitchFamily="18" charset="0"/>
              </a:rPr>
              <a:t>История города</a:t>
            </a:r>
            <a:endParaRPr lang="ru-RU" b="1" i="1" dirty="0">
              <a:solidFill>
                <a:srgbClr val="C0000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0" y="3212975"/>
            <a:ext cx="4929190" cy="3645025"/>
          </a:xfrm>
        </p:spPr>
        <p:txBody>
          <a:bodyPr>
            <a:normAutofit fontScale="92500"/>
          </a:bodyPr>
          <a:lstStyle/>
          <a:p>
            <a:r>
              <a:rPr lang="ru-RU" dirty="0"/>
              <a:t> </a:t>
            </a:r>
            <a:r>
              <a:rPr lang="ru-RU" sz="2400" dirty="0">
                <a:solidFill>
                  <a:schemeClr val="bg1"/>
                </a:solidFill>
                <a:latin typeface="Times New Roman" panose="02020603050405020304" pitchFamily="18" charset="0"/>
                <a:cs typeface="Times New Roman" panose="02020603050405020304" pitchFamily="18" charset="0"/>
              </a:rPr>
              <a:t>Город Липецк- столица Липецкой области, крупный административный, промышленный и культурный центр с населением более полумиллиона </a:t>
            </a:r>
            <a:r>
              <a:rPr lang="ru-RU" sz="2400" dirty="0" smtClean="0">
                <a:solidFill>
                  <a:schemeClr val="bg1"/>
                </a:solidFill>
                <a:latin typeface="Times New Roman" panose="02020603050405020304" pitchFamily="18" charset="0"/>
                <a:cs typeface="Times New Roman" panose="02020603050405020304" pitchFamily="18" charset="0"/>
              </a:rPr>
              <a:t>человек. </a:t>
            </a:r>
            <a:r>
              <a:rPr lang="ru-RU" sz="2400" dirty="0">
                <a:solidFill>
                  <a:schemeClr val="bg1"/>
                </a:solidFill>
                <a:latin typeface="Times New Roman" panose="02020603050405020304" pitchFamily="18" charset="0"/>
                <a:cs typeface="Times New Roman" panose="02020603050405020304" pitchFamily="18" charset="0"/>
              </a:rPr>
              <a:t>Годом основания нынешнего Липецка принято считать 1703- </a:t>
            </a:r>
            <a:r>
              <a:rPr lang="ru-RU" sz="2400" dirty="0" err="1">
                <a:solidFill>
                  <a:schemeClr val="bg1"/>
                </a:solidFill>
                <a:latin typeface="Times New Roman" panose="02020603050405020304" pitchFamily="18" charset="0"/>
                <a:cs typeface="Times New Roman" panose="02020603050405020304" pitchFamily="18" charset="0"/>
              </a:rPr>
              <a:t>й</a:t>
            </a:r>
            <a:r>
              <a:rPr lang="ru-RU" sz="2400" dirty="0">
                <a:solidFill>
                  <a:schemeClr val="bg1"/>
                </a:solidFill>
                <a:latin typeface="Times New Roman" panose="02020603050405020304" pitchFamily="18" charset="0"/>
                <a:cs typeface="Times New Roman" panose="02020603050405020304" pitchFamily="18" charset="0"/>
              </a:rPr>
              <a:t> год, когда Петр 1 приказал строить село на реке </a:t>
            </a:r>
            <a:r>
              <a:rPr lang="ru-RU" sz="2400" dirty="0" err="1">
                <a:solidFill>
                  <a:schemeClr val="bg1"/>
                </a:solidFill>
                <a:latin typeface="Times New Roman" panose="02020603050405020304" pitchFamily="18" charset="0"/>
                <a:cs typeface="Times New Roman" panose="02020603050405020304" pitchFamily="18" charset="0"/>
              </a:rPr>
              <a:t>Липовке</a:t>
            </a:r>
            <a:r>
              <a:rPr lang="ru-RU" sz="2400" dirty="0">
                <a:solidFill>
                  <a:schemeClr val="bg1"/>
                </a:solidFill>
                <a:latin typeface="Times New Roman" panose="02020603050405020304" pitchFamily="18" charset="0"/>
                <a:cs typeface="Times New Roman" panose="02020603050405020304" pitchFamily="18" charset="0"/>
              </a:rPr>
              <a:t>, где она впадает в реку Воронеж.</a:t>
            </a:r>
          </a:p>
        </p:txBody>
      </p:sp>
      <p:pic>
        <p:nvPicPr>
          <p:cNvPr id="16386" name="Picture 2" descr="https://cdn.photosight.ru/img/d/209/6288126_xlarge.jpg"/>
          <p:cNvPicPr>
            <a:picLocks noChangeAspect="1" noChangeArrowheads="1"/>
          </p:cNvPicPr>
          <p:nvPr/>
        </p:nvPicPr>
        <p:blipFill>
          <a:blip r:embed="rId2" cstate="screen"/>
          <a:srcRect/>
          <a:stretch>
            <a:fillRect/>
          </a:stretch>
        </p:blipFill>
        <p:spPr bwMode="auto">
          <a:xfrm>
            <a:off x="4860032" y="1052736"/>
            <a:ext cx="4214810" cy="2999995"/>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582594"/>
          </a:xfrm>
        </p:spPr>
        <p:txBody>
          <a:bodyPr>
            <a:normAutofit/>
          </a:bodyPr>
          <a:lstStyle/>
          <a:p>
            <a:pPr algn="ctr"/>
            <a:r>
              <a:rPr lang="ru-RU" b="1" i="1" dirty="0" smtClean="0">
                <a:solidFill>
                  <a:schemeClr val="bg1"/>
                </a:solidFill>
                <a:latin typeface="Times New Roman" panose="02020603050405020304" pitchFamily="18" charset="0"/>
                <a:cs typeface="Times New Roman" panose="02020603050405020304" pitchFamily="18" charset="0"/>
              </a:rPr>
              <a:t>Город Липецк</a:t>
            </a:r>
            <a:endParaRPr lang="ru-RU" b="1" i="1" dirty="0">
              <a:solidFill>
                <a:schemeClr val="bg1"/>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0" y="571480"/>
            <a:ext cx="5364088" cy="3290298"/>
          </a:xfrm>
        </p:spPr>
        <p:txBody>
          <a:bodyPr>
            <a:normAutofit/>
          </a:bodyPr>
          <a:lstStyle/>
          <a:p>
            <a:r>
              <a:rPr lang="ru-RU" sz="2400" dirty="0">
                <a:solidFill>
                  <a:schemeClr val="bg1"/>
                </a:solidFill>
                <a:latin typeface="Times New Roman" panose="02020603050405020304" pitchFamily="18" charset="0"/>
                <a:cs typeface="Times New Roman" panose="02020603050405020304" pitchFamily="18" charset="0"/>
              </a:rPr>
              <a:t>Именно здесь появились одни из первых на территории современной России </a:t>
            </a:r>
            <a:r>
              <a:rPr lang="ru-RU" sz="2400" dirty="0" smtClean="0">
                <a:solidFill>
                  <a:schemeClr val="bg1"/>
                </a:solidFill>
                <a:latin typeface="Times New Roman" panose="02020603050405020304" pitchFamily="18" charset="0"/>
                <a:cs typeface="Times New Roman" panose="02020603050405020304" pitchFamily="18" charset="0"/>
              </a:rPr>
              <a:t>курорты. </a:t>
            </a:r>
            <a:r>
              <a:rPr lang="ru-RU" sz="2400" dirty="0">
                <a:solidFill>
                  <a:schemeClr val="bg1"/>
                </a:solidFill>
                <a:latin typeface="Times New Roman" panose="02020603050405020304" pitchFamily="18" charset="0"/>
                <a:cs typeface="Times New Roman" panose="02020603050405020304" pitchFamily="18" charset="0"/>
              </a:rPr>
              <a:t>Открывшись более двух столетий назад, они функционируют и сейчас, предлагая всем желающим минеральные источники и лечебные грязи</a:t>
            </a:r>
            <a:r>
              <a:rPr lang="ru-RU" sz="2400" dirty="0">
                <a:latin typeface="Times New Roman" panose="02020603050405020304" pitchFamily="18" charset="0"/>
                <a:cs typeface="Times New Roman" panose="02020603050405020304" pitchFamily="18" charset="0"/>
              </a:rPr>
              <a:t>.</a:t>
            </a:r>
          </a:p>
        </p:txBody>
      </p:sp>
      <p:pic>
        <p:nvPicPr>
          <p:cNvPr id="18434" name="Picture 2" descr="http://ktovmedicine.ru/img/images/lipeckie-mineralnye-vody-foto-liveinternet-ru.jpg"/>
          <p:cNvPicPr>
            <a:picLocks noChangeAspect="1" noChangeArrowheads="1"/>
          </p:cNvPicPr>
          <p:nvPr/>
        </p:nvPicPr>
        <p:blipFill>
          <a:blip r:embed="rId2"/>
          <a:srcRect/>
          <a:stretch>
            <a:fillRect/>
          </a:stretch>
        </p:blipFill>
        <p:spPr bwMode="auto">
          <a:xfrm>
            <a:off x="4355976" y="3861778"/>
            <a:ext cx="4765144" cy="2996222"/>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077071"/>
            <a:ext cx="9108504" cy="2780929"/>
          </a:xfrm>
        </p:spPr>
        <p:txBody>
          <a:bodyPr>
            <a:noAutofit/>
          </a:bodyPr>
          <a:lstStyle/>
          <a:p>
            <a:r>
              <a:rPr lang="ru-RU" sz="2400" cap="none" dirty="0" smtClean="0">
                <a:solidFill>
                  <a:schemeClr val="bg1"/>
                </a:solidFill>
                <a:latin typeface="Times New Roman" panose="02020603050405020304" pitchFamily="18" charset="0"/>
                <a:cs typeface="Times New Roman" panose="02020603050405020304" pitchFamily="18" charset="0"/>
              </a:rPr>
              <a:t>Главный духовный центр </a:t>
            </a:r>
            <a:r>
              <a:rPr lang="ru-RU" sz="2400" cap="none" dirty="0">
                <a:solidFill>
                  <a:schemeClr val="bg1"/>
                </a:solidFill>
                <a:latin typeface="Times New Roman" panose="02020603050405020304" pitchFamily="18" charset="0"/>
                <a:cs typeface="Times New Roman" panose="02020603050405020304" pitchFamily="18" charset="0"/>
              </a:rPr>
              <a:t>Л</a:t>
            </a:r>
            <a:r>
              <a:rPr lang="ru-RU" sz="2400" cap="none" dirty="0" smtClean="0">
                <a:solidFill>
                  <a:schemeClr val="bg1"/>
                </a:solidFill>
                <a:latin typeface="Times New Roman" panose="02020603050405020304" pitchFamily="18" charset="0"/>
                <a:cs typeface="Times New Roman" panose="02020603050405020304" pitchFamily="18" charset="0"/>
              </a:rPr>
              <a:t>ипецка – место проведения всех самых важных богослужений – расположен на соборной горе и хорошо виден из любой точки города.</a:t>
            </a:r>
            <a:br>
              <a:rPr lang="ru-RU" sz="2400" cap="none" dirty="0" smtClean="0">
                <a:solidFill>
                  <a:schemeClr val="bg1"/>
                </a:solidFill>
                <a:latin typeface="Times New Roman" panose="02020603050405020304" pitchFamily="18" charset="0"/>
                <a:cs typeface="Times New Roman" panose="02020603050405020304" pitchFamily="18" charset="0"/>
              </a:rPr>
            </a:br>
            <a:endParaRPr lang="ru-RU" sz="2400" cap="none" dirty="0">
              <a:solidFill>
                <a:schemeClr val="bg1"/>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533401" y="533400"/>
            <a:ext cx="2382415" cy="1599456"/>
          </a:xfrm>
        </p:spPr>
        <p:txBody>
          <a:bodyPr>
            <a:normAutofit/>
          </a:bodyPr>
          <a:lstStyle/>
          <a:p>
            <a:pPr marL="0" indent="0">
              <a:buNone/>
            </a:pPr>
            <a:endParaRPr lang="ru-RU" dirty="0"/>
          </a:p>
        </p:txBody>
      </p:sp>
      <p:pic>
        <p:nvPicPr>
          <p:cNvPr id="46084" name="Picture 4" descr="https://yandex.ru/images/_crpd/IcZl63q61/54d4a6CWhjQp/S0-edZHRBc-NnCe5NMSMX6gTDpVtgClujJYvUE-kEXlHSRjfl2JIBBogjZ1WdMxL1aF_A6InlR6U8FNAIxLwSG6_v-W1JFG_2dgGCdSw3E8NFsvQM"/>
          <p:cNvPicPr>
            <a:picLocks noChangeAspect="1" noChangeArrowheads="1"/>
          </p:cNvPicPr>
          <p:nvPr/>
        </p:nvPicPr>
        <p:blipFill>
          <a:blip r:embed="rId2" cstate="screen"/>
          <a:srcRect/>
          <a:stretch>
            <a:fillRect/>
          </a:stretch>
        </p:blipFill>
        <p:spPr bwMode="auto">
          <a:xfrm>
            <a:off x="0" y="-243408"/>
            <a:ext cx="9108504" cy="4320479"/>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0059" y="125760"/>
            <a:ext cx="8229600" cy="1143000"/>
          </a:xfrm>
        </p:spPr>
        <p:txBody>
          <a:bodyPr/>
          <a:lstStyle/>
          <a:p>
            <a:pPr algn="ctr">
              <a:tabLst>
                <a:tab pos="3321050" algn="l"/>
              </a:tabLst>
            </a:pPr>
            <a:r>
              <a:rPr lang="ru-RU" b="1" dirty="0" smtClean="0">
                <a:solidFill>
                  <a:srgbClr val="C00000"/>
                </a:solidFill>
                <a:latin typeface="Times New Roman" panose="02020603050405020304" pitchFamily="18" charset="0"/>
                <a:cs typeface="Times New Roman" panose="02020603050405020304" pitchFamily="18" charset="0"/>
              </a:rPr>
              <a:t>Елецкий район</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180528" y="1268760"/>
            <a:ext cx="9110246" cy="2232248"/>
          </a:xfrm>
        </p:spPr>
        <p:txBody>
          <a:bodyPr>
            <a:normAutofit lnSpcReduction="10000"/>
          </a:bodyPr>
          <a:lstStyle/>
          <a:p>
            <a:r>
              <a:rPr lang="ru-RU" sz="2400" dirty="0" smtClean="0">
                <a:solidFill>
                  <a:schemeClr val="bg1"/>
                </a:solidFill>
                <a:latin typeface="Times New Roman" panose="02020603050405020304" pitchFamily="18" charset="0"/>
                <a:cs typeface="Times New Roman" panose="02020603050405020304" pitchFamily="18" charset="0"/>
              </a:rPr>
              <a:t>За </a:t>
            </a:r>
            <a:r>
              <a:rPr lang="ru-RU" sz="2400" dirty="0">
                <a:solidFill>
                  <a:schemeClr val="bg1"/>
                </a:solidFill>
                <a:latin typeface="Times New Roman" panose="02020603050405020304" pitchFamily="18" charset="0"/>
                <a:cs typeface="Times New Roman" panose="02020603050405020304" pitchFamily="18" charset="0"/>
              </a:rPr>
              <a:t>богатое историческое наследие Елец внесён в каталог ЮНЕСКО. Впервые он упоминается в </a:t>
            </a:r>
            <a:r>
              <a:rPr lang="ru-RU" sz="2400" dirty="0" err="1">
                <a:solidFill>
                  <a:schemeClr val="bg1"/>
                </a:solidFill>
                <a:latin typeface="Times New Roman" panose="02020603050405020304" pitchFamily="18" charset="0"/>
                <a:cs typeface="Times New Roman" panose="02020603050405020304" pitchFamily="18" charset="0"/>
              </a:rPr>
              <a:t>Никоновской</a:t>
            </a:r>
            <a:r>
              <a:rPr lang="ru-RU" sz="2400" dirty="0">
                <a:solidFill>
                  <a:schemeClr val="bg1"/>
                </a:solidFill>
                <a:latin typeface="Times New Roman" panose="02020603050405020304" pitchFamily="18" charset="0"/>
                <a:cs typeface="Times New Roman" panose="02020603050405020304" pitchFamily="18" charset="0"/>
              </a:rPr>
              <a:t> летописи в 1146 году. Возникший на окраине славянских земель, на протяжении нескольких веков Елец защищал границы русского государства. История города полна примерами необычайного героизма и самоотверженности его жителей.</a:t>
            </a:r>
          </a:p>
        </p:txBody>
      </p:sp>
      <p:pic>
        <p:nvPicPr>
          <p:cNvPr id="22530" name="Picture 2" descr="https://konkurs.trip2rus.ru/sites/default/files/field/images/foto/untitled_hdr2m.jpg"/>
          <p:cNvPicPr>
            <a:picLocks noChangeAspect="1" noChangeArrowheads="1"/>
          </p:cNvPicPr>
          <p:nvPr/>
        </p:nvPicPr>
        <p:blipFill>
          <a:blip r:embed="rId2" cstate="screen"/>
          <a:srcRect/>
          <a:stretch>
            <a:fillRect/>
          </a:stretch>
        </p:blipFill>
        <p:spPr bwMode="auto">
          <a:xfrm>
            <a:off x="4493648" y="3786190"/>
            <a:ext cx="4573415" cy="3071810"/>
          </a:xfrm>
          <a:prstGeom prst="rect">
            <a:avLst/>
          </a:prstGeom>
          <a:noFill/>
        </p:spPr>
      </p:pic>
      <p:pic>
        <p:nvPicPr>
          <p:cNvPr id="22532" name="Picture 4" descr="https://pbs.twimg.com/media/DitrM5EW0AAwwFi.jpg:large"/>
          <p:cNvPicPr>
            <a:picLocks noChangeAspect="1" noChangeArrowheads="1"/>
          </p:cNvPicPr>
          <p:nvPr/>
        </p:nvPicPr>
        <p:blipFill>
          <a:blip r:embed="rId3" cstate="screen"/>
          <a:srcRect/>
          <a:stretch>
            <a:fillRect/>
          </a:stretch>
        </p:blipFill>
        <p:spPr bwMode="auto">
          <a:xfrm>
            <a:off x="-14210" y="3786190"/>
            <a:ext cx="4607715" cy="3071810"/>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1" y="5373216"/>
            <a:ext cx="1662336" cy="646584"/>
          </a:xfrm>
        </p:spPr>
        <p:txBody>
          <a:bodyPr>
            <a:normAutofit/>
          </a:bodyPr>
          <a:lstStyle/>
          <a:p>
            <a:endParaRPr lang="ru-RU" dirty="0"/>
          </a:p>
        </p:txBody>
      </p:sp>
      <p:sp>
        <p:nvSpPr>
          <p:cNvPr id="3" name="Содержимое 2"/>
          <p:cNvSpPr>
            <a:spLocks noGrp="1"/>
          </p:cNvSpPr>
          <p:nvPr>
            <p:ph idx="1"/>
          </p:nvPr>
        </p:nvSpPr>
        <p:spPr>
          <a:xfrm>
            <a:off x="0" y="2990823"/>
            <a:ext cx="9144000" cy="1027346"/>
          </a:xfrm>
        </p:spPr>
        <p:txBody>
          <a:bodyPr>
            <a:normAutofit/>
          </a:bodyPr>
          <a:lstStyle/>
          <a:p>
            <a:r>
              <a:rPr lang="ru-RU" sz="2800" dirty="0" smtClean="0">
                <a:solidFill>
                  <a:schemeClr val="bg1"/>
                </a:solidFill>
                <a:latin typeface="Times New Roman" panose="02020603050405020304" pitchFamily="18" charset="0"/>
                <a:cs typeface="Times New Roman" panose="02020603050405020304" pitchFamily="18" charset="0"/>
              </a:rPr>
              <a:t>Больше </a:t>
            </a:r>
            <a:r>
              <a:rPr lang="ru-RU" sz="2800" dirty="0">
                <a:solidFill>
                  <a:schemeClr val="bg1"/>
                </a:solidFill>
                <a:latin typeface="Times New Roman" panose="02020603050405020304" pitchFamily="18" charset="0"/>
                <a:cs typeface="Times New Roman" panose="02020603050405020304" pitchFamily="18" charset="0"/>
              </a:rPr>
              <a:t>всего Елец знаменит своими валенками, кружевом и рояльной гармонью.</a:t>
            </a:r>
          </a:p>
        </p:txBody>
      </p:sp>
      <p:pic>
        <p:nvPicPr>
          <p:cNvPr id="23554" name="Picture 2" descr="https://eletskruzheva.ru/data/images/pages/2737/1280x/1557827357232.jpg"/>
          <p:cNvPicPr>
            <a:picLocks noChangeAspect="1" noChangeArrowheads="1"/>
          </p:cNvPicPr>
          <p:nvPr/>
        </p:nvPicPr>
        <p:blipFill>
          <a:blip r:embed="rId2" cstate="screen"/>
          <a:srcRect/>
          <a:stretch>
            <a:fillRect/>
          </a:stretch>
        </p:blipFill>
        <p:spPr bwMode="auto">
          <a:xfrm>
            <a:off x="0" y="0"/>
            <a:ext cx="3377825" cy="2990822"/>
          </a:xfrm>
          <a:prstGeom prst="rect">
            <a:avLst/>
          </a:prstGeom>
          <a:noFill/>
        </p:spPr>
      </p:pic>
      <p:pic>
        <p:nvPicPr>
          <p:cNvPr id="23558" name="Picture 6" descr="http://ya-zemlyak.ru/images/photoarhiv/%D0%9F%D1%80%D0%BE%D0%BC%D1%8B%D1%81%D0%BB%D1%8B/%D0%92%D0%B0%D0%BB%D0%A4%D0%B0%D0%B111.jpg"/>
          <p:cNvPicPr>
            <a:picLocks noChangeAspect="1" noChangeArrowheads="1"/>
          </p:cNvPicPr>
          <p:nvPr/>
        </p:nvPicPr>
        <p:blipFill>
          <a:blip r:embed="rId3" cstate="screen"/>
          <a:srcRect/>
          <a:stretch>
            <a:fillRect/>
          </a:stretch>
        </p:blipFill>
        <p:spPr bwMode="auto">
          <a:xfrm>
            <a:off x="19439" y="4019762"/>
            <a:ext cx="2331290" cy="2857496"/>
          </a:xfrm>
          <a:prstGeom prst="rect">
            <a:avLst/>
          </a:prstGeom>
          <a:noFill/>
        </p:spPr>
      </p:pic>
      <p:pic>
        <p:nvPicPr>
          <p:cNvPr id="23560" name="Picture 8" descr="https://liptur.ru/image/high/storage/2019/10/01/2e16d9c8a4ca5a94259332eba35636f615335134.jpg"/>
          <p:cNvPicPr>
            <a:picLocks noChangeAspect="1" noChangeArrowheads="1"/>
          </p:cNvPicPr>
          <p:nvPr/>
        </p:nvPicPr>
        <p:blipFill>
          <a:blip r:embed="rId4" cstate="screen"/>
          <a:srcRect/>
          <a:stretch>
            <a:fillRect/>
          </a:stretch>
        </p:blipFill>
        <p:spPr bwMode="auto">
          <a:xfrm>
            <a:off x="5724128" y="-5404"/>
            <a:ext cx="3286116" cy="2190744"/>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1" y="5157192"/>
            <a:ext cx="942256" cy="862608"/>
          </a:xfrm>
        </p:spPr>
        <p:txBody>
          <a:bodyPr/>
          <a:lstStyle/>
          <a:p>
            <a:endParaRPr lang="ru-RU" dirty="0"/>
          </a:p>
        </p:txBody>
      </p:sp>
      <p:sp>
        <p:nvSpPr>
          <p:cNvPr id="3" name="Содержимое 2"/>
          <p:cNvSpPr>
            <a:spLocks noGrp="1"/>
          </p:cNvSpPr>
          <p:nvPr>
            <p:ph idx="1"/>
          </p:nvPr>
        </p:nvSpPr>
        <p:spPr>
          <a:xfrm>
            <a:off x="0" y="1"/>
            <a:ext cx="9144000" cy="3284983"/>
          </a:xfrm>
        </p:spPr>
        <p:txBody>
          <a:bodyPr>
            <a:noAutofit/>
          </a:bodyPr>
          <a:lstStyle/>
          <a:p>
            <a:r>
              <a:rPr lang="ru-RU" sz="2800" dirty="0">
                <a:solidFill>
                  <a:schemeClr val="bg1"/>
                </a:solidFill>
                <a:latin typeface="Times New Roman" panose="02020603050405020304" pitchFamily="18" charset="0"/>
                <a:cs typeface="Times New Roman" panose="02020603050405020304" pitchFamily="18" charset="0"/>
              </a:rPr>
              <a:t>Имеются в Ельце и свои куранты. Местный «</a:t>
            </a:r>
            <a:r>
              <a:rPr lang="ru-RU" sz="2800" dirty="0" err="1">
                <a:solidFill>
                  <a:schemeClr val="bg1"/>
                </a:solidFill>
                <a:latin typeface="Times New Roman" panose="02020603050405020304" pitchFamily="18" charset="0"/>
                <a:cs typeface="Times New Roman" panose="02020603050405020304" pitchFamily="18" charset="0"/>
              </a:rPr>
              <a:t>Биг-Бен</a:t>
            </a:r>
            <a:r>
              <a:rPr lang="ru-RU" sz="2800" dirty="0">
                <a:solidFill>
                  <a:schemeClr val="bg1"/>
                </a:solidFill>
                <a:latin typeface="Times New Roman" panose="02020603050405020304" pitchFamily="18" charset="0"/>
                <a:cs typeface="Times New Roman" panose="02020603050405020304" pitchFamily="18" charset="0"/>
              </a:rPr>
              <a:t>» смастерил в 1974 году мастер-самоучка. Установили часы на красивой водонапорной башне из красного кирпича, являющейся частью городской застройки XIX века. Она была построена для первого водопровода Ельца, которым могли пользоваться исключительно богатые жители города. Башня давно уже стала неотъемлемым символом и визитной карточкой города.</a:t>
            </a:r>
          </a:p>
        </p:txBody>
      </p:sp>
      <p:pic>
        <p:nvPicPr>
          <p:cNvPr id="24578" name="Picture 2" descr="https://img.fotokonkurs.ru/cache/original/photos/2010/09/13/4/cf7fb0b5ef66fd6b5b87e4d8e4b8c1d8/917730a124d7f024.jpg"/>
          <p:cNvPicPr>
            <a:picLocks noChangeAspect="1" noChangeArrowheads="1"/>
          </p:cNvPicPr>
          <p:nvPr/>
        </p:nvPicPr>
        <p:blipFill>
          <a:blip r:embed="rId2" cstate="screen"/>
          <a:srcRect/>
          <a:stretch>
            <a:fillRect/>
          </a:stretch>
        </p:blipFill>
        <p:spPr bwMode="auto">
          <a:xfrm flipH="1">
            <a:off x="32694" y="3403544"/>
            <a:ext cx="4610001" cy="3457501"/>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675398"/>
            <a:ext cx="9144000" cy="3238444"/>
          </a:xfrm>
        </p:spPr>
        <p:txBody>
          <a:bodyPr>
            <a:noAutofit/>
          </a:bodyPr>
          <a:lstStyle/>
          <a:p>
            <a:r>
              <a:rPr lang="ru-RU" sz="2400" cap="none" dirty="0" smtClean="0">
                <a:solidFill>
                  <a:schemeClr val="bg1"/>
                </a:solidFill>
                <a:latin typeface="Times New Roman" panose="02020603050405020304" pitchFamily="18" charset="0"/>
                <a:cs typeface="Times New Roman" panose="02020603050405020304" pitchFamily="18" charset="0"/>
              </a:rPr>
              <a:t>Парк олений - памятник дикой природы, крупнейший объект научного интереса, исследований и наблюдений, один из лучших в Липецкой области и России. Для туристов работает по типу сафари-парк.</a:t>
            </a:r>
            <a:endParaRPr lang="ru-RU" sz="2400" cap="none"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312967397"/>
              </p:ext>
            </p:extLst>
          </p:nvPr>
        </p:nvGraphicFramePr>
        <p:xfrm>
          <a:off x="179511" y="476672"/>
          <a:ext cx="1224140" cy="1008112"/>
        </p:xfrm>
        <a:graphic>
          <a:graphicData uri="http://schemas.openxmlformats.org/drawingml/2006/table">
            <a:tbl>
              <a:tblPr firstRow="1" bandRow="1">
                <a:tableStyleId>{5C22544A-7EE6-4342-B048-85BDC9FD1C3A}</a:tableStyleId>
              </a:tblPr>
              <a:tblGrid>
                <a:gridCol w="244828"/>
                <a:gridCol w="244828"/>
                <a:gridCol w="244828"/>
                <a:gridCol w="244828"/>
                <a:gridCol w="244828"/>
              </a:tblGrid>
              <a:tr h="504056">
                <a:tc>
                  <a:txBody>
                    <a:bodyPr/>
                    <a:lstStyle/>
                    <a:p>
                      <a:endParaRPr lang="ru-RU"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04056">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dirty="0"/>
                    </a:p>
                  </a:txBody>
                  <a:tcPr/>
                </a:tc>
              </a:tr>
            </a:tbl>
          </a:graphicData>
        </a:graphic>
      </p:graphicFrame>
      <p:pic>
        <p:nvPicPr>
          <p:cNvPr id="36868" name="Picture 4" descr="https://oleniy.ru/images/2016-11-01-perviy-sneg/RI7A7017.jpg"/>
          <p:cNvPicPr>
            <a:picLocks noChangeAspect="1" noChangeArrowheads="1"/>
          </p:cNvPicPr>
          <p:nvPr/>
        </p:nvPicPr>
        <p:blipFill>
          <a:blip r:embed="rId2" cstate="screen"/>
          <a:srcRect/>
          <a:stretch>
            <a:fillRect/>
          </a:stretch>
        </p:blipFill>
        <p:spPr bwMode="auto">
          <a:xfrm>
            <a:off x="6084168" y="-1029"/>
            <a:ext cx="3059832" cy="2565934"/>
          </a:xfrm>
          <a:prstGeom prst="rect">
            <a:avLst/>
          </a:prstGeom>
          <a:noFill/>
        </p:spPr>
      </p:pic>
      <p:pic>
        <p:nvPicPr>
          <p:cNvPr id="36870" name="Picture 6" descr="https://oleniy.ru/images/2015-08-24/01/RI7A3789.jpg"/>
          <p:cNvPicPr>
            <a:picLocks noChangeAspect="1" noChangeArrowheads="1"/>
          </p:cNvPicPr>
          <p:nvPr/>
        </p:nvPicPr>
        <p:blipFill>
          <a:blip r:embed="rId3" cstate="screen"/>
          <a:srcRect/>
          <a:stretch>
            <a:fillRect/>
          </a:stretch>
        </p:blipFill>
        <p:spPr bwMode="auto">
          <a:xfrm>
            <a:off x="-54464" y="8191"/>
            <a:ext cx="4842487" cy="3739699"/>
          </a:xfrm>
          <a:prstGeom prst="rect">
            <a:avLst/>
          </a:prstGeom>
          <a:noFill/>
        </p:spPr>
      </p:pic>
      <p:pic>
        <p:nvPicPr>
          <p:cNvPr id="36872" name="Picture 8" descr="https://static.photocrowd.com/photos/1915098-bb95630ff63d77ee8144ed12a5a793185f658e6d-hd.jpeg"/>
          <p:cNvPicPr>
            <a:picLocks noChangeAspect="1" noChangeArrowheads="1"/>
          </p:cNvPicPr>
          <p:nvPr/>
        </p:nvPicPr>
        <p:blipFill>
          <a:blip r:embed="rId4" cstate="screen"/>
          <a:srcRect/>
          <a:stretch>
            <a:fillRect/>
          </a:stretch>
        </p:blipFill>
        <p:spPr bwMode="auto">
          <a:xfrm>
            <a:off x="3851920" y="1780590"/>
            <a:ext cx="2880320" cy="2239811"/>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88891"/>
            <a:ext cx="9098783" cy="982662"/>
          </a:xfrm>
        </p:spPr>
        <p:txBody>
          <a:bodyPr/>
          <a:lstStyle/>
          <a:p>
            <a:pPr algn="ctr"/>
            <a:r>
              <a:rPr lang="ru-RU" b="1" dirty="0" smtClean="0">
                <a:solidFill>
                  <a:srgbClr val="C00000"/>
                </a:solidFill>
                <a:latin typeface="Times New Roman" panose="02020603050405020304" pitchFamily="18" charset="0"/>
                <a:cs typeface="Times New Roman" panose="02020603050405020304" pitchFamily="18" charset="0"/>
              </a:rPr>
              <a:t>Задонский район</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0" y="3518028"/>
            <a:ext cx="5368942" cy="2215227"/>
          </a:xfrm>
        </p:spPr>
        <p:txBody>
          <a:bodyPr>
            <a:normAutofit/>
          </a:bodyPr>
          <a:lstStyle/>
          <a:p>
            <a:r>
              <a:rPr lang="ru-RU" sz="3200" dirty="0" smtClean="0">
                <a:solidFill>
                  <a:schemeClr val="bg1"/>
                </a:solidFill>
                <a:latin typeface="Times New Roman" panose="02020603050405020304" pitchFamily="18" charset="0"/>
                <a:cs typeface="Times New Roman" panose="02020603050405020304" pitchFamily="18" charset="0"/>
              </a:rPr>
              <a:t>«Русский Иерусалим» -город при монастыре, место чудное в верховьях Дона.</a:t>
            </a:r>
            <a:endParaRPr lang="ru-RU" sz="3200" dirty="0">
              <a:solidFill>
                <a:schemeClr val="bg1"/>
              </a:solidFill>
              <a:latin typeface="Times New Roman" panose="02020603050405020304" pitchFamily="18" charset="0"/>
              <a:cs typeface="Times New Roman" panose="02020603050405020304" pitchFamily="18" charset="0"/>
            </a:endParaRPr>
          </a:p>
        </p:txBody>
      </p:sp>
      <p:pic>
        <p:nvPicPr>
          <p:cNvPr id="26626" name="Picture 2" descr="https://img.lookmytrips.com/images/look51sm/58f057beff93676d51091edf-5aa0150305026-1da0583.jpg"/>
          <p:cNvPicPr>
            <a:picLocks noChangeAspect="1" noChangeArrowheads="1"/>
          </p:cNvPicPr>
          <p:nvPr/>
        </p:nvPicPr>
        <p:blipFill>
          <a:blip r:embed="rId2" cstate="screen"/>
          <a:srcRect/>
          <a:stretch>
            <a:fillRect/>
          </a:stretch>
        </p:blipFill>
        <p:spPr bwMode="auto">
          <a:xfrm>
            <a:off x="-1" y="956048"/>
            <a:ext cx="3616061" cy="2561980"/>
          </a:xfrm>
          <a:prstGeom prst="rect">
            <a:avLst/>
          </a:prstGeom>
          <a:noFill/>
        </p:spPr>
      </p:pic>
      <p:pic>
        <p:nvPicPr>
          <p:cNvPr id="26630" name="Picture 6" descr="http://s1.fotokto.ru/photo/full/647/6476322.jpg"/>
          <p:cNvPicPr>
            <a:picLocks noChangeAspect="1" noChangeArrowheads="1"/>
          </p:cNvPicPr>
          <p:nvPr/>
        </p:nvPicPr>
        <p:blipFill>
          <a:blip r:embed="rId3" cstate="screen"/>
          <a:srcRect/>
          <a:stretch>
            <a:fillRect/>
          </a:stretch>
        </p:blipFill>
        <p:spPr bwMode="auto">
          <a:xfrm>
            <a:off x="5368942" y="4334769"/>
            <a:ext cx="3775058" cy="2515562"/>
          </a:xfrm>
          <a:prstGeom prst="rect">
            <a:avLst/>
          </a:prstGeom>
          <a:noFill/>
        </p:spPr>
      </p:pic>
      <p:sp>
        <p:nvSpPr>
          <p:cNvPr id="26632" name="AutoShape 8" descr="https://media.istockphoto.com/photos/nativity-of-the-virgin-monastery-zadonsk-russia-picture-id519042822?k=6&amp;m=519042822&amp;s=612x612&amp;w=0&amp;h=BFNuaXXcG_wEl355JKzXj_Slj7UjQCbj0SZeq41VpP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634" name="AutoShape 10" descr="https://media.istockphoto.com/photos/nativity-of-the-virgin-monastery-zadonsk-russia-picture-id519042822?k=6&amp;m=519042822&amp;s=612x612&amp;w=0&amp;h=BFNuaXXcG_wEl355JKzXj_Slj7UjQCbj0SZeq41VpP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636" name="AutoShape 12" descr="https://media.istockphoto.com/photos/nativity-of-the-virgin-monastery-zadonsk-russia-picture-id519042822?k=6&amp;m=519042822&amp;s=612x612&amp;w=0&amp;h=BFNuaXXcG_wEl355JKzXj_Slj7UjQCbj0SZeq41VpP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638" name="AutoShape 14" descr="http://sobory.ru/pic/11760/11767_20110121_19502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640" name="AutoShape 16" descr="http://sobory.ru/pic/11760/11767_20110121_19502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1" y="5013176"/>
            <a:ext cx="1878360" cy="1006624"/>
          </a:xfrm>
        </p:spPr>
        <p:txBody>
          <a:bodyPr/>
          <a:lstStyle/>
          <a:p>
            <a:endParaRPr lang="ru-RU" dirty="0"/>
          </a:p>
        </p:txBody>
      </p:sp>
      <p:sp>
        <p:nvSpPr>
          <p:cNvPr id="3" name="Содержимое 2"/>
          <p:cNvSpPr>
            <a:spLocks noGrp="1"/>
          </p:cNvSpPr>
          <p:nvPr>
            <p:ph idx="1"/>
          </p:nvPr>
        </p:nvSpPr>
        <p:spPr>
          <a:xfrm>
            <a:off x="0" y="1"/>
            <a:ext cx="9144000" cy="3356992"/>
          </a:xfrm>
        </p:spPr>
        <p:txBody>
          <a:bodyPr>
            <a:normAutofit/>
          </a:bodyPr>
          <a:lstStyle/>
          <a:p>
            <a:r>
              <a:rPr lang="ru-RU" sz="2800" dirty="0">
                <a:solidFill>
                  <a:schemeClr val="bg1"/>
                </a:solidFill>
                <a:latin typeface="Times New Roman" panose="02020603050405020304" pitchFamily="18" charset="0"/>
                <a:cs typeface="Times New Roman" panose="02020603050405020304" pitchFamily="18" charset="0"/>
              </a:rPr>
              <a:t>Задонский район лежит в пределах </a:t>
            </a:r>
            <a:r>
              <a:rPr lang="ru-RU" sz="2800" dirty="0" smtClean="0">
                <a:solidFill>
                  <a:schemeClr val="bg1"/>
                </a:solidFill>
                <a:latin typeface="Times New Roman" panose="02020603050405020304" pitchFamily="18" charset="0"/>
                <a:cs typeface="Times New Roman" panose="02020603050405020304" pitchFamily="18" charset="0"/>
              </a:rPr>
              <a:t>Северорусской возвышенности. </a:t>
            </a:r>
            <a:r>
              <a:rPr lang="ru-RU" sz="2800" dirty="0">
                <a:solidFill>
                  <a:schemeClr val="bg1"/>
                </a:solidFill>
                <a:latin typeface="Times New Roman" panose="02020603050405020304" pitchFamily="18" charset="0"/>
                <a:cs typeface="Times New Roman" panose="02020603050405020304" pitchFamily="18" charset="0"/>
              </a:rPr>
              <a:t>По его территории протекают реки Дон, Сосна, </a:t>
            </a:r>
            <a:r>
              <a:rPr lang="ru-RU" sz="2800" dirty="0" err="1">
                <a:solidFill>
                  <a:schemeClr val="bg1"/>
                </a:solidFill>
                <a:latin typeface="Times New Roman" panose="02020603050405020304" pitchFamily="18" charset="0"/>
                <a:cs typeface="Times New Roman" panose="02020603050405020304" pitchFamily="18" charset="0"/>
              </a:rPr>
              <a:t>Репец</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Хмелинка</a:t>
            </a:r>
            <a:r>
              <a:rPr lang="ru-RU" sz="2800" dirty="0">
                <a:solidFill>
                  <a:schemeClr val="bg1"/>
                </a:solidFill>
                <a:latin typeface="Times New Roman" panose="02020603050405020304" pitchFamily="18" charset="0"/>
                <a:cs typeface="Times New Roman" panose="02020603050405020304" pitchFamily="18" charset="0"/>
              </a:rPr>
              <a:t>. В районе имеются два охотничьих хозяйства и два зоологических заказника «Задонский» и «Донской», девять памятников </a:t>
            </a:r>
            <a:r>
              <a:rPr lang="ru-RU" sz="2800" dirty="0" smtClean="0">
                <a:solidFill>
                  <a:schemeClr val="bg1"/>
                </a:solidFill>
                <a:latin typeface="Times New Roman" panose="02020603050405020304" pitchFamily="18" charset="0"/>
                <a:cs typeface="Times New Roman" panose="02020603050405020304" pitchFamily="18" charset="0"/>
              </a:rPr>
              <a:t>природы.</a:t>
            </a:r>
            <a:endParaRPr lang="ru-RU" sz="2800" dirty="0">
              <a:solidFill>
                <a:schemeClr val="bg1"/>
              </a:solidFill>
              <a:latin typeface="Times New Roman" panose="02020603050405020304" pitchFamily="18" charset="0"/>
              <a:cs typeface="Times New Roman" panose="02020603050405020304" pitchFamily="18" charset="0"/>
            </a:endParaRPr>
          </a:p>
        </p:txBody>
      </p:sp>
      <p:pic>
        <p:nvPicPr>
          <p:cNvPr id="25602" name="Picture 2" descr="https://zadonsk-vokzal.ru/wp-content/uploads/2019/06/zadonsk2.jpg"/>
          <p:cNvPicPr>
            <a:picLocks noChangeAspect="1" noChangeArrowheads="1"/>
          </p:cNvPicPr>
          <p:nvPr/>
        </p:nvPicPr>
        <p:blipFill>
          <a:blip r:embed="rId2" cstate="screen"/>
          <a:srcRect/>
          <a:stretch>
            <a:fillRect/>
          </a:stretch>
        </p:blipFill>
        <p:spPr bwMode="auto">
          <a:xfrm>
            <a:off x="11716" y="2996952"/>
            <a:ext cx="9132284" cy="3805617"/>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790" y="2769247"/>
            <a:ext cx="9120582" cy="1883889"/>
          </a:xfrm>
        </p:spPr>
        <p:txBody>
          <a:bodyPr>
            <a:noAutofit/>
          </a:bodyPr>
          <a:lstStyle/>
          <a:p>
            <a:r>
              <a:rPr lang="ru-RU" sz="2000" cap="none" dirty="0" err="1" smtClean="0">
                <a:solidFill>
                  <a:schemeClr val="bg1"/>
                </a:solidFill>
                <a:latin typeface="Times New Roman" panose="02020603050405020304" pitchFamily="18" charset="0"/>
                <a:cs typeface="Times New Roman" panose="02020603050405020304" pitchFamily="18" charset="0"/>
              </a:rPr>
              <a:t>Кудыкина</a:t>
            </a:r>
            <a:r>
              <a:rPr lang="ru-RU" sz="2000" cap="none" dirty="0" smtClean="0">
                <a:solidFill>
                  <a:schemeClr val="bg1"/>
                </a:solidFill>
                <a:latin typeface="Times New Roman" panose="02020603050405020304" pitchFamily="18" charset="0"/>
                <a:cs typeface="Times New Roman" panose="02020603050405020304" pitchFamily="18" charset="0"/>
              </a:rPr>
              <a:t> гора - природный парк чудес, расположенный между Липецком и </a:t>
            </a:r>
            <a:r>
              <a:rPr lang="ru-RU" sz="2000" cap="none" dirty="0">
                <a:solidFill>
                  <a:schemeClr val="bg1"/>
                </a:solidFill>
                <a:latin typeface="Times New Roman" panose="02020603050405020304" pitchFamily="18" charset="0"/>
                <a:cs typeface="Times New Roman" panose="02020603050405020304" pitchFamily="18" charset="0"/>
              </a:rPr>
              <a:t>В</a:t>
            </a:r>
            <a:r>
              <a:rPr lang="ru-RU" sz="2000" cap="none" dirty="0" smtClean="0">
                <a:solidFill>
                  <a:schemeClr val="bg1"/>
                </a:solidFill>
                <a:latin typeface="Times New Roman" panose="02020603050405020304" pitchFamily="18" charset="0"/>
                <a:cs typeface="Times New Roman" panose="02020603050405020304" pitchFamily="18" charset="0"/>
              </a:rPr>
              <a:t>оронежем, на берегу Дона, чего только не встретишь на </a:t>
            </a:r>
            <a:r>
              <a:rPr lang="ru-RU" sz="2000" cap="none" dirty="0" err="1">
                <a:solidFill>
                  <a:schemeClr val="bg1"/>
                </a:solidFill>
                <a:latin typeface="Times New Roman" panose="02020603050405020304" pitchFamily="18" charset="0"/>
                <a:cs typeface="Times New Roman" panose="02020603050405020304" pitchFamily="18" charset="0"/>
              </a:rPr>
              <a:t>К</a:t>
            </a:r>
            <a:r>
              <a:rPr lang="ru-RU" sz="2000" cap="none" dirty="0" err="1" smtClean="0">
                <a:solidFill>
                  <a:schemeClr val="bg1"/>
                </a:solidFill>
                <a:latin typeface="Times New Roman" panose="02020603050405020304" pitchFamily="18" charset="0"/>
                <a:cs typeface="Times New Roman" panose="02020603050405020304" pitchFamily="18" charset="0"/>
              </a:rPr>
              <a:t>удыкиной</a:t>
            </a:r>
            <a:r>
              <a:rPr lang="ru-RU" sz="2000" cap="none" dirty="0" smtClean="0">
                <a:solidFill>
                  <a:schemeClr val="bg1"/>
                </a:solidFill>
                <a:latin typeface="Times New Roman" panose="02020603050405020304" pitchFamily="18" charset="0"/>
                <a:cs typeface="Times New Roman" panose="02020603050405020304" pitchFamily="18" charset="0"/>
              </a:rPr>
              <a:t> горе: гигантские оживающие скульптуры, интерактивные инсталляции и развлечения для всей семьи!</a:t>
            </a:r>
            <a:endParaRPr lang="ru-RU" sz="2000" cap="none" dirty="0">
              <a:solidFill>
                <a:schemeClr val="bg1"/>
              </a:solidFill>
              <a:latin typeface="Times New Roman" panose="02020603050405020304" pitchFamily="18" charset="0"/>
              <a:cs typeface="Times New Roman" panose="02020603050405020304" pitchFamily="18" charset="0"/>
            </a:endParaRPr>
          </a:p>
        </p:txBody>
      </p:sp>
      <p:pic>
        <p:nvPicPr>
          <p:cNvPr id="33794" name="Picture 2" descr="http://rasfokus.ru/images/photos/medium/57e581be2d43a7b478ec7cd71fd49b3e.jpg"/>
          <p:cNvPicPr>
            <a:picLocks noChangeAspect="1" noChangeArrowheads="1"/>
          </p:cNvPicPr>
          <p:nvPr/>
        </p:nvPicPr>
        <p:blipFill>
          <a:blip r:embed="rId2" cstate="screen"/>
          <a:srcRect/>
          <a:stretch>
            <a:fillRect/>
          </a:stretch>
        </p:blipFill>
        <p:spPr bwMode="auto">
          <a:xfrm>
            <a:off x="-23069" y="-27944"/>
            <a:ext cx="4227492" cy="2797191"/>
          </a:xfrm>
          <a:prstGeom prst="rect">
            <a:avLst/>
          </a:prstGeom>
          <a:noFill/>
        </p:spPr>
      </p:pic>
      <p:pic>
        <p:nvPicPr>
          <p:cNvPr id="33796" name="Picture 4" descr="https://3pulse.com/uploads/photo/23/38/73/2018/06/18/63c1fe9453.png"/>
          <p:cNvPicPr>
            <a:picLocks noChangeAspect="1" noChangeArrowheads="1"/>
          </p:cNvPicPr>
          <p:nvPr/>
        </p:nvPicPr>
        <p:blipFill>
          <a:blip r:embed="rId3" cstate="screen"/>
          <a:srcRect/>
          <a:stretch>
            <a:fillRect/>
          </a:stretch>
        </p:blipFill>
        <p:spPr bwMode="auto">
          <a:xfrm>
            <a:off x="5561180" y="4495800"/>
            <a:ext cx="3580192" cy="2382533"/>
          </a:xfrm>
          <a:prstGeom prst="rect">
            <a:avLst/>
          </a:prstGeom>
          <a:noFill/>
        </p:spPr>
      </p:pic>
      <p:pic>
        <p:nvPicPr>
          <p:cNvPr id="33798" name="Picture 6" descr="https://im0-tub-ru.yandex.net/i?id=6461a1f8554d52a3a53bb5b0cb1b4ba2-l&amp;n=13"/>
          <p:cNvPicPr>
            <a:picLocks noChangeAspect="1" noChangeArrowheads="1"/>
          </p:cNvPicPr>
          <p:nvPr/>
        </p:nvPicPr>
        <p:blipFill>
          <a:blip r:embed="rId4" cstate="screen"/>
          <a:srcRect/>
          <a:stretch>
            <a:fillRect/>
          </a:stretch>
        </p:blipFill>
        <p:spPr bwMode="auto">
          <a:xfrm>
            <a:off x="-26887" y="4500936"/>
            <a:ext cx="3061574" cy="2296181"/>
          </a:xfrm>
          <a:prstGeom prst="rect">
            <a:avLst/>
          </a:prstGeom>
          <a:noFill/>
        </p:spPr>
      </p:pic>
      <p:pic>
        <p:nvPicPr>
          <p:cNvPr id="33800" name="Picture 8" descr="https://cdn.vsyako.net/wp-content/uploads/2016/10/0cb41879cdae9755684e6c65c05c54da.jpg"/>
          <p:cNvPicPr>
            <a:picLocks noChangeAspect="1" noChangeArrowheads="1"/>
          </p:cNvPicPr>
          <p:nvPr/>
        </p:nvPicPr>
        <p:blipFill>
          <a:blip r:embed="rId5" cstate="screen"/>
          <a:srcRect/>
          <a:stretch>
            <a:fillRect/>
          </a:stretch>
        </p:blipFill>
        <p:spPr bwMode="auto">
          <a:xfrm>
            <a:off x="6300192" y="-27943"/>
            <a:ext cx="2843808" cy="2843808"/>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3845047"/>
          </a:xfrm>
        </p:spPr>
        <p:txBody>
          <a:bodyPr>
            <a:noAutofit/>
          </a:bodyPr>
          <a:lstStyle/>
          <a:p>
            <a:r>
              <a:rPr lang="ru-RU" sz="2000" cap="none" dirty="0" smtClean="0">
                <a:solidFill>
                  <a:schemeClr val="bg1"/>
                </a:solidFill>
                <a:latin typeface="Times New Roman" panose="02020603050405020304" pitchFamily="18" charset="0"/>
                <a:cs typeface="Times New Roman" panose="02020603050405020304" pitchFamily="18" charset="0"/>
              </a:rPr>
              <a:t>А в </a:t>
            </a:r>
            <a:r>
              <a:rPr lang="ru-RU" sz="2000" cap="none" dirty="0">
                <a:solidFill>
                  <a:schemeClr val="bg1"/>
                </a:solidFill>
                <a:latin typeface="Times New Roman" panose="02020603050405020304" pitchFamily="18" charset="0"/>
                <a:cs typeface="Times New Roman" panose="02020603050405020304" pitchFamily="18" charset="0"/>
              </a:rPr>
              <a:t>З</a:t>
            </a:r>
            <a:r>
              <a:rPr lang="ru-RU" sz="2000" cap="none" dirty="0" smtClean="0">
                <a:solidFill>
                  <a:schemeClr val="bg1"/>
                </a:solidFill>
                <a:latin typeface="Times New Roman" panose="02020603050405020304" pitchFamily="18" charset="0"/>
                <a:cs typeface="Times New Roman" panose="02020603050405020304" pitchFamily="18" charset="0"/>
              </a:rPr>
              <a:t>адонске растет старый дуб, которому лет двести. Когда дерево хотели спилить, из дерева раздалась мелодия и лесорубы, испугавшись, разбежались. И так три раза. После стали замечать, что, как только дерево «запоёт» на улице кто-то умирал. А однажды возле дуба появился призрак, который сказал женщине, дом у которой был рядом, что она сможет лечить людей, если прикоснется к дубу. Женщина подошла к дубу и нашла возле него крестик. С этой находкой она отправилась в местный храм, где священник сказал, что к ней приходила </a:t>
            </a:r>
            <a:r>
              <a:rPr lang="ru-RU" sz="2000" b="1" i="1" cap="none" dirty="0" smtClean="0">
                <a:solidFill>
                  <a:schemeClr val="bg1"/>
                </a:solidFill>
                <a:latin typeface="Times New Roman" panose="02020603050405020304" pitchFamily="18" charset="0"/>
                <a:cs typeface="Times New Roman" panose="02020603050405020304" pitchFamily="18" charset="0"/>
              </a:rPr>
              <a:t>дева </a:t>
            </a:r>
            <a:r>
              <a:rPr lang="ru-RU" sz="2000" b="1" i="1" cap="none" dirty="0">
                <a:solidFill>
                  <a:schemeClr val="bg1"/>
                </a:solidFill>
                <a:latin typeface="Times New Roman" panose="02020603050405020304" pitchFamily="18" charset="0"/>
                <a:cs typeface="Times New Roman" panose="02020603050405020304" pitchFamily="18" charset="0"/>
              </a:rPr>
              <a:t>М</a:t>
            </a:r>
            <a:r>
              <a:rPr lang="ru-RU" sz="2000" b="1" i="1" cap="none" dirty="0" smtClean="0">
                <a:solidFill>
                  <a:schemeClr val="bg1"/>
                </a:solidFill>
                <a:latin typeface="Times New Roman" panose="02020603050405020304" pitchFamily="18" charset="0"/>
                <a:cs typeface="Times New Roman" panose="02020603050405020304" pitchFamily="18" charset="0"/>
              </a:rPr>
              <a:t>ария </a:t>
            </a:r>
            <a:r>
              <a:rPr lang="ru-RU" sz="2000" cap="none" dirty="0" smtClean="0">
                <a:solidFill>
                  <a:schemeClr val="bg1"/>
                </a:solidFill>
                <a:latin typeface="Times New Roman" panose="02020603050405020304" pitchFamily="18" charset="0"/>
                <a:cs typeface="Times New Roman" panose="02020603050405020304" pitchFamily="18" charset="0"/>
              </a:rPr>
              <a:t>и разрешил носить крестик и лечить людей. Но и сам дуб способен лечить людей, если человек к нему прикасается.</a:t>
            </a:r>
            <a:endParaRPr lang="ru-RU" sz="2000" cap="none" dirty="0">
              <a:solidFill>
                <a:schemeClr val="bg1"/>
              </a:solidFill>
              <a:latin typeface="Times New Roman" panose="02020603050405020304" pitchFamily="18" charset="0"/>
              <a:cs typeface="Times New Roman" panose="02020603050405020304" pitchFamily="18" charset="0"/>
            </a:endParaRPr>
          </a:p>
        </p:txBody>
      </p:sp>
      <p:pic>
        <p:nvPicPr>
          <p:cNvPr id="55298" name="Picture 2" descr="https://www.novina24.ru/wp-content/uploads/2019/07/2019-07-11-18-56-41-1024x526.jpg"/>
          <p:cNvPicPr>
            <a:picLocks noChangeAspect="1" noChangeArrowheads="1"/>
          </p:cNvPicPr>
          <p:nvPr/>
        </p:nvPicPr>
        <p:blipFill>
          <a:blip r:embed="rId2"/>
          <a:srcRect/>
          <a:stretch>
            <a:fillRect/>
          </a:stretch>
        </p:blipFill>
        <p:spPr bwMode="auto">
          <a:xfrm>
            <a:off x="895172" y="3845047"/>
            <a:ext cx="6978060" cy="3012953"/>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0"/>
            <a:ext cx="8229600" cy="980728"/>
          </a:xfrm>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Лебедянский</a:t>
            </a:r>
            <a:r>
              <a:rPr lang="ru-RU" b="1" dirty="0" smtClean="0">
                <a:solidFill>
                  <a:srgbClr val="C00000"/>
                </a:solidFill>
                <a:latin typeface="Times New Roman" panose="02020603050405020304" pitchFamily="18" charset="0"/>
                <a:cs typeface="Times New Roman" panose="02020603050405020304" pitchFamily="18" charset="0"/>
              </a:rPr>
              <a:t> район</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3629" y="3177705"/>
            <a:ext cx="9104875" cy="971809"/>
          </a:xfrm>
        </p:spPr>
        <p:txBody>
          <a:bodyPr>
            <a:normAutofit lnSpcReduction="10000"/>
          </a:bodyPr>
          <a:lstStyle/>
          <a:p>
            <a:r>
              <a:rPr lang="ru-RU" sz="3200" dirty="0">
                <a:solidFill>
                  <a:schemeClr val="bg1"/>
                </a:solidFill>
                <a:latin typeface="Times New Roman" panose="02020603050405020304" pitchFamily="18" charset="0"/>
                <a:cs typeface="Times New Roman" panose="02020603050405020304" pitchFamily="18" charset="0"/>
              </a:rPr>
              <a:t>Лебедянь - небольшой город в </a:t>
            </a:r>
            <a:r>
              <a:rPr lang="ru-RU" sz="3200" b="1" dirty="0">
                <a:solidFill>
                  <a:schemeClr val="bg1"/>
                </a:solidFill>
                <a:latin typeface="Times New Roman" panose="02020603050405020304" pitchFamily="18" charset="0"/>
                <a:cs typeface="Times New Roman" panose="02020603050405020304" pitchFamily="18" charset="0"/>
              </a:rPr>
              <a:t>Липецкой области</a:t>
            </a:r>
            <a:r>
              <a:rPr lang="ru-RU" sz="3200" dirty="0">
                <a:solidFill>
                  <a:schemeClr val="bg1"/>
                </a:solidFill>
                <a:latin typeface="Times New Roman" panose="02020603050405020304" pitchFamily="18" charset="0"/>
                <a:cs typeface="Times New Roman" panose="02020603050405020304" pitchFamily="18" charset="0"/>
              </a:rPr>
              <a:t>, расположенный на реке </a:t>
            </a:r>
            <a:r>
              <a:rPr lang="ru-RU" sz="3200" dirty="0" smtClean="0">
                <a:solidFill>
                  <a:schemeClr val="bg1"/>
                </a:solidFill>
                <a:latin typeface="Times New Roman" panose="02020603050405020304" pitchFamily="18" charset="0"/>
                <a:cs typeface="Times New Roman" panose="02020603050405020304" pitchFamily="18" charset="0"/>
              </a:rPr>
              <a:t>Дон.</a:t>
            </a:r>
            <a:endParaRPr lang="ru-RU" sz="3200" dirty="0">
              <a:solidFill>
                <a:schemeClr val="bg1"/>
              </a:solidFill>
              <a:latin typeface="Times New Roman" panose="02020603050405020304" pitchFamily="18" charset="0"/>
              <a:cs typeface="Times New Roman" panose="02020603050405020304" pitchFamily="18" charset="0"/>
            </a:endParaRPr>
          </a:p>
        </p:txBody>
      </p:sp>
      <p:pic>
        <p:nvPicPr>
          <p:cNvPr id="28674" name="Picture 2" descr="https://im0-tub-ru.yandex.net/i?id=5297da955dfbb7b40ea0eee8bb04a4d8-l&amp;n=13"/>
          <p:cNvPicPr>
            <a:picLocks noChangeAspect="1" noChangeArrowheads="1"/>
          </p:cNvPicPr>
          <p:nvPr/>
        </p:nvPicPr>
        <p:blipFill>
          <a:blip r:embed="rId2" cstate="screen"/>
          <a:srcRect/>
          <a:stretch>
            <a:fillRect/>
          </a:stretch>
        </p:blipFill>
        <p:spPr bwMode="auto">
          <a:xfrm>
            <a:off x="3629" y="4149514"/>
            <a:ext cx="4064315" cy="2708485"/>
          </a:xfrm>
          <a:prstGeom prst="rect">
            <a:avLst/>
          </a:prstGeom>
          <a:noFill/>
        </p:spPr>
      </p:pic>
      <p:pic>
        <p:nvPicPr>
          <p:cNvPr id="28676" name="Picture 4" descr="https://ic.pics.livejournal.com/mingitau/10289118/91872/original.jpg"/>
          <p:cNvPicPr>
            <a:picLocks noChangeAspect="1" noChangeArrowheads="1"/>
          </p:cNvPicPr>
          <p:nvPr/>
        </p:nvPicPr>
        <p:blipFill>
          <a:blip r:embed="rId3" cstate="screen"/>
          <a:srcRect/>
          <a:stretch>
            <a:fillRect/>
          </a:stretch>
        </p:blipFill>
        <p:spPr bwMode="auto">
          <a:xfrm>
            <a:off x="5550396" y="4149514"/>
            <a:ext cx="3611315" cy="2708486"/>
          </a:xfrm>
          <a:prstGeom prst="rect">
            <a:avLst/>
          </a:prstGeom>
          <a:noFill/>
        </p:spPr>
      </p:pic>
      <p:pic>
        <p:nvPicPr>
          <p:cNvPr id="28678" name="Picture 6" descr="https://avatars.mds.yandex.net/get-pdb/805160/99f882c3-d989-4a19-a420-6de0099c021a/s1200"/>
          <p:cNvPicPr>
            <a:picLocks noChangeAspect="1" noChangeArrowheads="1"/>
          </p:cNvPicPr>
          <p:nvPr/>
        </p:nvPicPr>
        <p:blipFill>
          <a:blip r:embed="rId4" cstate="screen"/>
          <a:srcRect/>
          <a:stretch>
            <a:fillRect/>
          </a:stretch>
        </p:blipFill>
        <p:spPr bwMode="auto">
          <a:xfrm>
            <a:off x="169677" y="790601"/>
            <a:ext cx="3732217" cy="2387104"/>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861048"/>
            <a:ext cx="9144000" cy="2996952"/>
          </a:xfrm>
        </p:spPr>
        <p:txBody>
          <a:bodyPr>
            <a:noAutofit/>
          </a:bodyPr>
          <a:lstStyle/>
          <a:p>
            <a:r>
              <a:rPr lang="ru-RU" sz="2000" cap="none" dirty="0" smtClean="0">
                <a:solidFill>
                  <a:schemeClr val="bg1"/>
                </a:solidFill>
                <a:latin typeface="Times New Roman" panose="02020603050405020304" pitchFamily="18" charset="0"/>
                <a:cs typeface="Times New Roman" panose="02020603050405020304" pitchFamily="18" charset="0"/>
              </a:rPr>
              <a:t>Справа от моста через </a:t>
            </a:r>
            <a:r>
              <a:rPr lang="ru-RU" sz="2000" b="1" i="1" cap="none" dirty="0">
                <a:solidFill>
                  <a:schemeClr val="bg1"/>
                </a:solidFill>
                <a:latin typeface="Times New Roman" panose="02020603050405020304" pitchFamily="18" charset="0"/>
                <a:cs typeface="Times New Roman" panose="02020603050405020304" pitchFamily="18" charset="0"/>
              </a:rPr>
              <a:t>К</a:t>
            </a:r>
            <a:r>
              <a:rPr lang="ru-RU" sz="2000" b="1" i="1" cap="none" dirty="0" smtClean="0">
                <a:solidFill>
                  <a:schemeClr val="bg1"/>
                </a:solidFill>
                <a:latin typeface="Times New Roman" panose="02020603050405020304" pitchFamily="18" charset="0"/>
                <a:cs typeface="Times New Roman" panose="02020603050405020304" pitchFamily="18" charset="0"/>
              </a:rPr>
              <a:t>расивую </a:t>
            </a:r>
            <a:r>
              <a:rPr lang="ru-RU" sz="2000" b="1" i="1" cap="none" dirty="0">
                <a:solidFill>
                  <a:schemeClr val="bg1"/>
                </a:solidFill>
                <a:latin typeface="Times New Roman" panose="02020603050405020304" pitchFamily="18" charset="0"/>
                <a:cs typeface="Times New Roman" panose="02020603050405020304" pitchFamily="18" charset="0"/>
              </a:rPr>
              <a:t>М</a:t>
            </a:r>
            <a:r>
              <a:rPr lang="ru-RU" sz="2000" b="1" i="1" cap="none" dirty="0" smtClean="0">
                <a:solidFill>
                  <a:schemeClr val="bg1"/>
                </a:solidFill>
                <a:latin typeface="Times New Roman" panose="02020603050405020304" pitchFamily="18" charset="0"/>
                <a:cs typeface="Times New Roman" panose="02020603050405020304" pitchFamily="18" charset="0"/>
              </a:rPr>
              <a:t>ечу</a:t>
            </a:r>
            <a:r>
              <a:rPr lang="ru-RU" sz="2000" cap="none" dirty="0" smtClean="0">
                <a:solidFill>
                  <a:schemeClr val="bg1"/>
                </a:solidFill>
                <a:latin typeface="Times New Roman" panose="02020603050405020304" pitchFamily="18" charset="0"/>
                <a:cs typeface="Times New Roman" panose="02020603050405020304" pitchFamily="18" charset="0"/>
              </a:rPr>
              <a:t>, если ехать с Лебедянской стороны, будет километрах в двух </a:t>
            </a:r>
            <a:r>
              <a:rPr lang="ru-RU" sz="2000" b="1" cap="none" dirty="0" err="1">
                <a:solidFill>
                  <a:schemeClr val="bg1"/>
                </a:solidFill>
                <a:latin typeface="Times New Roman" panose="02020603050405020304" pitchFamily="18" charset="0"/>
                <a:cs typeface="Times New Roman" panose="02020603050405020304" pitchFamily="18" charset="0"/>
              </a:rPr>
              <a:t>Т</a:t>
            </a:r>
            <a:r>
              <a:rPr lang="ru-RU" sz="2000" b="1" cap="none" dirty="0" err="1" smtClean="0">
                <a:solidFill>
                  <a:schemeClr val="bg1"/>
                </a:solidFill>
                <a:latin typeface="Times New Roman" panose="02020603050405020304" pitchFamily="18" charset="0"/>
                <a:cs typeface="Times New Roman" panose="02020603050405020304" pitchFamily="18" charset="0"/>
              </a:rPr>
              <a:t>роекуровская</a:t>
            </a:r>
            <a:r>
              <a:rPr lang="ru-RU" sz="2000" b="1" cap="none" dirty="0" smtClean="0">
                <a:solidFill>
                  <a:schemeClr val="bg1"/>
                </a:solidFill>
                <a:latin typeface="Times New Roman" panose="02020603050405020304" pitchFamily="18" charset="0"/>
                <a:cs typeface="Times New Roman" panose="02020603050405020304" pitchFamily="18" charset="0"/>
              </a:rPr>
              <a:t> гидроэлектростанция</a:t>
            </a:r>
            <a:r>
              <a:rPr lang="ru-RU" sz="2000" cap="none" dirty="0" smtClean="0">
                <a:solidFill>
                  <a:schemeClr val="bg1"/>
                </a:solidFill>
                <a:latin typeface="Times New Roman" panose="02020603050405020304" pitchFamily="18" charset="0"/>
                <a:cs typeface="Times New Roman" panose="02020603050405020304" pitchFamily="18" charset="0"/>
              </a:rPr>
              <a:t>.</a:t>
            </a:r>
            <a:br>
              <a:rPr lang="ru-RU" sz="2000" cap="none" dirty="0" smtClean="0">
                <a:solidFill>
                  <a:schemeClr val="bg1"/>
                </a:solidFill>
                <a:latin typeface="Times New Roman" panose="02020603050405020304" pitchFamily="18" charset="0"/>
                <a:cs typeface="Times New Roman" panose="02020603050405020304" pitchFamily="18" charset="0"/>
              </a:rPr>
            </a:br>
            <a:r>
              <a:rPr lang="ru-RU" sz="2000" cap="none" dirty="0" smtClean="0">
                <a:solidFill>
                  <a:schemeClr val="bg1"/>
                </a:solidFill>
                <a:latin typeface="Times New Roman" panose="02020603050405020304" pitchFamily="18" charset="0"/>
                <a:cs typeface="Times New Roman" panose="02020603050405020304" pitchFamily="18" charset="0"/>
              </a:rPr>
              <a:t/>
            </a:r>
            <a:br>
              <a:rPr lang="ru-RU" sz="2000" cap="none" dirty="0" smtClean="0">
                <a:solidFill>
                  <a:schemeClr val="bg1"/>
                </a:solidFill>
                <a:latin typeface="Times New Roman" panose="02020603050405020304" pitchFamily="18" charset="0"/>
                <a:cs typeface="Times New Roman" panose="02020603050405020304" pitchFamily="18" charset="0"/>
              </a:rPr>
            </a:br>
            <a:r>
              <a:rPr lang="ru-RU" sz="2000" cap="none" dirty="0" smtClean="0">
                <a:solidFill>
                  <a:schemeClr val="bg1"/>
                </a:solidFill>
                <a:latin typeface="Times New Roman" panose="02020603050405020304" pitchFamily="18" charset="0"/>
                <a:cs typeface="Times New Roman" panose="02020603050405020304" pitchFamily="18" charset="0"/>
              </a:rPr>
              <a:t>Этот участок </a:t>
            </a:r>
            <a:r>
              <a:rPr lang="ru-RU" sz="2000" b="1" i="1" cap="none" dirty="0">
                <a:solidFill>
                  <a:schemeClr val="bg1"/>
                </a:solidFill>
                <a:latin typeface="Times New Roman" panose="02020603050405020304" pitchFamily="18" charset="0"/>
                <a:cs typeface="Times New Roman" panose="02020603050405020304" pitchFamily="18" charset="0"/>
              </a:rPr>
              <a:t>К</a:t>
            </a:r>
            <a:r>
              <a:rPr lang="ru-RU" sz="2000" b="1" i="1" cap="none" dirty="0" smtClean="0">
                <a:solidFill>
                  <a:schemeClr val="bg1"/>
                </a:solidFill>
                <a:latin typeface="Times New Roman" panose="02020603050405020304" pitchFamily="18" charset="0"/>
                <a:cs typeface="Times New Roman" panose="02020603050405020304" pitchFamily="18" charset="0"/>
              </a:rPr>
              <a:t>расивой </a:t>
            </a:r>
            <a:r>
              <a:rPr lang="ru-RU" sz="2000" b="1" i="1" cap="none" dirty="0">
                <a:solidFill>
                  <a:schemeClr val="bg1"/>
                </a:solidFill>
                <a:latin typeface="Times New Roman" panose="02020603050405020304" pitchFamily="18" charset="0"/>
                <a:cs typeface="Times New Roman" panose="02020603050405020304" pitchFamily="18" charset="0"/>
              </a:rPr>
              <a:t>М</a:t>
            </a:r>
            <a:r>
              <a:rPr lang="ru-RU" sz="2000" b="1" i="1" cap="none" dirty="0" smtClean="0">
                <a:solidFill>
                  <a:schemeClr val="bg1"/>
                </a:solidFill>
                <a:latin typeface="Times New Roman" panose="02020603050405020304" pitchFamily="18" charset="0"/>
                <a:cs typeface="Times New Roman" panose="02020603050405020304" pitchFamily="18" charset="0"/>
              </a:rPr>
              <a:t>ечи</a:t>
            </a:r>
            <a:r>
              <a:rPr lang="ru-RU" sz="2000" cap="none" dirty="0" smtClean="0">
                <a:solidFill>
                  <a:schemeClr val="bg1"/>
                </a:solidFill>
                <a:latin typeface="Times New Roman" panose="02020603050405020304" pitchFamily="18" charset="0"/>
                <a:cs typeface="Times New Roman" panose="02020603050405020304" pitchFamily="18" charset="0"/>
              </a:rPr>
              <a:t>, её берега в районе бывшей </a:t>
            </a:r>
            <a:r>
              <a:rPr lang="ru-RU" sz="2000" cap="none" dirty="0" err="1">
                <a:solidFill>
                  <a:schemeClr val="bg1"/>
                </a:solidFill>
                <a:latin typeface="Times New Roman" panose="02020603050405020304" pitchFamily="18" charset="0"/>
                <a:cs typeface="Times New Roman" panose="02020603050405020304" pitchFamily="18" charset="0"/>
              </a:rPr>
              <a:t>Т</a:t>
            </a:r>
            <a:r>
              <a:rPr lang="ru-RU" sz="2000" cap="none" dirty="0" err="1" smtClean="0">
                <a:solidFill>
                  <a:schemeClr val="bg1"/>
                </a:solidFill>
                <a:latin typeface="Times New Roman" panose="02020603050405020304" pitchFamily="18" charset="0"/>
                <a:cs typeface="Times New Roman" panose="02020603050405020304" pitchFamily="18" charset="0"/>
              </a:rPr>
              <a:t>роекуровской</a:t>
            </a:r>
            <a:r>
              <a:rPr lang="ru-RU" sz="2000" cap="none" dirty="0" smtClean="0">
                <a:solidFill>
                  <a:schemeClr val="bg1"/>
                </a:solidFill>
                <a:latin typeface="Times New Roman" panose="02020603050405020304" pitchFamily="18" charset="0"/>
                <a:cs typeface="Times New Roman" panose="02020603050405020304" pitchFamily="18" charset="0"/>
              </a:rPr>
              <a:t> гидроэлектростанции, самое примечательное место в округе.</a:t>
            </a:r>
            <a:endParaRPr lang="ru-RU" sz="2000" cap="none" dirty="0">
              <a:solidFill>
                <a:schemeClr val="bg1"/>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6372200" y="533400"/>
            <a:ext cx="716067" cy="1167408"/>
          </a:xfrm>
        </p:spPr>
        <p:txBody>
          <a:bodyPr/>
          <a:lstStyle/>
          <a:p>
            <a:endParaRPr lang="ru-RU" dirty="0"/>
          </a:p>
        </p:txBody>
      </p:sp>
      <p:pic>
        <p:nvPicPr>
          <p:cNvPr id="34818" name="Picture 2" descr="https://photolipetsk.ru/img/00051314.jpg"/>
          <p:cNvPicPr>
            <a:picLocks noChangeAspect="1" noChangeArrowheads="1"/>
          </p:cNvPicPr>
          <p:nvPr/>
        </p:nvPicPr>
        <p:blipFill>
          <a:blip r:embed="rId2" cstate="screen"/>
          <a:srcRect/>
          <a:stretch>
            <a:fillRect/>
          </a:stretch>
        </p:blipFill>
        <p:spPr bwMode="auto">
          <a:xfrm>
            <a:off x="0" y="-42410"/>
            <a:ext cx="9123298" cy="3903458"/>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14" y="3061137"/>
            <a:ext cx="5031725" cy="3785154"/>
          </a:xfrm>
        </p:spPr>
        <p:txBody>
          <a:bodyPr>
            <a:noAutofit/>
          </a:bodyPr>
          <a:lstStyle/>
          <a:p>
            <a:r>
              <a:rPr lang="ru-RU" sz="2400" cap="none" dirty="0" smtClean="0">
                <a:solidFill>
                  <a:schemeClr val="bg1"/>
                </a:solidFill>
                <a:latin typeface="Times New Roman" panose="02020603050405020304" pitchFamily="18" charset="0"/>
                <a:cs typeface="Times New Roman" panose="02020603050405020304" pitchFamily="18" charset="0"/>
              </a:rPr>
              <a:t>Уникальный для Липецкой области, да и для всего Черноземья, стометровый </a:t>
            </a:r>
            <a:r>
              <a:rPr lang="ru-RU" sz="2400" u="sng" cap="none" dirty="0" smtClean="0">
                <a:solidFill>
                  <a:schemeClr val="bg1"/>
                </a:solidFill>
                <a:latin typeface="Times New Roman" panose="02020603050405020304" pitchFamily="18" charset="0"/>
                <a:cs typeface="Times New Roman" panose="02020603050405020304" pitchFamily="18" charset="0"/>
              </a:rPr>
              <a:t>подвесной</a:t>
            </a:r>
            <a:r>
              <a:rPr lang="ru-RU" sz="2400" cap="none" dirty="0" smtClean="0">
                <a:solidFill>
                  <a:schemeClr val="bg1"/>
                </a:solidFill>
                <a:latin typeface="Times New Roman" panose="02020603050405020304" pitchFamily="18" charset="0"/>
                <a:cs typeface="Times New Roman" panose="02020603050405020304" pitchFamily="18" charset="0"/>
              </a:rPr>
              <a:t> пешеходный </a:t>
            </a:r>
            <a:r>
              <a:rPr lang="ru-RU" sz="2400" u="sng" cap="none" dirty="0" smtClean="0">
                <a:solidFill>
                  <a:schemeClr val="bg1"/>
                </a:solidFill>
                <a:latin typeface="Times New Roman" panose="02020603050405020304" pitchFamily="18" charset="0"/>
                <a:cs typeface="Times New Roman" panose="02020603050405020304" pitchFamily="18" charset="0"/>
              </a:rPr>
              <a:t>мост</a:t>
            </a:r>
            <a:r>
              <a:rPr lang="ru-RU" sz="2400" cap="none" dirty="0" smtClean="0">
                <a:solidFill>
                  <a:schemeClr val="bg1"/>
                </a:solidFill>
                <a:latin typeface="Times New Roman" panose="02020603050405020304" pitchFamily="18" charset="0"/>
                <a:cs typeface="Times New Roman" panose="02020603050405020304" pitchFamily="18" charset="0"/>
              </a:rPr>
              <a:t> через реку Дон соединяет два села Лебедянского района- </a:t>
            </a:r>
            <a:r>
              <a:rPr lang="ru-RU" sz="2400" b="1" i="1" u="sng" cap="none" dirty="0">
                <a:solidFill>
                  <a:schemeClr val="bg1"/>
                </a:solidFill>
                <a:latin typeface="Times New Roman" panose="02020603050405020304" pitchFamily="18" charset="0"/>
                <a:cs typeface="Times New Roman" panose="02020603050405020304" pitchFamily="18" charset="0"/>
              </a:rPr>
              <a:t>В</a:t>
            </a:r>
            <a:r>
              <a:rPr lang="ru-RU" sz="2400" b="1" i="1" u="sng" cap="none" dirty="0" smtClean="0">
                <a:solidFill>
                  <a:schemeClr val="bg1"/>
                </a:solidFill>
                <a:latin typeface="Times New Roman" panose="02020603050405020304" pitchFamily="18" charset="0"/>
                <a:cs typeface="Times New Roman" panose="02020603050405020304" pitchFamily="18" charset="0"/>
              </a:rPr>
              <a:t>олотово и </a:t>
            </a:r>
            <a:r>
              <a:rPr lang="ru-RU" sz="2400" b="1" i="1" u="sng" cap="none" dirty="0" err="1">
                <a:solidFill>
                  <a:schemeClr val="bg1"/>
                </a:solidFill>
                <a:latin typeface="Times New Roman" panose="02020603050405020304" pitchFamily="18" charset="0"/>
                <a:cs typeface="Times New Roman" panose="02020603050405020304" pitchFamily="18" charset="0"/>
              </a:rPr>
              <a:t>Ч</a:t>
            </a:r>
            <a:r>
              <a:rPr lang="ru-RU" sz="2400" b="1" i="1" u="sng" cap="none" dirty="0" err="1" smtClean="0">
                <a:solidFill>
                  <a:schemeClr val="bg1"/>
                </a:solidFill>
                <a:latin typeface="Times New Roman" panose="02020603050405020304" pitchFamily="18" charset="0"/>
                <a:cs typeface="Times New Roman" panose="02020603050405020304" pitchFamily="18" charset="0"/>
              </a:rPr>
              <a:t>ерепянь</a:t>
            </a:r>
            <a:r>
              <a:rPr lang="ru-RU" sz="2400" b="1" cap="none" dirty="0" smtClean="0">
                <a:solidFill>
                  <a:schemeClr val="bg1"/>
                </a:solidFill>
                <a:latin typeface="Times New Roman" panose="02020603050405020304" pitchFamily="18" charset="0"/>
                <a:cs typeface="Times New Roman" panose="02020603050405020304" pitchFamily="18" charset="0"/>
              </a:rPr>
              <a:t>. </a:t>
            </a:r>
            <a:endParaRPr lang="ru-RU" sz="2400" b="1" cap="none" dirty="0">
              <a:solidFill>
                <a:schemeClr val="bg1"/>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533401" y="533400"/>
            <a:ext cx="1158280" cy="663352"/>
          </a:xfrm>
        </p:spPr>
        <p:txBody>
          <a:bodyPr/>
          <a:lstStyle/>
          <a:p>
            <a:endParaRPr lang="ru-RU" dirty="0"/>
          </a:p>
        </p:txBody>
      </p:sp>
      <p:pic>
        <p:nvPicPr>
          <p:cNvPr id="35842" name="Picture 2" descr="http://i.mycdn.me/i?r=AzEPZsRbOZEKgBhR0XGMT1RkIgESG_RBkezIi6wrIdbCFqaKTM5SRkZCeTgDn6uOyic"/>
          <p:cNvPicPr>
            <a:picLocks noChangeAspect="1" noChangeArrowheads="1"/>
          </p:cNvPicPr>
          <p:nvPr/>
        </p:nvPicPr>
        <p:blipFill>
          <a:blip r:embed="rId2" cstate="screen"/>
          <a:srcRect/>
          <a:stretch>
            <a:fillRect/>
          </a:stretch>
        </p:blipFill>
        <p:spPr bwMode="auto">
          <a:xfrm>
            <a:off x="4500562" y="26738"/>
            <a:ext cx="4643438" cy="3097137"/>
          </a:xfrm>
          <a:prstGeom prst="rect">
            <a:avLst/>
          </a:prstGeom>
          <a:noFill/>
        </p:spPr>
      </p:pic>
      <p:pic>
        <p:nvPicPr>
          <p:cNvPr id="35844" name="Picture 4" descr="https://avatars.mds.yandex.net/get-pdb/872807/33411315-f72a-4a4f-8fc4-e262fad65caf/s1200"/>
          <p:cNvPicPr>
            <a:picLocks noChangeAspect="1" noChangeArrowheads="1"/>
          </p:cNvPicPr>
          <p:nvPr/>
        </p:nvPicPr>
        <p:blipFill>
          <a:blip r:embed="rId3" cstate="screen"/>
          <a:srcRect/>
          <a:stretch>
            <a:fillRect/>
          </a:stretch>
        </p:blipFill>
        <p:spPr bwMode="auto">
          <a:xfrm>
            <a:off x="5107939" y="3189598"/>
            <a:ext cx="4071934" cy="3645024"/>
          </a:xfrm>
          <a:prstGeom prst="rect">
            <a:avLst/>
          </a:prstGeom>
          <a:noFill/>
        </p:spPr>
      </p:pic>
      <p:pic>
        <p:nvPicPr>
          <p:cNvPr id="35846" name="Picture 6" descr="https://s9.stc.all.kpcdn.net/share/i/4/837952/inx960x640.jpg"/>
          <p:cNvPicPr>
            <a:picLocks noChangeAspect="1" noChangeArrowheads="1"/>
          </p:cNvPicPr>
          <p:nvPr/>
        </p:nvPicPr>
        <p:blipFill>
          <a:blip r:embed="rId4" cstate="screen"/>
          <a:srcRect/>
          <a:stretch>
            <a:fillRect/>
          </a:stretch>
        </p:blipFill>
        <p:spPr bwMode="auto">
          <a:xfrm>
            <a:off x="35496" y="-1"/>
            <a:ext cx="4042092" cy="3123875"/>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endParaRPr lang="ru-RU" dirty="0"/>
          </a:p>
        </p:txBody>
      </p:sp>
      <p:sp>
        <p:nvSpPr>
          <p:cNvPr id="3" name="Содержимое 2"/>
          <p:cNvSpPr>
            <a:spLocks noGrp="1"/>
          </p:cNvSpPr>
          <p:nvPr>
            <p:ph idx="1"/>
          </p:nvPr>
        </p:nvSpPr>
        <p:spPr>
          <a:xfrm>
            <a:off x="0" y="1"/>
            <a:ext cx="9108504" cy="2996952"/>
          </a:xfrm>
        </p:spPr>
        <p:txBody>
          <a:bodyPr>
            <a:normAutofit fontScale="92500"/>
          </a:bodyPr>
          <a:lstStyle/>
          <a:p>
            <a:r>
              <a:rPr lang="ru-RU" sz="2400" dirty="0" smtClean="0">
                <a:solidFill>
                  <a:schemeClr val="bg1"/>
                </a:solidFill>
                <a:latin typeface="Times New Roman" panose="02020603050405020304" pitchFamily="18" charset="0"/>
                <a:cs typeface="Times New Roman" panose="02020603050405020304" pitchFamily="18" charset="0"/>
              </a:rPr>
              <a:t>Небольшой город в Липецкой области мог обзавестись собственным метро. Инициатором его строительства в 1989 году выступил местный житель Леонид Мулярчик. В одиночку и на собственные средства он за 20 лет выкопал подземный 200-метровый тоннель, соединяющий ж/д вокзал и один из районов города. Надежность сооружения была подтверждена специалистам.( г. Лебедянь от железнодорожного вокзала до Лебедянского р-на «Черёмушки».</a:t>
            </a:r>
            <a:br>
              <a:rPr lang="ru-RU" sz="2400" dirty="0" smtClean="0">
                <a:solidFill>
                  <a:schemeClr val="bg1"/>
                </a:solidFill>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pic>
        <p:nvPicPr>
          <p:cNvPr id="54274" name="Picture 2" descr="https://lebvesti.ru/wp-content/uploads/2019/08/metro-imeni-l-v-mulyarchika-v-lebedyani-7.jpg"/>
          <p:cNvPicPr>
            <a:picLocks noChangeAspect="1" noChangeArrowheads="1"/>
          </p:cNvPicPr>
          <p:nvPr/>
        </p:nvPicPr>
        <p:blipFill>
          <a:blip r:embed="rId2" cstate="screen"/>
          <a:srcRect/>
          <a:stretch>
            <a:fillRect/>
          </a:stretch>
        </p:blipFill>
        <p:spPr bwMode="auto">
          <a:xfrm>
            <a:off x="533400" y="2996952"/>
            <a:ext cx="8143056" cy="3861048"/>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9291"/>
            <a:ext cx="9144000" cy="1143000"/>
          </a:xfrm>
        </p:spPr>
        <p:txBody>
          <a:bodyPr>
            <a:normAutofit/>
          </a:bodyPr>
          <a:lstStyle/>
          <a:p>
            <a:pPr algn="ctr"/>
            <a:r>
              <a:rPr lang="ru-RU" b="1" dirty="0" err="1" smtClean="0">
                <a:solidFill>
                  <a:schemeClr val="bg1"/>
                </a:solidFill>
                <a:latin typeface="Times New Roman" panose="02020603050405020304" pitchFamily="18" charset="0"/>
                <a:cs typeface="Times New Roman" panose="02020603050405020304" pitchFamily="18" charset="0"/>
              </a:rPr>
              <a:t>Грязинский</a:t>
            </a:r>
            <a:r>
              <a:rPr lang="ru-RU" b="1" dirty="0" smtClean="0">
                <a:solidFill>
                  <a:schemeClr val="bg1"/>
                </a:solidFill>
                <a:latin typeface="Times New Roman" panose="02020603050405020304" pitchFamily="18" charset="0"/>
                <a:cs typeface="Times New Roman" panose="02020603050405020304" pitchFamily="18" charset="0"/>
              </a:rPr>
              <a:t> район</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0" y="3212977"/>
            <a:ext cx="9144000" cy="1512168"/>
          </a:xfrm>
        </p:spPr>
        <p:txBody>
          <a:bodyPr>
            <a:normAutofit/>
          </a:bodyPr>
          <a:lstStyle/>
          <a:p>
            <a:r>
              <a:rPr lang="ru-RU" sz="2400" dirty="0" smtClean="0">
                <a:solidFill>
                  <a:schemeClr val="bg1"/>
                </a:solidFill>
                <a:latin typeface="Times New Roman" panose="02020603050405020304" pitchFamily="18" charset="0"/>
                <a:cs typeface="Times New Roman" panose="02020603050405020304" pitchFamily="18" charset="0"/>
              </a:rPr>
              <a:t>Район находится в восточной части Липецкой области, примыкая непосредственно к городу </a:t>
            </a:r>
            <a:r>
              <a:rPr lang="ru-RU" sz="2400" b="1" dirty="0" smtClean="0">
                <a:solidFill>
                  <a:schemeClr val="bg1"/>
                </a:solidFill>
                <a:latin typeface="Times New Roman" panose="02020603050405020304" pitchFamily="18" charset="0"/>
                <a:cs typeface="Times New Roman" panose="02020603050405020304" pitchFamily="18" charset="0"/>
              </a:rPr>
              <a:t>Липецку</a:t>
            </a:r>
            <a:r>
              <a:rPr lang="ru-RU" sz="2400" dirty="0" smtClean="0">
                <a:solidFill>
                  <a:schemeClr val="bg1"/>
                </a:solidFill>
                <a:latin typeface="Times New Roman" panose="02020603050405020304" pitchFamily="18" charset="0"/>
                <a:cs typeface="Times New Roman" panose="02020603050405020304" pitchFamily="18" charset="0"/>
              </a:rPr>
              <a:t>. Районный центр – г. Грязи  находится в 20 км от Липецка и в 395 км от Москвы.</a:t>
            </a:r>
            <a:endParaRPr lang="ru-RU" sz="2400" dirty="0">
              <a:solidFill>
                <a:schemeClr val="bg1"/>
              </a:solidFill>
              <a:latin typeface="Times New Roman" panose="02020603050405020304" pitchFamily="18" charset="0"/>
              <a:cs typeface="Times New Roman" panose="02020603050405020304" pitchFamily="18" charset="0"/>
            </a:endParaRPr>
          </a:p>
        </p:txBody>
      </p:sp>
      <p:pic>
        <p:nvPicPr>
          <p:cNvPr id="1026" name="Picture 2" descr="https://ic.pics.livejournal.com/gorart/13343372/424220/424220_original.jpg"/>
          <p:cNvPicPr>
            <a:picLocks noChangeAspect="1" noChangeArrowheads="1"/>
          </p:cNvPicPr>
          <p:nvPr/>
        </p:nvPicPr>
        <p:blipFill>
          <a:blip r:embed="rId2" cstate="screen"/>
          <a:srcRect/>
          <a:stretch>
            <a:fillRect/>
          </a:stretch>
        </p:blipFill>
        <p:spPr bwMode="auto">
          <a:xfrm>
            <a:off x="5653139" y="4725144"/>
            <a:ext cx="3465077" cy="2132856"/>
          </a:xfrm>
          <a:prstGeom prst="rect">
            <a:avLst/>
          </a:prstGeom>
          <a:noFill/>
        </p:spPr>
      </p:pic>
      <p:pic>
        <p:nvPicPr>
          <p:cNvPr id="1028" name="Picture 4" descr="https://lipetsknews.ru/files/styles/articles2/public/articles/uklqjrua8rs.jpg?itok=no81vlKo"/>
          <p:cNvPicPr>
            <a:picLocks noChangeAspect="1" noChangeArrowheads="1"/>
          </p:cNvPicPr>
          <p:nvPr/>
        </p:nvPicPr>
        <p:blipFill>
          <a:blip r:embed="rId3" cstate="screen"/>
          <a:srcRect/>
          <a:stretch>
            <a:fillRect/>
          </a:stretch>
        </p:blipFill>
        <p:spPr bwMode="auto">
          <a:xfrm>
            <a:off x="0" y="1052736"/>
            <a:ext cx="3347864" cy="2231909"/>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0"/>
            <a:ext cx="8964488" cy="3212976"/>
          </a:xfrm>
        </p:spPr>
        <p:txBody>
          <a:bodyPr>
            <a:noAutofit/>
          </a:bodyPr>
          <a:lstStyle/>
          <a:p>
            <a:r>
              <a:rPr lang="ru-RU" sz="2400" cap="none" dirty="0" smtClean="0">
                <a:solidFill>
                  <a:schemeClr val="bg1"/>
                </a:solidFill>
                <a:latin typeface="Times New Roman" panose="02020603050405020304" pitchFamily="18" charset="0"/>
                <a:cs typeface="Times New Roman" panose="02020603050405020304" pitchFamily="18" charset="0"/>
              </a:rPr>
              <a:t>Источник </a:t>
            </a:r>
            <a:r>
              <a:rPr lang="ru-RU" sz="2400" b="1" cap="none" dirty="0">
                <a:solidFill>
                  <a:schemeClr val="bg1"/>
                </a:solidFill>
                <a:latin typeface="Times New Roman" panose="02020603050405020304" pitchFamily="18" charset="0"/>
                <a:cs typeface="Times New Roman" panose="02020603050405020304" pitchFamily="18" charset="0"/>
              </a:rPr>
              <a:t>Т</a:t>
            </a:r>
            <a:r>
              <a:rPr lang="ru-RU" sz="2400" b="1" cap="none" dirty="0" smtClean="0">
                <a:solidFill>
                  <a:schemeClr val="bg1"/>
                </a:solidFill>
                <a:latin typeface="Times New Roman" panose="02020603050405020304" pitchFamily="18" charset="0"/>
                <a:cs typeface="Times New Roman" panose="02020603050405020304" pitchFamily="18" charset="0"/>
              </a:rPr>
              <a:t>ихвинской</a:t>
            </a:r>
            <a:r>
              <a:rPr lang="ru-RU" sz="2400" cap="none" dirty="0" smtClean="0">
                <a:solidFill>
                  <a:schemeClr val="bg1"/>
                </a:solidFill>
                <a:latin typeface="Times New Roman" panose="02020603050405020304" pitchFamily="18" charset="0"/>
                <a:cs typeface="Times New Roman" panose="02020603050405020304" pitchFamily="18" charset="0"/>
              </a:rPr>
              <a:t> иконы Божьей </a:t>
            </a:r>
            <a:r>
              <a:rPr lang="ru-RU" sz="2400" cap="none" dirty="0">
                <a:solidFill>
                  <a:schemeClr val="bg1"/>
                </a:solidFill>
                <a:latin typeface="Times New Roman" panose="02020603050405020304" pitchFamily="18" charset="0"/>
                <a:cs typeface="Times New Roman" panose="02020603050405020304" pitchFamily="18" charset="0"/>
              </a:rPr>
              <a:t>М</a:t>
            </a:r>
            <a:r>
              <a:rPr lang="ru-RU" sz="2400" cap="none" dirty="0" smtClean="0">
                <a:solidFill>
                  <a:schemeClr val="bg1"/>
                </a:solidFill>
                <a:latin typeface="Times New Roman" panose="02020603050405020304" pitchFamily="18" charset="0"/>
                <a:cs typeface="Times New Roman" panose="02020603050405020304" pitchFamily="18" charset="0"/>
              </a:rPr>
              <a:t>атери располагается на окраине села Каменное.</a:t>
            </a:r>
            <a:br>
              <a:rPr lang="ru-RU" sz="2400" cap="none" dirty="0" smtClean="0">
                <a:solidFill>
                  <a:schemeClr val="bg1"/>
                </a:solidFill>
                <a:latin typeface="Times New Roman" panose="02020603050405020304" pitchFamily="18" charset="0"/>
                <a:cs typeface="Times New Roman" panose="02020603050405020304" pitchFamily="18" charset="0"/>
              </a:rPr>
            </a:br>
            <a:r>
              <a:rPr lang="ru-RU" sz="2400" cap="none" dirty="0" smtClean="0">
                <a:solidFill>
                  <a:schemeClr val="bg1"/>
                </a:solidFill>
                <a:latin typeface="Times New Roman" panose="02020603050405020304" pitchFamily="18" charset="0"/>
                <a:cs typeface="Times New Roman" panose="02020603050405020304" pitchFamily="18" charset="0"/>
              </a:rPr>
              <a:t>Легенда гласит, что однажды в овраге появился камень со следом от ступни Пресвятой </a:t>
            </a:r>
            <a:r>
              <a:rPr lang="ru-RU" sz="2400" cap="none" dirty="0">
                <a:solidFill>
                  <a:schemeClr val="bg1"/>
                </a:solidFill>
                <a:latin typeface="Times New Roman" panose="02020603050405020304" pitchFamily="18" charset="0"/>
                <a:cs typeface="Times New Roman" panose="02020603050405020304" pitchFamily="18" charset="0"/>
              </a:rPr>
              <a:t>Б</a:t>
            </a:r>
            <a:r>
              <a:rPr lang="ru-RU" sz="2400" cap="none" dirty="0" smtClean="0">
                <a:solidFill>
                  <a:schemeClr val="bg1"/>
                </a:solidFill>
                <a:latin typeface="Times New Roman" panose="02020603050405020304" pitchFamily="18" charset="0"/>
                <a:cs typeface="Times New Roman" panose="02020603050405020304" pitchFamily="18" charset="0"/>
              </a:rPr>
              <a:t>огородицы и забил ключ с хрустальной водой. И теперь этот камень приносит исцеление от многих болезней.</a:t>
            </a:r>
            <a:endParaRPr lang="ru-RU" sz="2400" cap="none" dirty="0">
              <a:solidFill>
                <a:schemeClr val="bg1"/>
              </a:solidFill>
              <a:latin typeface="Times New Roman" panose="02020603050405020304" pitchFamily="18" charset="0"/>
              <a:cs typeface="Times New Roman" panose="02020603050405020304" pitchFamily="18" charset="0"/>
            </a:endParaRPr>
          </a:p>
        </p:txBody>
      </p:sp>
      <p:pic>
        <p:nvPicPr>
          <p:cNvPr id="60418" name="Picture 2" descr="https://photos.wikimapia.org/p/00/01/51/96/78_big.jpg"/>
          <p:cNvPicPr>
            <a:picLocks noChangeAspect="1" noChangeArrowheads="1"/>
          </p:cNvPicPr>
          <p:nvPr/>
        </p:nvPicPr>
        <p:blipFill>
          <a:blip r:embed="rId2"/>
          <a:srcRect/>
          <a:stretch>
            <a:fillRect/>
          </a:stretch>
        </p:blipFill>
        <p:spPr bwMode="auto">
          <a:xfrm>
            <a:off x="2123728" y="2842171"/>
            <a:ext cx="5328592" cy="3996444"/>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149080"/>
            <a:ext cx="9144000" cy="2708920"/>
          </a:xfrm>
        </p:spPr>
        <p:txBody>
          <a:bodyPr>
            <a:noAutofit/>
          </a:bodyPr>
          <a:lstStyle/>
          <a:p>
            <a:r>
              <a:rPr lang="ru-RU" sz="2400" cap="none" dirty="0" smtClean="0">
                <a:solidFill>
                  <a:schemeClr val="bg1"/>
                </a:solidFill>
                <a:latin typeface="Times New Roman" panose="02020603050405020304" pitchFamily="18" charset="0"/>
                <a:cs typeface="Times New Roman" panose="02020603050405020304" pitchFamily="18" charset="0"/>
              </a:rPr>
              <a:t>Памятник паровозу-труженику был установлен к 60-летию города в 1998 году в районе автовокзала. Это паровоз </a:t>
            </a:r>
            <a:r>
              <a:rPr lang="ru-RU" sz="2400" i="1" u="sng" cap="none" dirty="0" smtClean="0">
                <a:solidFill>
                  <a:schemeClr val="accent2"/>
                </a:solidFill>
                <a:latin typeface="Times New Roman" panose="02020603050405020304" pitchFamily="18" charset="0"/>
                <a:cs typeface="Times New Roman" panose="02020603050405020304" pitchFamily="18" charset="0"/>
              </a:rPr>
              <a:t>Э 773-50</a:t>
            </a:r>
            <a:r>
              <a:rPr lang="ru-RU" sz="2400" cap="none" dirty="0" smtClean="0">
                <a:solidFill>
                  <a:schemeClr val="bg1"/>
                </a:solidFill>
                <a:latin typeface="Times New Roman" panose="02020603050405020304" pitchFamily="18" charset="0"/>
                <a:cs typeface="Times New Roman" panose="02020603050405020304" pitchFamily="18" charset="0"/>
              </a:rPr>
              <a:t>, перевозивший народнохозяйственные грузы в годы Великой </a:t>
            </a:r>
            <a:r>
              <a:rPr lang="ru-RU" sz="2400" cap="none" dirty="0">
                <a:solidFill>
                  <a:schemeClr val="bg1"/>
                </a:solidFill>
                <a:latin typeface="Times New Roman" panose="02020603050405020304" pitchFamily="18" charset="0"/>
                <a:cs typeface="Times New Roman" panose="02020603050405020304" pitchFamily="18" charset="0"/>
              </a:rPr>
              <a:t>О</a:t>
            </a:r>
            <a:r>
              <a:rPr lang="ru-RU" sz="2400" cap="none" dirty="0" smtClean="0">
                <a:solidFill>
                  <a:schemeClr val="bg1"/>
                </a:solidFill>
                <a:latin typeface="Times New Roman" panose="02020603050405020304" pitchFamily="18" charset="0"/>
                <a:cs typeface="Times New Roman" panose="02020603050405020304" pitchFamily="18" charset="0"/>
              </a:rPr>
              <a:t>течественной войны.</a:t>
            </a:r>
            <a:endParaRPr lang="ru-RU" sz="2400" cap="none" dirty="0">
              <a:solidFill>
                <a:schemeClr val="bg1"/>
              </a:solidFill>
              <a:latin typeface="Times New Roman" panose="02020603050405020304" pitchFamily="18" charset="0"/>
              <a:cs typeface="Times New Roman" panose="02020603050405020304" pitchFamily="18" charset="0"/>
            </a:endParaRPr>
          </a:p>
        </p:txBody>
      </p:sp>
      <p:pic>
        <p:nvPicPr>
          <p:cNvPr id="62466" name="Picture 2" descr="https://rus-towns.ru/wp-content/gallery/gryazi-pamyatnik-parovoz-28-07-2014/gryazi-pamyatnik-parovoz-03.jpg"/>
          <p:cNvPicPr>
            <a:picLocks noChangeAspect="1" noChangeArrowheads="1"/>
          </p:cNvPicPr>
          <p:nvPr/>
        </p:nvPicPr>
        <p:blipFill>
          <a:blip r:embed="rId2" cstate="screen"/>
          <a:srcRect/>
          <a:stretch>
            <a:fillRect/>
          </a:stretch>
        </p:blipFill>
        <p:spPr bwMode="auto">
          <a:xfrm>
            <a:off x="2925011" y="0"/>
            <a:ext cx="6223620" cy="4149080"/>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3140968"/>
          </a:xfrm>
        </p:spPr>
        <p:txBody>
          <a:bodyPr>
            <a:noAutofit/>
          </a:bodyPr>
          <a:lstStyle/>
          <a:p>
            <a:r>
              <a:rPr lang="ru-RU" sz="2400" cap="none" dirty="0" smtClean="0">
                <a:solidFill>
                  <a:schemeClr val="bg1"/>
                </a:solidFill>
                <a:latin typeface="Times New Roman" panose="02020603050405020304" pitchFamily="18" charset="0"/>
                <a:cs typeface="Times New Roman" panose="02020603050405020304" pitchFamily="18" charset="0"/>
              </a:rPr>
              <a:t>Гвардейский миномет «</a:t>
            </a:r>
            <a:r>
              <a:rPr lang="ru-RU" sz="2400" b="1" i="1" cap="none" dirty="0" smtClean="0">
                <a:solidFill>
                  <a:schemeClr val="bg1"/>
                </a:solidFill>
                <a:latin typeface="Times New Roman" panose="02020603050405020304" pitchFamily="18" charset="0"/>
                <a:cs typeface="Times New Roman" panose="02020603050405020304" pitchFamily="18" charset="0"/>
              </a:rPr>
              <a:t>Катюша»</a:t>
            </a:r>
            <a:r>
              <a:rPr lang="ru-RU" sz="2400" cap="none" dirty="0" smtClean="0">
                <a:solidFill>
                  <a:schemeClr val="bg1"/>
                </a:solidFill>
                <a:latin typeface="Times New Roman" panose="02020603050405020304" pitchFamily="18" charset="0"/>
                <a:cs typeface="Times New Roman" panose="02020603050405020304" pitchFamily="18" charset="0"/>
              </a:rPr>
              <a:t> установлен на пьедестал 8 мая 1982 года, в честь легендарного земляка, командира первой батареи реактивной артиллерии героя советского союза И. А. Флерова. Макет знаменитой реактивной установки </a:t>
            </a:r>
            <a:r>
              <a:rPr lang="ru-RU" sz="2400" b="1" i="1" cap="none" dirty="0" smtClean="0">
                <a:solidFill>
                  <a:schemeClr val="bg1"/>
                </a:solidFill>
                <a:latin typeface="Times New Roman" panose="02020603050405020304" pitchFamily="18" charset="0"/>
                <a:cs typeface="Times New Roman" panose="02020603050405020304" pitchFamily="18" charset="0"/>
              </a:rPr>
              <a:t>БМ-13 </a:t>
            </a:r>
            <a:r>
              <a:rPr lang="ru-RU" sz="2400" cap="none" dirty="0" smtClean="0">
                <a:solidFill>
                  <a:schemeClr val="bg1"/>
                </a:solidFill>
                <a:latin typeface="Times New Roman" panose="02020603050405020304" pitchFamily="18" charset="0"/>
                <a:cs typeface="Times New Roman" panose="02020603050405020304" pitchFamily="18" charset="0"/>
              </a:rPr>
              <a:t>был привезен из </a:t>
            </a:r>
            <a:r>
              <a:rPr lang="ru-RU" sz="2400" cap="none" smtClean="0">
                <a:solidFill>
                  <a:schemeClr val="bg1"/>
                </a:solidFill>
                <a:latin typeface="Times New Roman" panose="02020603050405020304" pitchFamily="18" charset="0"/>
                <a:cs typeface="Times New Roman" panose="02020603050405020304" pitchFamily="18" charset="0"/>
              </a:rPr>
              <a:t>города </a:t>
            </a:r>
            <a:r>
              <a:rPr lang="ru-RU" sz="2400" cap="none" dirty="0" err="1">
                <a:solidFill>
                  <a:schemeClr val="bg1"/>
                </a:solidFill>
                <a:latin typeface="Times New Roman" panose="02020603050405020304" pitchFamily="18" charset="0"/>
                <a:cs typeface="Times New Roman" panose="02020603050405020304" pitchFamily="18" charset="0"/>
              </a:rPr>
              <a:t>Р</a:t>
            </a:r>
            <a:r>
              <a:rPr lang="ru-RU" sz="2400" cap="none" smtClean="0">
                <a:solidFill>
                  <a:schemeClr val="bg1"/>
                </a:solidFill>
                <a:latin typeface="Times New Roman" panose="02020603050405020304" pitchFamily="18" charset="0"/>
                <a:cs typeface="Times New Roman" panose="02020603050405020304" pitchFamily="18" charset="0"/>
              </a:rPr>
              <a:t>жева</a:t>
            </a:r>
            <a:r>
              <a:rPr lang="ru-RU" sz="2400" cap="none" dirty="0" smtClean="0">
                <a:solidFill>
                  <a:schemeClr val="bg1"/>
                </a:solidFill>
                <a:latin typeface="Times New Roman" panose="02020603050405020304" pitchFamily="18" charset="0"/>
                <a:cs typeface="Times New Roman" panose="02020603050405020304" pitchFamily="18" charset="0"/>
              </a:rPr>
              <a:t>.</a:t>
            </a:r>
            <a:endParaRPr lang="ru-RU" sz="2400" cap="none" dirty="0">
              <a:solidFill>
                <a:schemeClr val="bg1"/>
              </a:solidFill>
              <a:latin typeface="Times New Roman" panose="02020603050405020304" pitchFamily="18" charset="0"/>
              <a:cs typeface="Times New Roman" panose="02020603050405020304" pitchFamily="18" charset="0"/>
            </a:endParaRPr>
          </a:p>
        </p:txBody>
      </p:sp>
      <p:sp>
        <p:nvSpPr>
          <p:cNvPr id="5" name="Содержимое 4"/>
          <p:cNvSpPr>
            <a:spLocks noGrp="1"/>
          </p:cNvSpPr>
          <p:nvPr>
            <p:ph idx="1"/>
          </p:nvPr>
        </p:nvSpPr>
        <p:spPr>
          <a:xfrm flipH="1" flipV="1">
            <a:off x="1043608" y="7533456"/>
            <a:ext cx="576064" cy="432048"/>
          </a:xfrm>
        </p:spPr>
        <p:txBody>
          <a:bodyPr>
            <a:normAutofit/>
          </a:bodyPr>
          <a:lstStyle/>
          <a:p>
            <a:pPr marL="0" indent="0">
              <a:buNone/>
            </a:pPr>
            <a:endParaRPr lang="ru-RU" dirty="0"/>
          </a:p>
        </p:txBody>
      </p:sp>
      <p:pic>
        <p:nvPicPr>
          <p:cNvPr id="63490" name="Picture 2" descr="http://www.lipetskmedia.ru/image/%D0%BA%D0%B0%D1%82%D1%8E%D1%88%D0%B0.JPG"/>
          <p:cNvPicPr>
            <a:picLocks noChangeAspect="1" noChangeArrowheads="1"/>
          </p:cNvPicPr>
          <p:nvPr/>
        </p:nvPicPr>
        <p:blipFill>
          <a:blip r:embed="rId2" cstate="screen"/>
          <a:srcRect/>
          <a:stretch>
            <a:fillRect/>
          </a:stretch>
        </p:blipFill>
        <p:spPr bwMode="auto">
          <a:xfrm>
            <a:off x="2267744" y="3429000"/>
            <a:ext cx="5137079" cy="3429000"/>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299369" y="533400"/>
            <a:ext cx="5022850" cy="3767138"/>
          </a:xfrm>
          <a:prstGeom prst="rect">
            <a:avLst/>
          </a:prstGeom>
        </p:spPr>
      </p:pic>
    </p:spTree>
    <p:extLst>
      <p:ext uri="{BB962C8B-B14F-4D97-AF65-F5344CB8AC3E}">
        <p14:creationId xmlns:p14="http://schemas.microsoft.com/office/powerpoint/2010/main" val="2993889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docProps/app.xml><?xml version="1.0" encoding="utf-8"?>
<Properties xmlns="http://schemas.openxmlformats.org/officeDocument/2006/extended-properties" xmlns:vt="http://schemas.openxmlformats.org/officeDocument/2006/docPropsVTypes">
  <Template>Slice</Template>
  <TotalTime>671</TotalTime>
  <Words>685</Words>
  <Application>Microsoft Office PowerPoint</Application>
  <PresentationFormat>Экран (4:3)</PresentationFormat>
  <Paragraphs>39</Paragraphs>
  <Slides>23</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23</vt:i4>
      </vt:variant>
    </vt:vector>
  </HeadingPairs>
  <TitlesOfParts>
    <vt:vector size="27" baseType="lpstr">
      <vt:lpstr>Century Gothic</vt:lpstr>
      <vt:lpstr>Times New Roman</vt:lpstr>
      <vt:lpstr>Wingdings 3</vt:lpstr>
      <vt:lpstr>Сектор</vt:lpstr>
      <vt:lpstr>         « Путешествие по Липецкому краю»  </vt:lpstr>
      <vt:lpstr>Липецкая область</vt:lpstr>
      <vt:lpstr>Родина моя</vt:lpstr>
      <vt:lpstr>История города</vt:lpstr>
      <vt:lpstr>Город Липецк</vt:lpstr>
      <vt:lpstr>Главный духовный центр Липецка – место проведения всех самых важных богослужений – расположен на соборной горе и хорошо виден из любой точки города. </vt:lpstr>
      <vt:lpstr>Елецкий район</vt:lpstr>
      <vt:lpstr>Презентация PowerPoint</vt:lpstr>
      <vt:lpstr>Презентация PowerPoint</vt:lpstr>
      <vt:lpstr>Парк олений - памятник дикой природы, крупнейший объект научного интереса, исследований и наблюдений, один из лучших в Липецкой области и России. Для туристов работает по типу сафари-парк.</vt:lpstr>
      <vt:lpstr>Задонский район</vt:lpstr>
      <vt:lpstr>Презентация PowerPoint</vt:lpstr>
      <vt:lpstr>Кудыкина гора - природный парк чудес, расположенный между Липецком и Воронежем, на берегу Дона, чего только не встретишь на Кудыкиной горе: гигантские оживающие скульптуры, интерактивные инсталляции и развлечения для всей семьи!</vt:lpstr>
      <vt:lpstr>А в Задонске растет старый дуб, которому лет двести. Когда дерево хотели спилить, из дерева раздалась мелодия и лесорубы, испугавшись, разбежались. И так три раза. После стали замечать, что, как только дерево «запоёт» на улице кто-то умирал. А однажды возле дуба появился призрак, который сказал женщине, дом у которой был рядом, что она сможет лечить людей, если прикоснется к дубу. Женщина подошла к дубу и нашла возле него крестик. С этой находкой она отправилась в местный храм, где священник сказал, что к ней приходила дева Мария и разрешил носить крестик и лечить людей. Но и сам дуб способен лечить людей, если человек к нему прикасается.</vt:lpstr>
      <vt:lpstr>Лебедянский район</vt:lpstr>
      <vt:lpstr>Справа от моста через Красивую Мечу, если ехать с Лебедянской стороны, будет километрах в двух Троекуровская гидроэлектростанция.  Этот участок Красивой Мечи, её берега в районе бывшей Троекуровской гидроэлектростанции, самое примечательное место в округе.</vt:lpstr>
      <vt:lpstr>Уникальный для Липецкой области, да и для всего Черноземья, стометровый подвесной пешеходный мост через реку Дон соединяет два села Лебедянского района- Волотово и Черепянь. </vt:lpstr>
      <vt:lpstr>Презентация PowerPoint</vt:lpstr>
      <vt:lpstr>Грязинский район</vt:lpstr>
      <vt:lpstr>Источник Тихвинской иконы Божьей Матери располагается на окраине села Каменное. Легенда гласит, что однажды в овраге появился камень со следом от ступни Пресвятой Богородицы и забил ключ с хрустальной водой. И теперь этот камень приносит исцеление от многих болезней.</vt:lpstr>
      <vt:lpstr>Памятник паровозу-труженику был установлен к 60-летию города в 1998 году в районе автовокзала. Это паровоз Э 773-50, перевозивший народнохозяйственные грузы в годы Великой Отечественной войны.</vt:lpstr>
      <vt:lpstr>Гвардейский миномет «Катюша» установлен на пьедестал 8 мая 1982 года, в честь легендарного земляка, командира первой батареи реактивной артиллерии героя советского союза И. А. Флерова. Макет знаменитой реактивной установки БМ-13 был привезен из города Ржева.</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по истории  на тему: «Липецкий край» Подготовила ученица 10Б класса МБОУ СОШ №4 г.Грязи Князева Ульяна</dc:title>
  <dc:creator>Ульяна</dc:creator>
  <cp:lastModifiedBy>User</cp:lastModifiedBy>
  <cp:revision>64</cp:revision>
  <dcterms:created xsi:type="dcterms:W3CDTF">2020-02-26T22:46:00Z</dcterms:created>
  <dcterms:modified xsi:type="dcterms:W3CDTF">2026-10-20T08:46:05Z</dcterms:modified>
</cp:coreProperties>
</file>