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9" r:id="rId9"/>
    <p:sldId id="270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216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222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158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053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583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67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474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252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166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547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16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C6FEB77D-CDB3-4635-B7F3-68953AD8AC95}" type="datetimeFigureOut">
              <a:rPr lang="ru-RU" smtClean="0"/>
              <a:t>26.11.2020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29A93A23-4396-477D-8F90-A91397F741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55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CED55F-B596-44B0-9559-5C2F0C72DF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504" y="770468"/>
            <a:ext cx="10782300" cy="1866716"/>
          </a:xfrm>
        </p:spPr>
        <p:txBody>
          <a:bodyPr/>
          <a:lstStyle/>
          <a:p>
            <a:pPr algn="ctr"/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Гиперактивные дети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04B6666-675C-4346-89F9-EDB19D357D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4611757" y="4572000"/>
            <a:ext cx="2849217" cy="17227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751A05-CB74-416F-AE47-39855462C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1" y="2891550"/>
            <a:ext cx="4601816" cy="26585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C26A1A-E743-4674-8C9D-7441032806A0}"/>
              </a:ext>
            </a:extLst>
          </p:cNvPr>
          <p:cNvSpPr txBox="1"/>
          <p:nvPr/>
        </p:nvSpPr>
        <p:spPr>
          <a:xfrm>
            <a:off x="8613913" y="5099147"/>
            <a:ext cx="2968488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Педагог-психолог ГБДОУ№8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Астановская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Е.Э.</a:t>
            </a:r>
          </a:p>
        </p:txBody>
      </p:sp>
    </p:spTree>
    <p:extLst>
      <p:ext uri="{BB962C8B-B14F-4D97-AF65-F5344CB8AC3E}">
        <p14:creationId xmlns:p14="http://schemas.microsoft.com/office/powerpoint/2010/main" val="702588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B50EDBB-D18B-4144-875A-674CBDF76C88}"/>
              </a:ext>
            </a:extLst>
          </p:cNvPr>
          <p:cNvSpPr txBox="1"/>
          <p:nvPr/>
        </p:nvSpPr>
        <p:spPr>
          <a:xfrm>
            <a:off x="1391478" y="1113183"/>
            <a:ext cx="958132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Причины возникновения СДВГ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СДВГ зависит от многих факторов: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генетические факторы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особенности строения и функционирования головного мозга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родовые травмы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инфекционные заболевания в первые месяцы жизни ребенка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неблагоприятные социально-экономические и психологические условия.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75590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47A6306-F6D4-492F-BDB2-69533B1F2913}"/>
              </a:ext>
            </a:extLst>
          </p:cNvPr>
          <p:cNvSpPr txBox="1"/>
          <p:nvPr/>
        </p:nvSpPr>
        <p:spPr>
          <a:xfrm>
            <a:off x="1325217" y="1179445"/>
            <a:ext cx="8786192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Характеризуется триадой симптомов: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нарушением внимания, </a:t>
            </a:r>
          </a:p>
          <a:p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гиперактивностью,</a:t>
            </a:r>
          </a:p>
          <a:p>
            <a:r>
              <a:rPr lang="ru-RU" sz="24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импульсивностью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Невнимательность: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повышенная отвлекаемость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снижение концентрации внимания у таких детей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невозможность длительного выполнения неинтересного задания.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дефицит избирательного внимания (повышенная отвлекаемость на посторонние стимулы, особенно если эти стимулы яркие, интересные)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A1A355-6D00-4F2E-A4B1-A40FB98DD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529" y="2144059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94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780C0B5-1E9C-490C-B152-0D07E578903A}"/>
              </a:ext>
            </a:extLst>
          </p:cNvPr>
          <p:cNvSpPr txBox="1"/>
          <p:nvPr/>
        </p:nvSpPr>
        <p:spPr>
          <a:xfrm>
            <a:off x="1152939" y="982176"/>
            <a:ext cx="7726017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Гиперактивность.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повышенная двигательная (моторная) активность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трудность неподвижно сидеть во время занятий.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активность у детей с СДВГ носит бесцельный характер (в отличие от просто энергичных детей).</a:t>
            </a:r>
          </a:p>
          <a:p>
            <a:pPr marL="342900" indent="-342900">
              <a:buFontTx/>
              <a:buChar char="-"/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Импульсивность.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невозможность контроля над своими импульсами.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когнитивная импульсивность (отражающая поспешное мышление)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поведенческая импульсивность (отражающая трудности при подавлении реакций)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157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233DD19-D9F1-4494-A32A-FB11869C6220}"/>
              </a:ext>
            </a:extLst>
          </p:cNvPr>
          <p:cNvSpPr txBox="1"/>
          <p:nvPr/>
        </p:nvSpPr>
        <p:spPr>
          <a:xfrm>
            <a:off x="1630016" y="690483"/>
            <a:ext cx="842838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Возрастные особенности гиперактивных детей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Первые проявления в младенчестве: 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-повышенный мышечный тонус, 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-чрезмерная чувствительность ко всем раздражителям (свету, шуму), 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-нарушения сна, 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-подвижность и возбужденность во время бодрствования.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3-4 года заметной становится неспособность ребенка сосредоточенно заниматься чем-либо (спокойно слушать сказку, играть в игры, требующие концентрации внимания), деятельность носит преимущественно хаотический характер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CADB0B-9E85-419E-B048-CB1EA5AEA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478" y="5124441"/>
            <a:ext cx="2404233" cy="149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19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449DE6-770B-4AA6-9C36-D49272A2B9F8}"/>
              </a:ext>
            </a:extLst>
          </p:cNvPr>
          <p:cNvSpPr txBox="1"/>
          <p:nvPr/>
        </p:nvSpPr>
        <p:spPr>
          <a:xfrm>
            <a:off x="1020417" y="980661"/>
            <a:ext cx="95283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возрастом расторможенность значительно уменьшается или исчезает совсем (в подростковом возрасте ребенок может стать инертным и безынициативным), однако неустойчивость внимания и импульсивность поступков могут сохраняться.</a:t>
            </a:r>
          </a:p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огнитивные и поведенческие нарушения сохраняются почти у 70% подростков </a:t>
            </a: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C423EEA-C2B5-4641-AD22-4DF0C611CC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652" y="3288985"/>
            <a:ext cx="3790121" cy="283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646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23CE41-86B0-4DC3-82AA-031957881860}"/>
              </a:ext>
            </a:extLst>
          </p:cNvPr>
          <p:cNvSpPr txBox="1"/>
          <p:nvPr/>
        </p:nvSpPr>
        <p:spPr>
          <a:xfrm>
            <a:off x="1709530" y="742122"/>
            <a:ext cx="850789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Неспособность длительное время поддерживать концентрацию внимания и контроль над своими импульсами становится наиболее отчетливой на начальном этапе школьного обучения, она является причиной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нарушения усвоения знаний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часто приводит к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дисциплинарным проблемам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Все это значительно </a:t>
            </a:r>
            <a:r>
              <a:rPr lang="ru-RU" sz="24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нарушает школьную адаптацию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B890042-59F0-4DE9-8B86-3B4C3BA87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469" y="3429000"/>
            <a:ext cx="4125153" cy="268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0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D44331F-CE49-4A28-8593-E15355C92D6F}"/>
              </a:ext>
            </a:extLst>
          </p:cNvPr>
          <p:cNvSpPr txBox="1"/>
          <p:nvPr/>
        </p:nvSpPr>
        <p:spPr>
          <a:xfrm>
            <a:off x="1431235" y="1364974"/>
            <a:ext cx="1004514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Будучи гиперчувствительными, дети с СДВГ  иногда мгновенно «считывают» эмоциональное состояние взрослых и тут же «заражаются» им. Поэтому родителям желательно научиться справляться с собственными бурными эмоциями, чтобы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провоцировать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их вспышку у ребенка.</a:t>
            </a:r>
          </a:p>
          <a:p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ставшие родители, которых окружающие обвиняют в неумении воспитывать ребенка, не обладающие к тому же информацией об особенностях взаимодействия с детьми с СДВГ, часто прибегают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физическим наказаниям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вербальной агрессии (оскорблениям), что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усугубляет симптомы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63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0AD80E-E2FA-459B-9252-257D1E86D2B3}"/>
              </a:ext>
            </a:extLst>
          </p:cNvPr>
          <p:cNvSpPr txBox="1"/>
          <p:nvPr/>
        </p:nvSpPr>
        <p:spPr>
          <a:xfrm>
            <a:off x="874643" y="636105"/>
            <a:ext cx="10853531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сли в семье есть ребенок с СДВГ, то необходимо следующее: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оследовательность,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вырабатывать единую линию воспитания, реагирования на те или иные поступки ребенка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наличие определенных семейных правил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положительная эмоциональная атмосфера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родителей владеть своими собственными эмоциями (не только негативными, но и позитивными),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четкий режим дня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отсутствие обвинений в адрес ребенка,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принятие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понимание его</a:t>
            </a:r>
            <a:endParaRPr lang="ru-R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155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EF556E-D004-4A44-B199-0797E8C2880B}"/>
              </a:ext>
            </a:extLst>
          </p:cNvPr>
          <p:cNvSpPr txBox="1"/>
          <p:nvPr/>
        </p:nvSpPr>
        <p:spPr>
          <a:xfrm>
            <a:off x="622852" y="424070"/>
            <a:ext cx="1048247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Специалисты считают, что нельзя насильно успокаивать двигательную активность, поскольку она является естественной потребностью ребенка. </a:t>
            </a:r>
          </a:p>
          <a:p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Т.е.в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качестве меры педагогического воздействия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 смысла лишать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ребенка движения и общения (сидеть на стульчике)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ребенок бегает, двигается, благодаря гипервентиляции восстанавливаются связи между структурами мозга, то есть его движение можно рассматривать в качестве защитного организма ребенка с СДВГ. Значит, необходимо не подавлять двигательную активность, а создавать условия для удовлетворения этой потребности ребенка. </a:t>
            </a:r>
          </a:p>
          <a:p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Пример: можно во время занятия, чтения книжки (если заметили, что ребенок тяготится неподвижностью) попросить его выполнить небольшое поручение.</a:t>
            </a:r>
            <a:endParaRPr lang="ru-RU" sz="24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8EFBBB-1A0E-4AEB-AB65-3510E8870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0802" y="5059017"/>
            <a:ext cx="2224521" cy="165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52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91CAFA-60EF-430E-9A7E-8624FB90B021}"/>
              </a:ext>
            </a:extLst>
          </p:cNvPr>
          <p:cNvSpPr txBox="1"/>
          <p:nvPr/>
        </p:nvSpPr>
        <p:spPr>
          <a:xfrm>
            <a:off x="2650435" y="2305878"/>
            <a:ext cx="6493565" cy="721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dirty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9CAE17-0FAE-4ACF-947A-05D562B9C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042" y="3591848"/>
            <a:ext cx="3222349" cy="2373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942820"/>
      </p:ext>
    </p:extLst>
  </p:cSld>
  <p:clrMapOvr>
    <a:masterClrMapping/>
  </p:clrMapOvr>
</p:sld>
</file>

<file path=ppt/theme/theme1.xml><?xml version="1.0" encoding="utf-8"?>
<a:theme xmlns:a="http://schemas.openxmlformats.org/drawingml/2006/main" name="Метрополия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91</TotalTime>
  <Words>562</Words>
  <Application>Microsoft Office PowerPoint</Application>
  <PresentationFormat>Широкоэкранный</PresentationFormat>
  <Paragraphs>58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Метрополия</vt:lpstr>
      <vt:lpstr>Гиперактивные дети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Гиперактивные дети</dc:title>
  <dc:creator>El.Rudnickaya El.Rudnickaya</dc:creator>
  <cp:lastModifiedBy>El.Rudnickaya El.Rudnickaya</cp:lastModifiedBy>
  <cp:revision>12</cp:revision>
  <dcterms:created xsi:type="dcterms:W3CDTF">2020-11-22T14:20:41Z</dcterms:created>
  <dcterms:modified xsi:type="dcterms:W3CDTF">2020-11-26T14:43:39Z</dcterms:modified>
</cp:coreProperties>
</file>