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8" r:id="rId1"/>
  </p:sldMasterIdLst>
  <p:notesMasterIdLst>
    <p:notesMasterId r:id="rId25"/>
  </p:notesMasterIdLst>
  <p:sldIdLst>
    <p:sldId id="290" r:id="rId2"/>
    <p:sldId id="277" r:id="rId3"/>
    <p:sldId id="328" r:id="rId4"/>
    <p:sldId id="331" r:id="rId5"/>
    <p:sldId id="324" r:id="rId6"/>
    <p:sldId id="325" r:id="rId7"/>
    <p:sldId id="334" r:id="rId8"/>
    <p:sldId id="336" r:id="rId9"/>
    <p:sldId id="337" r:id="rId10"/>
    <p:sldId id="338" r:id="rId11"/>
    <p:sldId id="350" r:id="rId12"/>
    <p:sldId id="340" r:id="rId13"/>
    <p:sldId id="351" r:id="rId14"/>
    <p:sldId id="343" r:id="rId15"/>
    <p:sldId id="346" r:id="rId16"/>
    <p:sldId id="347" r:id="rId17"/>
    <p:sldId id="355" r:id="rId18"/>
    <p:sldId id="348" r:id="rId19"/>
    <p:sldId id="349" r:id="rId20"/>
    <p:sldId id="352" r:id="rId21"/>
    <p:sldId id="353" r:id="rId22"/>
    <p:sldId id="354" r:id="rId23"/>
    <p:sldId id="326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FE027F7A-C7DE-499E-8036-08EF2C6FF138}">
          <p14:sldIdLst>
            <p14:sldId id="290"/>
            <p14:sldId id="277"/>
            <p14:sldId id="328"/>
            <p14:sldId id="331"/>
            <p14:sldId id="324"/>
            <p14:sldId id="325"/>
            <p14:sldId id="334"/>
            <p14:sldId id="336"/>
            <p14:sldId id="337"/>
            <p14:sldId id="338"/>
            <p14:sldId id="350"/>
            <p14:sldId id="340"/>
            <p14:sldId id="351"/>
            <p14:sldId id="343"/>
            <p14:sldId id="346"/>
            <p14:sldId id="347"/>
            <p14:sldId id="355"/>
            <p14:sldId id="348"/>
            <p14:sldId id="349"/>
            <p14:sldId id="352"/>
            <p14:sldId id="353"/>
            <p14:sldId id="354"/>
            <p14:sldId id="32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C7C54"/>
    <a:srgbClr val="385A3E"/>
    <a:srgbClr val="395D3F"/>
    <a:srgbClr val="DEEAE0"/>
    <a:srgbClr val="6BA374"/>
    <a:srgbClr val="DEE2E0"/>
    <a:srgbClr val="52845A"/>
    <a:srgbClr val="3B893D"/>
    <a:srgbClr val="425A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44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D99EFE-66C6-4913-9CB7-C28A5359EE8B}" type="datetimeFigureOut">
              <a:rPr lang="ru-RU" smtClean="0"/>
              <a:t>29.12.2023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FDC3CA-4E86-4B09-A957-F8E1CA2F7A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61322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FDC3CA-4E86-4B09-A957-F8E1CA2F7A4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917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FDC3CA-4E86-4B09-A957-F8E1CA2F7A4E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1887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7"/>
          <p:cNvCxnSpPr/>
          <p:nvPr/>
        </p:nvCxnSpPr>
        <p:spPr>
          <a:xfrm>
            <a:off x="685800" y="339883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9AB7BBF-F1FA-4768-A0EB-00BB6DCCC7F3}" type="datetime1">
              <a:rPr lang="ru-RU" smtClean="0"/>
              <a:t>29.12.2023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92C17C-8ED5-4B11-A56B-6D4F5B3D57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0960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C55521-656D-4194-BE63-3A58FD0ED390}" type="datetime1">
              <a:rPr lang="ru-RU" smtClean="0"/>
              <a:t>29.12.2023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92C17C-8ED5-4B11-A56B-6D4F5B3D57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629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731838" y="459898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/>
          <a:lstStyle>
            <a:lvl1pPr algn="l">
              <a:defRPr sz="4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6A9E0E6-C213-47FB-9F16-B3ED7C39E167}" type="datetime1">
              <a:rPr lang="ru-RU" smtClean="0"/>
              <a:t>29.12.2023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92C17C-8ED5-4B11-A56B-6D4F5B3D57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61289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FD34D6-76D3-4A14-B772-C01FC9C6F7BA}" type="datetime1">
              <a:rPr lang="ru-RU" smtClean="0"/>
              <a:t>29.12.2023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92C17C-8ED5-4B11-A56B-6D4F5B3D57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3605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0"/>
          <p:cNvCxnSpPr/>
          <p:nvPr/>
        </p:nvCxnSpPr>
        <p:spPr>
          <a:xfrm rot="5400000">
            <a:off x="2218531" y="4045744"/>
            <a:ext cx="470852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BEFDBA-0C17-4EB9-9A00-8DD5E3C4079A}" type="datetime1">
              <a:rPr lang="ru-RU" smtClean="0"/>
              <a:t>29.12.2023</a:t>
            </a:fld>
            <a:endParaRPr lang="ru-RU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92C17C-8ED5-4B11-A56B-6D4F5B3D57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1073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8BE961D-0030-441D-9DF5-9A1F806BC88C}" type="datetime1">
              <a:rPr lang="ru-RU" smtClean="0"/>
              <a:t>29.12.2023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92C17C-8ED5-4B11-A56B-6D4F5B3D57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7756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4ACEBC7-0F6A-4B97-B012-FDE01D654750}" type="datetime1">
              <a:rPr lang="ru-RU" smtClean="0"/>
              <a:t>29.12.2023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92C17C-8ED5-4B11-A56B-6D4F5B3D57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8438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8"/>
          <p:cNvCxnSpPr/>
          <p:nvPr/>
        </p:nvCxnSpPr>
        <p:spPr>
          <a:xfrm rot="5400000">
            <a:off x="-13494" y="3580607"/>
            <a:ext cx="557847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0CCFD11-4D50-4440-9C4D-56496D665CEC}" type="datetime1">
              <a:rPr lang="ru-RU" smtClean="0"/>
              <a:t>29.12.2023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92C17C-8ED5-4B11-A56B-6D4F5B3D57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017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1991563-FE9F-4909-8A5A-7A2E63F046E8}" type="datetime1">
              <a:rPr lang="ru-RU" smtClean="0"/>
              <a:t>29.12.2023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92C17C-8ED5-4B11-A56B-6D4F5B3D57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6620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B7F6622-44C9-4B4B-AA71-82F355C62558}" type="datetime1">
              <a:rPr lang="ru-RU" smtClean="0"/>
              <a:t>29.12.2023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92C17C-8ED5-4B11-A56B-6D4F5B3D57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7737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2CE1FD5-DE83-446F-941C-A06803EEAFAA}" type="datetime1">
              <a:rPr lang="ru-RU" smtClean="0"/>
              <a:t>29.12.2023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92C17C-8ED5-4B11-A56B-6D4F5B3D57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554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663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1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9050"/>
            <a:ext cx="28956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fld id="{102FFC47-9E99-4243-A63D-C9F07D43508F}" type="datetime1">
              <a:rPr lang="ru-RU" smtClean="0"/>
              <a:t>29.12.2023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9050"/>
            <a:ext cx="4114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9050"/>
            <a:ext cx="1066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fld id="{FD92C17C-8ED5-4B11-A56B-6D4F5B3D571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182563" indent="-18256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0250" indent="-18256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365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7C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81337" y="464276"/>
            <a:ext cx="72215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dirty="0" smtClean="0">
                <a:latin typeface="Monotype Corsiva" panose="03010101010201010101" pitchFamily="66" charset="0"/>
                <a:cs typeface="Times New Roman" panose="02020603050405020304" pitchFamily="18" charset="0"/>
              </a:rPr>
              <a:t>Кружок </a:t>
            </a:r>
            <a:r>
              <a:rPr lang="ru-RU" sz="2400" b="1" dirty="0" smtClean="0">
                <a:cs typeface="Times New Roman" panose="02020603050405020304" pitchFamily="18" charset="0"/>
              </a:rPr>
              <a:t>«ПАНАЦЕЯ»</a:t>
            </a:r>
            <a:endParaRPr lang="ru-RU" sz="2400" b="1" dirty="0">
              <a:cs typeface="Times New Roman" panose="02020603050405020304" pitchFamily="18" charset="0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958" y="70824"/>
            <a:ext cx="1657350" cy="140811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4788575" y="-47477"/>
            <a:ext cx="421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«Прогулка по ботаническому саду»</a:t>
            </a:r>
            <a:endParaRPr lang="ru-RU" sz="2400" dirty="0">
              <a:latin typeface="Monotype Corsiva" panose="03010101010201010101" pitchFamily="66" charset="0"/>
            </a:endParaRPr>
          </a:p>
        </p:txBody>
      </p:sp>
      <p:sp>
        <p:nvSpPr>
          <p:cNvPr id="21" name="Прямоугольник 3"/>
          <p:cNvSpPr>
            <a:spLocks noChangeArrowheads="1"/>
          </p:cNvSpPr>
          <p:nvPr/>
        </p:nvSpPr>
        <p:spPr bwMode="auto">
          <a:xfrm>
            <a:off x="367063" y="1837845"/>
            <a:ext cx="8640960" cy="175432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00" b="1" dirty="0" smtClean="0">
                <a:latin typeface="+mj-lt"/>
                <a:cs typeface="Calibri" panose="020F0502020204030204" pitchFamily="34" charset="0"/>
              </a:rPr>
              <a:t>ГЛАВНЫЙ АПТЕКАРСКИЙ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00" b="1" dirty="0" smtClean="0">
                <a:latin typeface="+mj-lt"/>
                <a:cs typeface="Calibri" panose="020F0502020204030204" pitchFamily="34" charset="0"/>
              </a:rPr>
              <a:t> </a:t>
            </a:r>
            <a:r>
              <a:rPr lang="ru-RU" altLang="ru-RU" sz="3600" b="1" smtClean="0">
                <a:latin typeface="+mj-lt"/>
                <a:cs typeface="Calibri" panose="020F0502020204030204" pitchFamily="34" charset="0"/>
              </a:rPr>
              <a:t>ОГОРОД СТРАНЫ. </a:t>
            </a:r>
            <a:endParaRPr lang="ru-RU" altLang="ru-RU" sz="3600" b="1" dirty="0" smtClean="0">
              <a:latin typeface="+mj-lt"/>
              <a:cs typeface="Calibri" panose="020F0502020204030204" pitchFamily="34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600" b="1" dirty="0" smtClean="0">
                <a:latin typeface="+mj-lt"/>
                <a:cs typeface="Calibri" panose="020F0502020204030204" pitchFamily="34" charset="0"/>
              </a:rPr>
              <a:t>ИСТОРИЯ</a:t>
            </a:r>
            <a:endParaRPr lang="ru-RU" altLang="ru-RU" sz="3600" dirty="0">
              <a:latin typeface="+mj-lt"/>
            </a:endParaRPr>
          </a:p>
        </p:txBody>
      </p:sp>
      <p:pic>
        <p:nvPicPr>
          <p:cNvPr id="11" name="Рисунок 10" descr="История аптекарских огородов на РУси"/>
          <p:cNvPicPr/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915816" y="3962015"/>
            <a:ext cx="3312368" cy="216023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  <p:extLst>
      <p:ext uri="{BB962C8B-B14F-4D97-AF65-F5344CB8AC3E}">
        <p14:creationId xmlns:p14="http://schemas.microsoft.com/office/powerpoint/2010/main" val="1293952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9557" y="4956951"/>
            <a:ext cx="3379481" cy="126903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C09-90F7-4ED4-8571-67411A405627}" type="datetime1">
              <a:rPr lang="ru-RU" smtClean="0"/>
              <a:t>29.12.2023</a:t>
            </a:fld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012465" y="476672"/>
            <a:ext cx="7226573" cy="83099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altLang="ru-RU" sz="48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Историческая справка</a:t>
            </a:r>
            <a:endParaRPr lang="ru-RU" altLang="ru-RU" sz="4800" b="1" dirty="0">
              <a:solidFill>
                <a:srgbClr val="4C7C54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860032" y="-49498"/>
            <a:ext cx="421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«Прогулка по ботаническому саду»</a:t>
            </a:r>
            <a:endParaRPr lang="ru-RU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575758"/>
            <a:ext cx="8219256" cy="4157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07000"/>
              </a:lnSpc>
              <a:spcAft>
                <a:spcPts val="800"/>
              </a:spcAft>
              <a:buSzPct val="200000"/>
              <a:buBlip>
                <a:blip r:embed="rId3"/>
              </a:buBlip>
            </a:pP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395D3F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6000 лет назад - </a:t>
            </a:r>
            <a:r>
              <a:rPr lang="ru-RU" sz="2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сведения о </a:t>
            </a:r>
            <a:r>
              <a:rPr lang="ru-RU" sz="2400" dirty="0">
                <a:ea typeface="Calibri" panose="020F0502020204030204" pitchFamily="34" charset="0"/>
                <a:cs typeface="Times New Roman" panose="02020603050405020304" pitchFamily="18" charset="0"/>
              </a:rPr>
              <a:t>применении </a:t>
            </a:r>
            <a:r>
              <a:rPr lang="ru-RU" sz="2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в лечении горчицы, сосны</a:t>
            </a:r>
            <a:r>
              <a:rPr lang="ru-RU" sz="2400" dirty="0">
                <a:ea typeface="Calibri" panose="020F0502020204030204" pitchFamily="34" charset="0"/>
                <a:cs typeface="Times New Roman" panose="02020603050405020304" pitchFamily="18" charset="0"/>
              </a:rPr>
              <a:t>, ивы, пихты, </a:t>
            </a:r>
            <a:r>
              <a:rPr lang="ru-RU" sz="2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чабреца (из записей на </a:t>
            </a:r>
            <a:r>
              <a:rPr lang="ru-RU" sz="2400" dirty="0">
                <a:ea typeface="Calibri" panose="020F0502020204030204" pitchFamily="34" charset="0"/>
                <a:cs typeface="Times New Roman" panose="02020603050405020304" pitchFamily="18" charset="0"/>
              </a:rPr>
              <a:t>шумерских глиняных </a:t>
            </a:r>
            <a:r>
              <a:rPr lang="ru-RU" sz="2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табличках)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SzPct val="200000"/>
              <a:buBlip>
                <a:blip r:embed="rId3"/>
              </a:buBlip>
            </a:pPr>
            <a:r>
              <a:rPr lang="ru-RU" b="1" dirty="0" smtClean="0">
                <a:solidFill>
                  <a:srgbClr val="395D3F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395D3F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4000 </a:t>
            </a:r>
            <a:r>
              <a:rPr lang="ru-RU" sz="2800" b="1" dirty="0">
                <a:solidFill>
                  <a:srgbClr val="395D3F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лет назад </a:t>
            </a:r>
            <a:r>
              <a:rPr lang="ru-RU" sz="2400" b="1" dirty="0" smtClean="0">
                <a:solidFill>
                  <a:srgbClr val="395D3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выращивание лечебных трав египетскими жрецами при храмах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SzPct val="200000"/>
              <a:buBlip>
                <a:blip r:embed="rId3"/>
              </a:buBlip>
            </a:pP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395D3F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3000 </a:t>
            </a:r>
            <a:r>
              <a:rPr lang="ru-RU" sz="2800" b="1" dirty="0">
                <a:solidFill>
                  <a:srgbClr val="395D3F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лет назад </a:t>
            </a:r>
            <a:r>
              <a:rPr lang="ru-RU" sz="2800" b="1" dirty="0" smtClean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400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выращивание </a:t>
            </a:r>
            <a:r>
              <a:rPr lang="ru-RU" sz="2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70 </a:t>
            </a:r>
            <a:r>
              <a:rPr lang="ru-RU" sz="2400" dirty="0">
                <a:ea typeface="Calibri" panose="020F0502020204030204" pitchFamily="34" charset="0"/>
                <a:cs typeface="Times New Roman" panose="02020603050405020304" pitchFamily="18" charset="0"/>
              </a:rPr>
              <a:t>видов лекарственных </a:t>
            </a:r>
            <a:r>
              <a:rPr lang="ru-RU" sz="2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растений в Вавилонских садах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buSzPct val="200000"/>
            </a:pPr>
            <a:endParaRPr lang="ru-RU" sz="24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  <a:buSzPct val="200000"/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2200" y="5678680"/>
            <a:ext cx="1794667" cy="95302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2465" y="4890887"/>
            <a:ext cx="2457941" cy="168573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  <p:extLst>
      <p:ext uri="{BB962C8B-B14F-4D97-AF65-F5344CB8AC3E}">
        <p14:creationId xmlns:p14="http://schemas.microsoft.com/office/powerpoint/2010/main" val="937324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779075" y="421445"/>
            <a:ext cx="2173522" cy="1119363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C09-90F7-4ED4-8571-67411A405627}" type="datetime1">
              <a:rPr lang="ru-RU" smtClean="0"/>
              <a:t>29.12.2023</a:t>
            </a:fld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81688" y="412167"/>
            <a:ext cx="6078543" cy="83099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altLang="ru-RU" sz="48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Историческая справка</a:t>
            </a:r>
            <a:endParaRPr lang="ru-RU" altLang="ru-RU" sz="4800" b="1" dirty="0">
              <a:solidFill>
                <a:srgbClr val="4C7C54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860032" y="-49498"/>
            <a:ext cx="421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«Прогулка по ботаническому саду»</a:t>
            </a:r>
            <a:endParaRPr lang="ru-RU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1" y="1539895"/>
            <a:ext cx="8773085" cy="1738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07000"/>
              </a:lnSpc>
              <a:spcAft>
                <a:spcPts val="800"/>
              </a:spcAft>
              <a:buSzPct val="200000"/>
              <a:buBlip>
                <a:blip r:embed="rId3"/>
              </a:buBlip>
            </a:pPr>
            <a:r>
              <a:rPr lang="ru-RU" sz="2400" dirty="0" smtClean="0"/>
              <a:t> </a:t>
            </a:r>
            <a:r>
              <a:rPr lang="ru-RU" sz="2800" b="1" dirty="0" smtClean="0">
                <a:solidFill>
                  <a:srgbClr val="395D3F"/>
                </a:solidFill>
                <a:latin typeface="Monotype Corsiva" panose="03010101010201010101" pitchFamily="66" charset="0"/>
              </a:rPr>
              <a:t>XI век </a:t>
            </a:r>
            <a:r>
              <a:rPr lang="ru-RU" sz="2800" dirty="0" smtClean="0">
                <a:solidFill>
                  <a:srgbClr val="395D3F"/>
                </a:solidFill>
              </a:rPr>
              <a:t>-</a:t>
            </a:r>
            <a:r>
              <a:rPr lang="ru-RU" sz="2800" b="1" dirty="0" smtClean="0">
                <a:solidFill>
                  <a:srgbClr val="395D3F"/>
                </a:solidFill>
                <a:latin typeface="Monotype Corsiva" panose="03010101010201010101" pitchFamily="66" charset="0"/>
              </a:rPr>
              <a:t>  </a:t>
            </a:r>
            <a:r>
              <a:rPr lang="ru-RU" sz="2400" dirty="0" smtClean="0"/>
              <a:t>основание </a:t>
            </a:r>
            <a:r>
              <a:rPr lang="ru-RU" sz="2400" dirty="0"/>
              <a:t>первых монастырей, </a:t>
            </a:r>
            <a:r>
              <a:rPr lang="ru-RU" sz="2400" dirty="0" smtClean="0"/>
              <a:t>сбор </a:t>
            </a:r>
            <a:r>
              <a:rPr lang="ru-RU" sz="2400" dirty="0"/>
              <a:t>и </a:t>
            </a:r>
            <a:r>
              <a:rPr lang="ru-RU" sz="2400" dirty="0" smtClean="0"/>
              <a:t>сушка дикорастущих лекарственных трав, начало культивирования лекарственных растений на территории монастырей</a:t>
            </a:r>
            <a:endParaRPr lang="ru-RU" sz="24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2234778"/>
              </p:ext>
            </p:extLst>
          </p:nvPr>
        </p:nvGraphicFramePr>
        <p:xfrm>
          <a:off x="179512" y="3140968"/>
          <a:ext cx="8773084" cy="34563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0496">
                  <a:extLst>
                    <a:ext uri="{9D8B030D-6E8A-4147-A177-3AD203B41FA5}">
                      <a16:colId xmlns:a16="http://schemas.microsoft.com/office/drawing/2014/main" val="541875460"/>
                    </a:ext>
                  </a:extLst>
                </a:gridCol>
                <a:gridCol w="6982588">
                  <a:extLst>
                    <a:ext uri="{9D8B030D-6E8A-4147-A177-3AD203B41FA5}">
                      <a16:colId xmlns:a16="http://schemas.microsoft.com/office/drawing/2014/main" val="2071381977"/>
                    </a:ext>
                  </a:extLst>
                </a:gridCol>
              </a:tblGrid>
              <a:tr h="3456383"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-4572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80000"/>
                        <a:buFontTx/>
                        <a:buBlip>
                          <a:blip r:embed="rId3"/>
                        </a:buBlip>
                        <a:tabLst/>
                        <a:defRPr/>
                      </a:pPr>
                      <a:r>
                        <a:rPr lang="ru-RU" sz="2800" b="1" dirty="0" smtClean="0">
                          <a:solidFill>
                            <a:srgbClr val="395D3F"/>
                          </a:solidFill>
                          <a:latin typeface="Monotype Corsiva" panose="03010101010201010101" pitchFamily="66" charset="0"/>
                        </a:rPr>
                        <a:t>X</a:t>
                      </a:r>
                      <a:r>
                        <a:rPr lang="en-US" sz="2800" b="1" dirty="0" smtClean="0">
                          <a:solidFill>
                            <a:srgbClr val="395D3F"/>
                          </a:solidFill>
                          <a:latin typeface="Monotype Corsiva" panose="03010101010201010101" pitchFamily="66" charset="0"/>
                        </a:rPr>
                        <a:t>VI</a:t>
                      </a:r>
                      <a:r>
                        <a:rPr lang="ru-RU" sz="2800" b="1" dirty="0" smtClean="0">
                          <a:solidFill>
                            <a:srgbClr val="395D3F"/>
                          </a:solidFill>
                          <a:latin typeface="Monotype Corsiva" panose="03010101010201010101" pitchFamily="66" charset="0"/>
                        </a:rPr>
                        <a:t> век</a:t>
                      </a:r>
                      <a:r>
                        <a:rPr lang="en-US" sz="2800" b="1" dirty="0" smtClean="0">
                          <a:solidFill>
                            <a:srgbClr val="395D3F"/>
                          </a:solidFill>
                          <a:latin typeface="Monotype Corsiva" panose="03010101010201010101" pitchFamily="66" charset="0"/>
                        </a:rPr>
                        <a:t> </a:t>
                      </a:r>
                      <a:r>
                        <a:rPr lang="ru-RU" sz="2800" b="0" dirty="0" smtClean="0">
                          <a:solidFill>
                            <a:srgbClr val="395D3F"/>
                          </a:solidFill>
                          <a:latin typeface="+mn-lt"/>
                        </a:rPr>
                        <a:t> </a:t>
                      </a:r>
                      <a:r>
                        <a:rPr lang="ru-RU" sz="2400" b="0" dirty="0" smtClean="0">
                          <a:solidFill>
                            <a:srgbClr val="395D3F"/>
                          </a:solidFill>
                          <a:latin typeface="+mn-lt"/>
                        </a:rPr>
                        <a:t>- </a:t>
                      </a:r>
                      <a:r>
                        <a:rPr lang="ru-RU" sz="2400" b="0" dirty="0" smtClean="0">
                          <a:solidFill>
                            <a:prstClr val="black"/>
                          </a:solidFill>
                          <a:latin typeface="+mn-lt"/>
                        </a:rPr>
                        <a:t>по распоряжению Ивана Грозного под аптекарский сад была отведена часть площади у Кремля «между Боровицкими и Троицкими воротами и слободой стрелецкого полка»</a:t>
                      </a:r>
                    </a:p>
                    <a:p>
                      <a:pPr marL="457200" marR="0" lvl="0" indent="-4572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80000"/>
                        <a:buFontTx/>
                        <a:buBlip>
                          <a:blip r:embed="rId3"/>
                        </a:buBlip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prstClr val="black"/>
                          </a:solidFill>
                          <a:latin typeface="+mn-lt"/>
                        </a:rPr>
                        <a:t>Создание аптекарских огородов у Каменного моста, за мясницкими воротами, в Немецкой слободе близ деревни Измайлово</a:t>
                      </a:r>
                      <a:endParaRPr lang="ru-RU" sz="2400" b="0" dirty="0" smtClean="0">
                        <a:solidFill>
                          <a:prstClr val="black"/>
                        </a:solidFill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6102919"/>
                  </a:ext>
                </a:extLst>
              </a:tr>
            </a:tbl>
          </a:graphicData>
        </a:graphic>
      </p:graphicFrame>
      <p:pic>
        <p:nvPicPr>
          <p:cNvPr id="14" name="Picture 2" descr="https://regnum.ru/uploads/pictures/news/2018/08/25/regnum_picture_153520861576824_normal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3649537"/>
            <a:ext cx="1753932" cy="245878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7625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C09-90F7-4ED4-8571-67411A405627}" type="datetime1">
              <a:rPr lang="ru-RU" smtClean="0"/>
              <a:t>29.12.2023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860032" y="-49498"/>
            <a:ext cx="421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«Прогулка по ботаническому саду»</a:t>
            </a:r>
            <a:endParaRPr lang="ru-RU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4036" y="724352"/>
            <a:ext cx="4572000" cy="5478423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SzPct val="200000"/>
              <a:buBlip>
                <a:blip r:embed="rId2"/>
              </a:buBlip>
            </a:pPr>
            <a:r>
              <a:rPr lang="ru-RU" b="1" dirty="0" smtClean="0">
                <a:solidFill>
                  <a:srgbClr val="333333"/>
                </a:solidFill>
                <a:latin typeface="YS Text"/>
              </a:rPr>
              <a:t> </a:t>
            </a:r>
            <a:r>
              <a:rPr lang="ru-RU" sz="2800" b="1" dirty="0" smtClean="0">
                <a:solidFill>
                  <a:srgbClr val="385A3E"/>
                </a:solidFill>
                <a:latin typeface="Monotype Corsiva" panose="03010101010201010101" pitchFamily="66" charset="0"/>
              </a:rPr>
              <a:t>14 </a:t>
            </a:r>
            <a:r>
              <a:rPr lang="ru-RU" sz="2800" b="1" dirty="0">
                <a:solidFill>
                  <a:srgbClr val="385A3E"/>
                </a:solidFill>
                <a:latin typeface="Monotype Corsiva" panose="03010101010201010101" pitchFamily="66" charset="0"/>
              </a:rPr>
              <a:t>февраля </a:t>
            </a:r>
            <a:r>
              <a:rPr lang="ru-RU" sz="2800" b="1" dirty="0" smtClean="0">
                <a:solidFill>
                  <a:srgbClr val="385A3E"/>
                </a:solidFill>
                <a:latin typeface="Monotype Corsiva" panose="03010101010201010101" pitchFamily="66" charset="0"/>
              </a:rPr>
              <a:t>1706 </a:t>
            </a:r>
            <a:r>
              <a:rPr lang="ru-RU" sz="2800" b="1" dirty="0">
                <a:solidFill>
                  <a:srgbClr val="385A3E"/>
                </a:solidFill>
                <a:latin typeface="Monotype Corsiva" panose="03010101010201010101" pitchFamily="66" charset="0"/>
              </a:rPr>
              <a:t>года </a:t>
            </a:r>
            <a:r>
              <a:rPr lang="ru-RU" sz="2200" dirty="0">
                <a:solidFill>
                  <a:srgbClr val="333333"/>
                </a:solidFill>
              </a:rPr>
              <a:t> </a:t>
            </a:r>
            <a:r>
              <a:rPr lang="ru-RU" sz="2300" dirty="0">
                <a:solidFill>
                  <a:srgbClr val="333333"/>
                </a:solidFill>
              </a:rPr>
              <a:t>за Сухаревой башней Петром I был </a:t>
            </a:r>
            <a:r>
              <a:rPr lang="ru-RU" sz="2300" dirty="0" smtClean="0">
                <a:solidFill>
                  <a:srgbClr val="333333"/>
                </a:solidFill>
              </a:rPr>
              <a:t>заложен «Аптекарский </a:t>
            </a:r>
            <a:r>
              <a:rPr lang="ru-RU" sz="2300" dirty="0">
                <a:solidFill>
                  <a:srgbClr val="333333"/>
                </a:solidFill>
              </a:rPr>
              <a:t>огород» для специализированного выращивания лекарственных </a:t>
            </a:r>
            <a:r>
              <a:rPr lang="ru-RU" sz="2300" dirty="0" smtClean="0">
                <a:solidFill>
                  <a:srgbClr val="333333"/>
                </a:solidFill>
              </a:rPr>
              <a:t>растений. </a:t>
            </a:r>
            <a:r>
              <a:rPr lang="ru-RU" sz="2300" dirty="0"/>
              <a:t>Сюда </a:t>
            </a:r>
            <a:r>
              <a:rPr lang="ru-RU" sz="2300" dirty="0" smtClean="0"/>
              <a:t>Пётр </a:t>
            </a:r>
            <a:r>
              <a:rPr lang="ru-RU" sz="2300" dirty="0"/>
              <a:t>I перенес Аптекарский огород, </a:t>
            </a:r>
            <a:r>
              <a:rPr lang="ru-RU" sz="2300" dirty="0" smtClean="0"/>
              <a:t>разбитый по </a:t>
            </a:r>
            <a:r>
              <a:rPr lang="ru-RU" sz="2300" dirty="0"/>
              <a:t>приказу Ивана Грозного</a:t>
            </a:r>
            <a:r>
              <a:rPr lang="ru-RU" sz="2300" dirty="0" smtClean="0"/>
              <a:t>.</a:t>
            </a:r>
          </a:p>
          <a:p>
            <a:pPr marL="285750" indent="-285750">
              <a:buSzPct val="200000"/>
              <a:buBlip>
                <a:blip r:embed="rId2"/>
              </a:buBlip>
            </a:pPr>
            <a:r>
              <a:rPr lang="ru-RU" sz="2300" dirty="0" smtClean="0"/>
              <a:t> </a:t>
            </a:r>
            <a:r>
              <a:rPr lang="ru-RU" sz="2300" dirty="0"/>
              <a:t>По преданию, </a:t>
            </a:r>
            <a:r>
              <a:rPr lang="ru-RU" sz="2300" dirty="0" smtClean="0"/>
              <a:t>Петр </a:t>
            </a:r>
            <a:r>
              <a:rPr lang="en-US" sz="2300" dirty="0" smtClean="0"/>
              <a:t>I </a:t>
            </a:r>
            <a:r>
              <a:rPr lang="ru-RU" sz="2300" dirty="0" smtClean="0"/>
              <a:t>посадил </a:t>
            </a:r>
            <a:r>
              <a:rPr lang="ru-RU" sz="2300" dirty="0"/>
              <a:t>в новом</a:t>
            </a:r>
            <a:br>
              <a:rPr lang="ru-RU" sz="2300" dirty="0"/>
            </a:br>
            <a:r>
              <a:rPr lang="ru-RU" sz="2300" dirty="0"/>
              <a:t>саду несколько деревьев, из которых сохранилось одно - сибирская лиственница.</a:t>
            </a:r>
          </a:p>
        </p:txBody>
      </p:sp>
      <p:pic>
        <p:nvPicPr>
          <p:cNvPr id="8" name="Изображение1"/>
          <p:cNvPicPr>
            <a:picLocks noChangeAspect="1"/>
            <a:extLst>
              <a:ext uri="smNativeData">
                <pr:smNativeData xmlns="" xmlns:p14="http://schemas.microsoft.com/office/powerpoint/2010/main" xmlns:pr="smNativeData" val="SMDATA_15_JWyzYB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mcz/Bf///wEAAAAAAAAAAAAAAAAAAAAAAAAAAAAAAAAAAAAAAAAAAAJXpAJ/f38AgICAA8zMzADAwP8Af39/AAAAAAAAAAAAAAAAAP///wAAAAAAIQAAABgAAAAUAAAAtgkAAHoMAABZLgAAoyQAAAAAAAAmAAAACAAAAP//////////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5252397" y="1196752"/>
            <a:ext cx="3426678" cy="252028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4088" y="3441403"/>
            <a:ext cx="3543462" cy="2410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543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C09-90F7-4ED4-8571-67411A405627}" type="datetime1">
              <a:rPr lang="ru-RU" smtClean="0"/>
              <a:t>29.12.2023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860032" y="-49498"/>
            <a:ext cx="421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«Прогулка по ботаническому саду»</a:t>
            </a:r>
            <a:endParaRPr lang="ru-RU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1825" y="1700469"/>
            <a:ext cx="885698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SzPct val="200000"/>
              <a:buBlip>
                <a:blip r:embed="rId2"/>
              </a:buBlip>
            </a:pPr>
            <a:r>
              <a:rPr lang="ru-RU" sz="2300" dirty="0" smtClean="0"/>
              <a:t> Хозяином </a:t>
            </a:r>
            <a:r>
              <a:rPr lang="ru-RU" sz="2300" dirty="0"/>
              <a:t>огорода сначала был Аптекарский приказ, затем Московский госпиталь, а ближе к концу XVIII века — Медико-хирургическая академия.  </a:t>
            </a:r>
            <a:r>
              <a:rPr lang="ru-RU" sz="2300" dirty="0" smtClean="0"/>
              <a:t> </a:t>
            </a:r>
          </a:p>
          <a:p>
            <a:pPr marL="285750" indent="-285750">
              <a:buSzPct val="200000"/>
              <a:buBlip>
                <a:blip r:embed="rId2"/>
              </a:buBlip>
            </a:pPr>
            <a:r>
              <a:rPr lang="ru-RU" sz="2300" dirty="0"/>
              <a:t> </a:t>
            </a:r>
            <a:r>
              <a:rPr lang="ru-RU" sz="2300" dirty="0" smtClean="0"/>
              <a:t>В </a:t>
            </a:r>
            <a:r>
              <a:rPr lang="ru-RU" sz="2300" dirty="0"/>
              <a:t>XVIII веке в Аптекарском огороде не только выращивали растения, но и готовили из них лекарства, исследовали свойства разных сортов, выводили новые виды, обучали будущих медиков.  Отсюда отправлялись первые ботанические экспедиции, а учёные собирали в саду первые коллекции «курьезных </a:t>
            </a:r>
            <a:r>
              <a:rPr lang="ru-RU" sz="2300" dirty="0" err="1"/>
              <a:t>плантов</a:t>
            </a:r>
            <a:r>
              <a:rPr lang="ru-RU" sz="2300" dirty="0"/>
              <a:t>» – необычных </a:t>
            </a:r>
            <a:r>
              <a:rPr lang="ru-RU" sz="2300" dirty="0" smtClean="0"/>
              <a:t>растений.</a:t>
            </a:r>
          </a:p>
          <a:p>
            <a:pPr marL="285750" indent="-285750">
              <a:buSzPct val="200000"/>
              <a:buBlip>
                <a:blip r:embed="rId2"/>
              </a:buBlip>
            </a:pPr>
            <a:r>
              <a:rPr lang="ru-RU" sz="2300" dirty="0"/>
              <a:t>  В настоящее время «Аптекарский огород» – самый старый ботанический сад в России, является подразделением биологического факультета МГУ имени М. В. Ломоносова.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12192" y="508924"/>
            <a:ext cx="8401659" cy="115929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>
            <a:spAutoFit/>
          </a:bodyPr>
          <a:lstStyle/>
          <a:p>
            <a:pPr>
              <a:lnSpc>
                <a:spcPts val="4000"/>
              </a:lnSpc>
            </a:pPr>
            <a:r>
              <a:rPr lang="ru-RU" sz="44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Самый </a:t>
            </a:r>
            <a:r>
              <a:rPr lang="ru-RU" sz="4400" b="1" dirty="0">
                <a:solidFill>
                  <a:srgbClr val="4C7C54"/>
                </a:solidFill>
                <a:latin typeface="Monotype Corsiva" panose="03010101010201010101" pitchFamily="66" charset="0"/>
              </a:rPr>
              <a:t>старый </a:t>
            </a:r>
            <a:r>
              <a:rPr lang="ru-RU" sz="44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«Аптекарский огород» </a:t>
            </a:r>
          </a:p>
          <a:p>
            <a:pPr algn="ctr">
              <a:lnSpc>
                <a:spcPts val="4000"/>
              </a:lnSpc>
            </a:pPr>
            <a:r>
              <a:rPr lang="ru-RU" sz="44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в </a:t>
            </a:r>
            <a:r>
              <a:rPr lang="ru-RU" sz="4400" b="1" dirty="0">
                <a:solidFill>
                  <a:srgbClr val="4C7C54"/>
                </a:solidFill>
                <a:latin typeface="Monotype Corsiva" panose="03010101010201010101" pitchFamily="66" charset="0"/>
              </a:rPr>
              <a:t>России</a:t>
            </a:r>
          </a:p>
        </p:txBody>
      </p:sp>
    </p:spTree>
    <p:extLst>
      <p:ext uri="{BB962C8B-B14F-4D97-AF65-F5344CB8AC3E}">
        <p14:creationId xmlns:p14="http://schemas.microsoft.com/office/powerpoint/2010/main" val="1408759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C09-90F7-4ED4-8571-67411A405627}" type="datetime1">
              <a:rPr lang="ru-RU" smtClean="0"/>
              <a:t>29.12.2023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860032" y="-49498"/>
            <a:ext cx="421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«Прогулка по ботаническому саду»</a:t>
            </a:r>
            <a:endParaRPr lang="ru-RU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9448" y="4077072"/>
            <a:ext cx="878497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385A3E"/>
                </a:solidFill>
                <a:latin typeface="Monotype Corsiva" panose="03010101010201010101" pitchFamily="66" charset="0"/>
              </a:rPr>
              <a:t>«История Ботанического сада с этого времени есть в сущности история московской «описательной» ботаники, которая зародилась в Ботаническом саду и имела в нем свою научно-исследовательскую и научно-педагогическую базу», – писал в 1940 году директор сада К.И. </a:t>
            </a:r>
            <a:r>
              <a:rPr lang="ru-RU" sz="2800" b="1" dirty="0" smtClean="0">
                <a:solidFill>
                  <a:srgbClr val="385A3E"/>
                </a:solidFill>
                <a:latin typeface="Monotype Corsiva" panose="03010101010201010101" pitchFamily="66" charset="0"/>
              </a:rPr>
              <a:t>Мейер</a:t>
            </a:r>
            <a:endParaRPr lang="ru-RU" sz="2800" b="1" dirty="0">
              <a:solidFill>
                <a:srgbClr val="385A3E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6465" y="768456"/>
            <a:ext cx="4215471" cy="295232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8" name="Рисунок 7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01936" y="855240"/>
            <a:ext cx="4440659" cy="286554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  <p:extLst>
      <p:ext uri="{BB962C8B-B14F-4D97-AF65-F5344CB8AC3E}">
        <p14:creationId xmlns:p14="http://schemas.microsoft.com/office/powerpoint/2010/main" val="62685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C09-90F7-4ED4-8571-67411A405627}" type="datetime1">
              <a:rPr lang="ru-RU" smtClean="0"/>
              <a:t>29.12.2023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860032" y="-49498"/>
            <a:ext cx="421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«Прогулка по ботаническому саду»</a:t>
            </a:r>
            <a:endParaRPr lang="ru-RU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9" name="Рисунок 8" descr="http://s2.fotokto.ru/photo/full/555/5557882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15983" y="471528"/>
            <a:ext cx="5940425" cy="393382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7" name="Рисунок 6" descr="https://bilook.ru/storage/images/1610453026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2708920"/>
            <a:ext cx="3888432" cy="400943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1" name="Прямоугольник 10"/>
          <p:cNvSpPr/>
          <p:nvPr/>
        </p:nvSpPr>
        <p:spPr>
          <a:xfrm>
            <a:off x="4788024" y="5085184"/>
            <a:ext cx="3836020" cy="70788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4000" b="1" dirty="0" smtClean="0">
                <a:solidFill>
                  <a:srgbClr val="395D3F"/>
                </a:solidFill>
                <a:latin typeface="Monotype Corsiva" panose="03010101010201010101" pitchFamily="66" charset="0"/>
              </a:rPr>
              <a:t>Настоящее время</a:t>
            </a:r>
            <a:endParaRPr lang="ru-RU" altLang="ru-RU" sz="4000" b="1" dirty="0">
              <a:solidFill>
                <a:srgbClr val="385A3E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733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C09-90F7-4ED4-8571-67411A405627}" type="datetime1">
              <a:rPr lang="ru-RU" smtClean="0"/>
              <a:t>29.12.2023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860032" y="-49498"/>
            <a:ext cx="421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«Прогулка по ботаническому саду»</a:t>
            </a:r>
            <a:endParaRPr lang="ru-RU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628800"/>
            <a:ext cx="79980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SzPct val="200000"/>
              <a:buBlip>
                <a:blip r:embed="rId2"/>
              </a:buBlip>
            </a:pPr>
            <a:r>
              <a:rPr lang="ru-RU" b="1" dirty="0">
                <a:solidFill>
                  <a:srgbClr val="000000"/>
                </a:solidFill>
                <a:latin typeface="-apple-system"/>
              </a:rPr>
              <a:t> </a:t>
            </a:r>
            <a:r>
              <a:rPr lang="ru-RU" sz="3200" b="1" dirty="0">
                <a:solidFill>
                  <a:srgbClr val="4C7C54"/>
                </a:solidFill>
                <a:latin typeface="Monotype Corsiva" panose="03010101010201010101" pitchFamily="66" charset="0"/>
              </a:rPr>
              <a:t>Сад лекарственных </a:t>
            </a:r>
            <a:r>
              <a:rPr lang="ru-RU" sz="32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трав</a:t>
            </a:r>
          </a:p>
          <a:p>
            <a:pPr marL="285750" indent="-285750">
              <a:buSzPct val="100000"/>
              <a:buBlip>
                <a:blip r:embed="rId2"/>
              </a:buBlip>
            </a:pPr>
            <a:r>
              <a:rPr lang="ru-RU" sz="32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 Старинный пруд</a:t>
            </a:r>
          </a:p>
          <a:p>
            <a:pPr marL="285750" indent="-285750">
              <a:buSzPct val="100000"/>
              <a:buBlip>
                <a:blip r:embed="rId2"/>
              </a:buBlip>
            </a:pPr>
            <a:r>
              <a:rPr lang="ru-RU" sz="3200" b="1" i="1" dirty="0">
                <a:solidFill>
                  <a:srgbClr val="4C7C54"/>
                </a:solidFill>
                <a:latin typeface="Monotype Corsiva" panose="03010101010201010101" pitchFamily="66" charset="0"/>
              </a:rPr>
              <a:t> </a:t>
            </a:r>
            <a:r>
              <a:rPr lang="ru-RU" sz="3200" b="1" i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Сад ароматов</a:t>
            </a:r>
            <a:endParaRPr lang="ru-RU" sz="3200" b="1" dirty="0" smtClean="0">
              <a:solidFill>
                <a:srgbClr val="4C7C54"/>
              </a:solidFill>
              <a:latin typeface="Monotype Corsiva" panose="03010101010201010101" pitchFamily="66" charset="0"/>
            </a:endParaRPr>
          </a:p>
          <a:p>
            <a:pPr marL="285750" indent="-285750">
              <a:buSzPct val="100000"/>
              <a:buBlip>
                <a:blip r:embed="rId2"/>
              </a:buBlip>
            </a:pPr>
            <a:r>
              <a:rPr lang="ru-RU" sz="3200" b="1" dirty="0">
                <a:solidFill>
                  <a:srgbClr val="4C7C54"/>
                </a:solidFill>
                <a:latin typeface="Monotype Corsiva" panose="03010101010201010101" pitchFamily="66" charset="0"/>
              </a:rPr>
              <a:t> </a:t>
            </a:r>
            <a:r>
              <a:rPr lang="ru-RU" sz="32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Зеленый горизонт</a:t>
            </a:r>
          </a:p>
          <a:p>
            <a:pPr marL="285750" indent="-285750">
              <a:buSzPct val="100000"/>
              <a:buBlip>
                <a:blip r:embed="rId2"/>
              </a:buBlip>
            </a:pPr>
            <a:r>
              <a:rPr lang="ru-RU" sz="3200" b="1" dirty="0">
                <a:solidFill>
                  <a:srgbClr val="4C7C54"/>
                </a:solidFill>
                <a:latin typeface="Monotype Corsiva" panose="03010101010201010101" pitchFamily="66" charset="0"/>
              </a:rPr>
              <a:t> </a:t>
            </a:r>
            <a:r>
              <a:rPr lang="ru-RU" sz="32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Хвойные горки</a:t>
            </a:r>
          </a:p>
          <a:p>
            <a:pPr marL="285750" indent="-285750">
              <a:buSzPct val="100000"/>
              <a:buBlip>
                <a:blip r:embed="rId2"/>
              </a:buBlip>
            </a:pPr>
            <a:r>
              <a:rPr lang="ru-RU" sz="32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Оранжереи:</a:t>
            </a:r>
            <a:endParaRPr lang="ru-RU" sz="3200" b="1" dirty="0">
              <a:solidFill>
                <a:srgbClr val="4C7C54"/>
              </a:solidFill>
              <a:latin typeface="Monotype Corsiva" panose="03010101010201010101" pitchFamily="66" charset="0"/>
            </a:endParaRPr>
          </a:p>
          <a:p>
            <a:r>
              <a:rPr lang="ru-RU" sz="32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                             пальмовая,</a:t>
            </a:r>
          </a:p>
          <a:p>
            <a:r>
              <a:rPr lang="ru-RU" sz="3200" b="1" dirty="0">
                <a:solidFill>
                  <a:srgbClr val="4C7C54"/>
                </a:solidFill>
                <a:latin typeface="Monotype Corsiva" panose="03010101010201010101" pitchFamily="66" charset="0"/>
              </a:rPr>
              <a:t> </a:t>
            </a:r>
            <a:r>
              <a:rPr lang="ru-RU" sz="32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                                   суккулентная,    </a:t>
            </a:r>
          </a:p>
          <a:p>
            <a:r>
              <a:rPr lang="ru-RU" sz="3200" b="1" dirty="0">
                <a:solidFill>
                  <a:srgbClr val="4C7C54"/>
                </a:solidFill>
                <a:latin typeface="Monotype Corsiva" panose="03010101010201010101" pitchFamily="66" charset="0"/>
              </a:rPr>
              <a:t> </a:t>
            </a:r>
            <a:r>
              <a:rPr lang="ru-RU" sz="32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                                        субтропическая </a:t>
            </a:r>
            <a:endParaRPr lang="ru-RU" sz="3200" b="1" dirty="0">
              <a:solidFill>
                <a:srgbClr val="4C7C54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419025"/>
            <a:ext cx="8784976" cy="73866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r>
              <a:rPr lang="ru-RU" sz="4200" b="1" dirty="0">
                <a:solidFill>
                  <a:srgbClr val="385A3E"/>
                </a:solidFill>
                <a:latin typeface="Monotype Corsiva" panose="03010101010201010101" pitchFamily="66" charset="0"/>
              </a:rPr>
              <a:t>Аптекарский огород: основные экспозиции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4814" y="1133440"/>
            <a:ext cx="2784522" cy="185181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7412" name="Picture 4" descr="Идем гулять в Аптекарский огород в Москве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16359" y="2235776"/>
            <a:ext cx="2443874" cy="169728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/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1171" y="5012530"/>
            <a:ext cx="2592288" cy="161169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7418" name="Picture 10" descr="http://mosprogulka.ru/_pu/1/54840552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74814" y="3080867"/>
            <a:ext cx="2472381" cy="185428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0" name="Picture 12" descr="http://mosprogulka.ru/_pu/1/97994060.jpg"/>
          <p:cNvPicPr>
            <a:picLocks noChangeAspect="1" noChangeArrowheads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80312" y="4541936"/>
            <a:ext cx="1584176" cy="209042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176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C09-90F7-4ED4-8571-67411A405627}" type="datetime1">
              <a:rPr lang="ru-RU" smtClean="0"/>
              <a:t>29.12.2023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860032" y="-49498"/>
            <a:ext cx="421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«Прогулка по ботаническому саду»</a:t>
            </a:r>
            <a:endParaRPr lang="ru-RU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3648" y="434498"/>
            <a:ext cx="6232475" cy="76944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>
            <a:spAutoFit/>
          </a:bodyPr>
          <a:lstStyle/>
          <a:p>
            <a:pPr marL="285750" indent="-285750">
              <a:buSzPct val="200000"/>
              <a:buBlip>
                <a:blip r:embed="rId2"/>
              </a:buBlip>
            </a:pPr>
            <a:r>
              <a:rPr lang="ru-RU" sz="4400" b="1" dirty="0">
                <a:solidFill>
                  <a:srgbClr val="4C7C54"/>
                </a:solidFill>
                <a:latin typeface="Monotype Corsiva" panose="03010101010201010101" pitchFamily="66" charset="0"/>
              </a:rPr>
              <a:t>Сад лекарственных трав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35409" y="1290774"/>
            <a:ext cx="856895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000000"/>
                </a:solidFill>
              </a:rPr>
              <a:t>Эта </a:t>
            </a:r>
            <a:r>
              <a:rPr lang="ru-RU" sz="2400" dirty="0" smtClean="0">
                <a:solidFill>
                  <a:srgbClr val="000000"/>
                </a:solidFill>
              </a:rPr>
              <a:t>экспозиция </a:t>
            </a:r>
            <a:r>
              <a:rPr lang="ru-RU" sz="2400" dirty="0">
                <a:solidFill>
                  <a:srgbClr val="000000"/>
                </a:solidFill>
              </a:rPr>
              <a:t>- дань первому веку истории Ботанического сада МГУ. Б</a:t>
            </a:r>
            <a:r>
              <a:rPr lang="ru-RU" sz="2400" dirty="0" smtClean="0">
                <a:solidFill>
                  <a:srgbClr val="000000"/>
                </a:solidFill>
              </a:rPr>
              <a:t>лагодаря </a:t>
            </a:r>
            <a:r>
              <a:rPr lang="ru-RU" sz="2400" dirty="0">
                <a:solidFill>
                  <a:srgbClr val="000000"/>
                </a:solidFill>
              </a:rPr>
              <a:t>стараниям его первого директора Георга Франца Гофмана преобразован в научно-учебный сад.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На протяжении двух веков в разных местах сада устраивались небольшие </a:t>
            </a:r>
            <a:r>
              <a:rPr lang="ru-RU" sz="2400" dirty="0" smtClean="0">
                <a:solidFill>
                  <a:srgbClr val="000000"/>
                </a:solidFill>
              </a:rPr>
              <a:t>коллекции </a:t>
            </a:r>
            <a:r>
              <a:rPr lang="ru-RU" sz="2400" dirty="0">
                <a:solidFill>
                  <a:srgbClr val="000000"/>
                </a:solidFill>
              </a:rPr>
              <a:t>лекарственных растений для образовательных нужд</a:t>
            </a:r>
            <a:r>
              <a:rPr lang="ru-RU" sz="2400" dirty="0" smtClean="0">
                <a:solidFill>
                  <a:srgbClr val="000000"/>
                </a:solidFill>
              </a:rPr>
              <a:t>.</a:t>
            </a:r>
          </a:p>
          <a:p>
            <a:pPr algn="just"/>
            <a:r>
              <a:rPr lang="ru-RU" sz="2400" dirty="0" smtClean="0">
                <a:solidFill>
                  <a:srgbClr val="000000"/>
                </a:solidFill>
              </a:rPr>
              <a:t> </a:t>
            </a:r>
            <a:r>
              <a:rPr lang="ru-RU" sz="2400" dirty="0">
                <a:solidFill>
                  <a:srgbClr val="000000"/>
                </a:solidFill>
              </a:rPr>
              <a:t>Цель сегодняшней экспозиции - не просто собрать представительную коллекцию растений, используемых в медицине, но и воспроизвести фрагмент </a:t>
            </a:r>
            <a:r>
              <a:rPr lang="ru-RU" sz="2400" dirty="0" smtClean="0">
                <a:solidFill>
                  <a:srgbClr val="000000"/>
                </a:solidFill>
              </a:rPr>
              <a:t>Аптекарского </a:t>
            </a:r>
            <a:r>
              <a:rPr lang="ru-RU" sz="2400" dirty="0">
                <a:solidFill>
                  <a:srgbClr val="000000"/>
                </a:solidFill>
              </a:rPr>
              <a:t>огорода 18-го </a:t>
            </a:r>
            <a:r>
              <a:rPr lang="ru-RU" sz="2400" dirty="0" smtClean="0">
                <a:solidFill>
                  <a:srgbClr val="000000"/>
                </a:solidFill>
              </a:rPr>
              <a:t>века. </a:t>
            </a:r>
            <a:endParaRPr lang="ru-RU" sz="2400" dirty="0">
              <a:solidFill>
                <a:srgbClr val="000000"/>
              </a:solidFill>
            </a:endParaRPr>
          </a:p>
        </p:txBody>
      </p:sp>
      <p:pic>
        <p:nvPicPr>
          <p:cNvPr id="6" name="Рисунок 5" descr="https://www.mos.ru/upload/newsfeed/newsfeed/sadsensornyi1010(4)(1).jpg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6461" y="5085184"/>
            <a:ext cx="3498550" cy="166372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  <p:extLst>
      <p:ext uri="{BB962C8B-B14F-4D97-AF65-F5344CB8AC3E}">
        <p14:creationId xmlns:p14="http://schemas.microsoft.com/office/powerpoint/2010/main" val="69917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C09-90F7-4ED4-8571-67411A405627}" type="datetime1">
              <a:rPr lang="ru-RU" smtClean="0"/>
              <a:t>29.12.2023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860032" y="-49498"/>
            <a:ext cx="421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«Прогулка по ботаническому саду»</a:t>
            </a:r>
            <a:endParaRPr lang="ru-RU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252536" y="561791"/>
            <a:ext cx="907300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algn="just">
              <a:buSzPct val="150000"/>
              <a:buBlip>
                <a:blip r:embed="rId2"/>
              </a:buBlip>
            </a:pPr>
            <a:r>
              <a:rPr lang="ru-RU" sz="2400" dirty="0" smtClean="0">
                <a:solidFill>
                  <a:srgbClr val="000000"/>
                </a:solidFill>
              </a:rPr>
              <a:t> </a:t>
            </a:r>
            <a:r>
              <a:rPr lang="ru-RU" sz="2800" b="1" dirty="0" smtClean="0">
                <a:solidFill>
                  <a:srgbClr val="385A3E"/>
                </a:solidFill>
                <a:latin typeface="Monotype Corsiva" panose="03010101010201010101" pitchFamily="66" charset="0"/>
              </a:rPr>
              <a:t>В </a:t>
            </a:r>
            <a:r>
              <a:rPr lang="ru-RU" sz="2800" b="1" dirty="0">
                <a:solidFill>
                  <a:srgbClr val="385A3E"/>
                </a:solidFill>
                <a:latin typeface="Monotype Corsiva" panose="03010101010201010101" pitchFamily="66" charset="0"/>
              </a:rPr>
              <a:t>экспозиции выращивается более 170 видов растений, как хорошо известных и давно применяемых в медицине, так и более редких видов из отдалённых районов </a:t>
            </a:r>
            <a:r>
              <a:rPr lang="ru-RU" sz="2800" b="1" dirty="0" smtClean="0">
                <a:solidFill>
                  <a:srgbClr val="385A3E"/>
                </a:solidFill>
                <a:latin typeface="Monotype Corsiva" panose="03010101010201010101" pitchFamily="66" charset="0"/>
              </a:rPr>
              <a:t>России </a:t>
            </a:r>
            <a:r>
              <a:rPr lang="ru-RU" sz="2800" b="1" dirty="0">
                <a:solidFill>
                  <a:srgbClr val="385A3E"/>
                </a:solidFill>
                <a:latin typeface="Monotype Corsiva" panose="03010101010201010101" pitchFamily="66" charset="0"/>
              </a:rPr>
              <a:t>и других </a:t>
            </a:r>
            <a:r>
              <a:rPr lang="ru-RU" sz="2800" b="1" dirty="0" smtClean="0">
                <a:solidFill>
                  <a:srgbClr val="385A3E"/>
                </a:solidFill>
                <a:latin typeface="Monotype Corsiva" panose="03010101010201010101" pitchFamily="66" charset="0"/>
              </a:rPr>
              <a:t>стран</a:t>
            </a:r>
            <a:endParaRPr lang="ru-RU" sz="2800" b="1" i="1" dirty="0" smtClean="0">
              <a:solidFill>
                <a:srgbClr val="385A3E"/>
              </a:solidFill>
              <a:latin typeface="Monotype Corsiva" panose="03010101010201010101" pitchFamily="66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7212354"/>
              </p:ext>
            </p:extLst>
          </p:nvPr>
        </p:nvGraphicFramePr>
        <p:xfrm>
          <a:off x="755576" y="2204161"/>
          <a:ext cx="7901124" cy="43938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9922">
                  <a:extLst>
                    <a:ext uri="{9D8B030D-6E8A-4147-A177-3AD203B41FA5}">
                      <a16:colId xmlns:a16="http://schemas.microsoft.com/office/drawing/2014/main" val="894961709"/>
                    </a:ext>
                  </a:extLst>
                </a:gridCol>
                <a:gridCol w="5101202">
                  <a:extLst>
                    <a:ext uri="{9D8B030D-6E8A-4147-A177-3AD203B41FA5}">
                      <a16:colId xmlns:a16="http://schemas.microsoft.com/office/drawing/2014/main" val="2091459908"/>
                    </a:ext>
                  </a:extLst>
                </a:gridCol>
              </a:tblGrid>
              <a:tr h="43938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50000"/>
                        <a:buFontTx/>
                        <a:buBlip>
                          <a:blip r:embed="rId2"/>
                        </a:buBlip>
                        <a:tabLst/>
                        <a:defRPr/>
                      </a:pPr>
                      <a:endParaRPr lang="ru-RU" sz="1800" i="1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50000"/>
                        <a:buFontTx/>
                        <a:buBlip>
                          <a:blip r:embed="rId2"/>
                        </a:buBlip>
                        <a:tabLst/>
                        <a:defRPr/>
                      </a:pPr>
                      <a:endParaRPr lang="ru-RU" sz="1800" i="1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50000"/>
                        <a:buFontTx/>
                        <a:buBlip>
                          <a:blip r:embed="rId2"/>
                        </a:buBlip>
                        <a:tabLst/>
                        <a:defRPr/>
                      </a:pPr>
                      <a:r>
                        <a:rPr lang="ru-RU" sz="1800" i="1" dirty="0" smtClean="0"/>
                        <a:t> </a:t>
                      </a:r>
                      <a:r>
                        <a:rPr lang="ru-RU" sz="1800" dirty="0" smtClean="0"/>
                        <a:t>В</a:t>
                      </a:r>
                      <a:r>
                        <a:rPr kumimoji="0" lang="ru-RU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Все виды растений структурированы и описаны в соответствии с химической классификацией лекарственного сырья</a:t>
                      </a: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-apple-system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/>
                        <a:t>у</a:t>
                      </a:r>
                      <a:endParaRPr lang="ru-RU" dirty="0" smtClean="0">
                        <a:solidFill>
                          <a:srgbClr val="000000"/>
                        </a:solidFill>
                        <a:latin typeface="-apple-system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4983889"/>
                  </a:ext>
                </a:extLst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9492" y="2230740"/>
            <a:ext cx="4816257" cy="4298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876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C09-90F7-4ED4-8571-67411A405627}" type="datetime1">
              <a:rPr lang="ru-RU" smtClean="0"/>
              <a:t>29.12.2023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860032" y="-49498"/>
            <a:ext cx="421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«Прогулка по ботаническому саду»</a:t>
            </a:r>
            <a:endParaRPr lang="ru-RU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3508" y="5085184"/>
            <a:ext cx="87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SzPct val="150000"/>
              <a:buBlip>
                <a:blip r:embed="rId2"/>
              </a:buBlip>
            </a:pP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ru-RU" sz="2400" dirty="0">
                <a:solidFill>
                  <a:srgbClr val="000000"/>
                </a:solidFill>
              </a:rPr>
              <a:t>В основе </a:t>
            </a:r>
            <a:r>
              <a:rPr lang="ru-RU" sz="2400" dirty="0" smtClean="0">
                <a:solidFill>
                  <a:srgbClr val="000000"/>
                </a:solidFill>
              </a:rPr>
              <a:t>сада лекарственных трав - </a:t>
            </a:r>
            <a:r>
              <a:rPr lang="ru-RU" sz="2400" dirty="0">
                <a:solidFill>
                  <a:srgbClr val="000000"/>
                </a:solidFill>
              </a:rPr>
              <a:t>средневековая </a:t>
            </a:r>
            <a:r>
              <a:rPr lang="ru-RU" sz="2400" dirty="0" err="1" smtClean="0">
                <a:solidFill>
                  <a:srgbClr val="000000"/>
                </a:solidFill>
              </a:rPr>
              <a:t>четырёхчастная</a:t>
            </a:r>
            <a:r>
              <a:rPr lang="ru-RU" sz="2400" dirty="0" smtClean="0">
                <a:solidFill>
                  <a:srgbClr val="000000"/>
                </a:solidFill>
              </a:rPr>
              <a:t> </a:t>
            </a:r>
            <a:r>
              <a:rPr lang="ru-RU" sz="2400" dirty="0">
                <a:solidFill>
                  <a:srgbClr val="000000"/>
                </a:solidFill>
              </a:rPr>
              <a:t>композиция, организованная перекрестьем двух дорожек с кругом </a:t>
            </a:r>
            <a:r>
              <a:rPr lang="ru-RU" sz="2400" dirty="0" smtClean="0">
                <a:solidFill>
                  <a:srgbClr val="000000"/>
                </a:solidFill>
              </a:rPr>
              <a:t>посередине</a:t>
            </a:r>
            <a:endParaRPr lang="ru-RU" sz="2400" dirty="0">
              <a:solidFill>
                <a:srgbClr val="0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5038" y="548680"/>
            <a:ext cx="6309907" cy="4663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88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C09-90F7-4ED4-8571-67411A405627}" type="datetime1">
              <a:rPr lang="ru-RU" smtClean="0"/>
              <a:t>29.12.2023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860032" y="-49498"/>
            <a:ext cx="421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«Прогулка по ботаническому саду»</a:t>
            </a:r>
            <a:endParaRPr lang="ru-RU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5228743"/>
            <a:ext cx="7344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algn="ctr">
              <a:buSzPct val="150000"/>
              <a:buBlip>
                <a:blip r:embed="rId3"/>
              </a:buBlip>
            </a:pPr>
            <a:r>
              <a:rPr lang="ru-RU" sz="2400" dirty="0">
                <a:solidFill>
                  <a:srgbClr val="000000"/>
                </a:solidFill>
              </a:rPr>
              <a:t> В центре - настоящий старинный (19 век) итальянский колодец из цельного камня, специально привезённый из </a:t>
            </a:r>
            <a:r>
              <a:rPr lang="ru-RU" sz="2400" dirty="0" smtClean="0">
                <a:solidFill>
                  <a:srgbClr val="000000"/>
                </a:solidFill>
              </a:rPr>
              <a:t>Флоренции </a:t>
            </a:r>
            <a:endParaRPr lang="ru-RU" sz="2400" dirty="0">
              <a:solidFill>
                <a:srgbClr val="000000"/>
              </a:solidFill>
            </a:endParaRPr>
          </a:p>
        </p:txBody>
      </p:sp>
      <p:pic>
        <p:nvPicPr>
          <p:cNvPr id="29702" name="Picture 6" descr="http://afa-group.ru/wp-content/uploads/2017/04/foto-4-1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9632" y="764704"/>
            <a:ext cx="6926675" cy="409328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4900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C09-90F7-4ED4-8571-67411A405627}" type="datetime1">
              <a:rPr lang="ru-RU" smtClean="0"/>
              <a:t>29.12.2023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860032" y="-49498"/>
            <a:ext cx="421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«Прогулка по ботаническому саду»</a:t>
            </a:r>
            <a:endParaRPr lang="ru-RU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1410773"/>
              </p:ext>
            </p:extLst>
          </p:nvPr>
        </p:nvGraphicFramePr>
        <p:xfrm>
          <a:off x="457200" y="620689"/>
          <a:ext cx="8075240" cy="5946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75240">
                  <a:extLst>
                    <a:ext uri="{9D8B030D-6E8A-4147-A177-3AD203B41FA5}">
                      <a16:colId xmlns:a16="http://schemas.microsoft.com/office/drawing/2014/main" val="846892801"/>
                    </a:ext>
                  </a:extLst>
                </a:gridCol>
              </a:tblGrid>
              <a:tr h="5946140">
                <a:tc>
                  <a:txBody>
                    <a:bodyPr/>
                    <a:lstStyle/>
                    <a:p>
                      <a:pPr marL="800100" marR="0" lvl="1" indent="-3429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50000"/>
                        <a:buFontTx/>
                        <a:buBlip>
                          <a:blip r:embed="rId2"/>
                        </a:buBlip>
                        <a:tabLst/>
                        <a:defRPr/>
                      </a:pPr>
                      <a:r>
                        <a:rPr kumimoji="0" lang="ru-RU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800" b="0" dirty="0" smtClean="0">
                          <a:solidFill>
                            <a:srgbClr val="000000"/>
                          </a:solidFill>
                        </a:rPr>
                        <a:t>Каждая четверть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0" dirty="0" smtClean="0">
                          <a:solidFill>
                            <a:srgbClr val="000000"/>
                          </a:solidFill>
                        </a:rPr>
                        <a:t>с пятью грядками окружена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0" dirty="0" smtClean="0">
                          <a:solidFill>
                            <a:srgbClr val="000000"/>
                          </a:solidFill>
                        </a:rPr>
                        <a:t>низкими кустами из самшита</a:t>
                      </a:r>
                    </a:p>
                    <a:p>
                      <a:pPr algn="ctr"/>
                      <a:endParaRPr lang="ru-RU" sz="2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0423076"/>
                  </a:ext>
                </a:extLst>
              </a:tr>
            </a:tbl>
          </a:graphicData>
        </a:graphic>
      </p:graphicFrame>
      <p:pic>
        <p:nvPicPr>
          <p:cNvPr id="7" name="Рисунок 6" descr="https://img-fotki.yandex.ru/get/9321/82260854.309/0_c0223_fe91520d_XXXL.jpg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06933" y="2420888"/>
            <a:ext cx="5940425" cy="367240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9" name="Picture 4" descr="https://sun9-20.userapi.com/impg/1Vcre0Ej5MO65SKxKXOzWyOc31bWzB0ijbyj6w/YGQJEGfssGg.jpg?size=1439x1919&amp;quality=95&amp;sign=2c2a27ebd24f2a5c87c61171bc15f353&amp;type=album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378214" y="2813784"/>
            <a:ext cx="2592288" cy="288661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5839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C09-90F7-4ED4-8571-67411A405627}" type="datetime1">
              <a:rPr lang="ru-RU" smtClean="0"/>
              <a:t>29.12.2023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860032" y="-49498"/>
            <a:ext cx="421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«Прогулка по ботаническому саду»</a:t>
            </a:r>
            <a:endParaRPr lang="ru-RU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1594218"/>
              </p:ext>
            </p:extLst>
          </p:nvPr>
        </p:nvGraphicFramePr>
        <p:xfrm>
          <a:off x="251520" y="980728"/>
          <a:ext cx="8424936" cy="533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2468">
                  <a:extLst>
                    <a:ext uri="{9D8B030D-6E8A-4147-A177-3AD203B41FA5}">
                      <a16:colId xmlns:a16="http://schemas.microsoft.com/office/drawing/2014/main" val="2355653961"/>
                    </a:ext>
                  </a:extLst>
                </a:gridCol>
                <a:gridCol w="4212468">
                  <a:extLst>
                    <a:ext uri="{9D8B030D-6E8A-4147-A177-3AD203B41FA5}">
                      <a16:colId xmlns:a16="http://schemas.microsoft.com/office/drawing/2014/main" val="2092549749"/>
                    </a:ext>
                  </a:extLst>
                </a:gridCol>
              </a:tblGrid>
              <a:tr h="5112568">
                <a:tc>
                  <a:txBody>
                    <a:bodyPr/>
                    <a:lstStyle/>
                    <a:p>
                      <a:pPr marL="3600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50000"/>
                        <a:buFontTx/>
                        <a:buBlip>
                          <a:blip r:embed="rId2"/>
                        </a:buBlip>
                        <a:tabLst/>
                        <a:defRPr/>
                      </a:pPr>
                      <a:r>
                        <a:rPr kumimoji="0" lang="ru-RU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3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385A3E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Аптекарский огород – это колоссальный труд ученых, студентов, рабочих. </a:t>
                      </a:r>
                    </a:p>
                    <a:p>
                      <a:pPr marL="3600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50000"/>
                        <a:buFontTx/>
                        <a:buNone/>
                        <a:tabLst/>
                        <a:defRPr/>
                      </a:pPr>
                      <a:endParaRPr kumimoji="0" lang="ru-RU" sz="2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385A3E"/>
                        </a:solidFill>
                        <a:effectLst/>
                        <a:uLnTx/>
                        <a:uFillTx/>
                        <a:latin typeface="Monotype Corsiva" panose="03010101010201010101" pitchFamily="66" charset="0"/>
                        <a:ea typeface="+mn-ea"/>
                        <a:cs typeface="+mn-cs"/>
                      </a:endParaRPr>
                    </a:p>
                    <a:p>
                      <a:pPr marL="3600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50000"/>
                        <a:buFontTx/>
                        <a:buNone/>
                        <a:tabLst/>
                        <a:defRPr/>
                      </a:pPr>
                      <a:r>
                        <a:rPr kumimoji="0" lang="ru-RU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385A3E"/>
                          </a:solidFill>
                          <a:effectLst/>
                          <a:uLnTx/>
                          <a:uFillTx/>
                          <a:latin typeface="Monotype Corsiva" panose="03010101010201010101" pitchFamily="66" charset="0"/>
                          <a:ea typeface="+mn-ea"/>
                          <a:cs typeface="+mn-cs"/>
                        </a:rPr>
                        <a:t>Во всей созданной красоте присутствует и доля юмора, выраженная в оформлении ряда табличек для посетителей - </a:t>
                      </a:r>
                      <a:r>
                        <a:rPr lang="ru-RU" sz="2800" b="1" i="0" dirty="0" smtClean="0">
                          <a:solidFill>
                            <a:srgbClr val="385A3E"/>
                          </a:solidFill>
                          <a:effectLst/>
                          <a:latin typeface="Monotype Corsiva" panose="03010101010201010101" pitchFamily="66" charset="0"/>
                        </a:rPr>
                        <a:t>надписи в лучших традициях имперской интеллигенции</a:t>
                      </a:r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07190"/>
                  </a:ext>
                </a:extLst>
              </a:tr>
            </a:tbl>
          </a:graphicData>
        </a:graphic>
      </p:graphicFrame>
      <p:pic>
        <p:nvPicPr>
          <p:cNvPr id="3074" name="Picture 2" descr="https://cdn-irec.r-99.com/sites/default/files/imagecache/copyright1/user-images/203687/1fl4aGGCZP6XbiNkacJhmQ.jpe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748" t="-852"/>
          <a:stretch/>
        </p:blipFill>
        <p:spPr bwMode="auto">
          <a:xfrm>
            <a:off x="5364088" y="2194919"/>
            <a:ext cx="2714502" cy="180966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 descr="https://img-fotki.yandex.ru/get/5308/82260854.308/0_c01f6_93080ad9_XXXL.jpg"/>
          <p:cNvPicPr/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940152" y="915506"/>
            <a:ext cx="2548262" cy="161568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09464" y="4004587"/>
            <a:ext cx="2743085" cy="173592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  <p:extLst>
      <p:ext uri="{BB962C8B-B14F-4D97-AF65-F5344CB8AC3E}">
        <p14:creationId xmlns:p14="http://schemas.microsoft.com/office/powerpoint/2010/main" val="259044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newokruga.ru/wp-content/uploads/sites/13/2018/09/glavnaya3904-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72200" y="4971389"/>
            <a:ext cx="2578971" cy="16259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C09-90F7-4ED4-8571-67411A405627}" type="datetime1">
              <a:rPr lang="ru-RU" smtClean="0"/>
              <a:t>29.12.2023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860032" y="-49498"/>
            <a:ext cx="421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«Прогулка по ботаническому саду»</a:t>
            </a:r>
            <a:endParaRPr lang="ru-RU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385269"/>
            <a:ext cx="84249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385A3E"/>
                </a:solidFill>
                <a:latin typeface="Monotype Corsiva" panose="03010101010201010101" pitchFamily="66" charset="0"/>
              </a:rPr>
              <a:t>Все виды </a:t>
            </a:r>
            <a:r>
              <a:rPr lang="ru-RU" sz="3600" b="1" dirty="0" smtClean="0">
                <a:solidFill>
                  <a:srgbClr val="385A3E"/>
                </a:solidFill>
                <a:latin typeface="Monotype Corsiva" panose="03010101010201010101" pitchFamily="66" charset="0"/>
              </a:rPr>
              <a:t>растений сгруппированы </a:t>
            </a:r>
            <a:r>
              <a:rPr lang="ru-RU" sz="3600" b="1" dirty="0">
                <a:solidFill>
                  <a:srgbClr val="385A3E"/>
                </a:solidFill>
                <a:latin typeface="Monotype Corsiva" panose="03010101010201010101" pitchFamily="66" charset="0"/>
              </a:rPr>
              <a:t>в соответствии с химической классификацией растительного сырья</a:t>
            </a:r>
            <a:r>
              <a:rPr lang="ru-RU" sz="3600" b="1" dirty="0" smtClean="0">
                <a:solidFill>
                  <a:srgbClr val="385A3E"/>
                </a:solidFill>
                <a:latin typeface="Monotype Corsiva" panose="03010101010201010101" pitchFamily="66" charset="0"/>
              </a:rPr>
              <a:t>, принятой </a:t>
            </a:r>
            <a:r>
              <a:rPr lang="ru-RU" sz="3600" b="1" dirty="0">
                <a:solidFill>
                  <a:srgbClr val="385A3E"/>
                </a:solidFill>
                <a:latin typeface="Monotype Corsiva" panose="03010101010201010101" pitchFamily="66" charset="0"/>
              </a:rPr>
              <a:t>в </a:t>
            </a:r>
            <a:r>
              <a:rPr lang="ru-RU" sz="3600" b="1" dirty="0" smtClean="0">
                <a:solidFill>
                  <a:srgbClr val="385A3E"/>
                </a:solidFill>
                <a:latin typeface="Monotype Corsiva" panose="03010101010201010101" pitchFamily="66" charset="0"/>
              </a:rPr>
              <a:t>фармакогнозии:</a:t>
            </a:r>
            <a:endParaRPr lang="ru-RU" sz="3600" b="1" dirty="0">
              <a:solidFill>
                <a:srgbClr val="385A3E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20631" y="2204864"/>
            <a:ext cx="504056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20000"/>
            </a:pPr>
            <a:endParaRPr lang="ru-RU" sz="3400" b="1" dirty="0" smtClean="0">
              <a:solidFill>
                <a:srgbClr val="4C7C54"/>
              </a:solidFill>
              <a:latin typeface="Monotype Corsiva" panose="03010101010201010101" pitchFamily="66" charset="0"/>
            </a:endParaRPr>
          </a:p>
          <a:p>
            <a:pPr marL="285750" indent="-285750">
              <a:buSzPct val="120000"/>
              <a:buBlip>
                <a:blip r:embed="rId3"/>
              </a:buBlip>
            </a:pPr>
            <a:r>
              <a:rPr lang="ru-RU" sz="34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 Витамины</a:t>
            </a:r>
          </a:p>
          <a:p>
            <a:pPr marL="285750" indent="-285750">
              <a:buSzPct val="120000"/>
              <a:buBlip>
                <a:blip r:embed="rId3"/>
              </a:buBlip>
            </a:pPr>
            <a:r>
              <a:rPr lang="ru-RU" sz="34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Жирные масла </a:t>
            </a:r>
          </a:p>
          <a:p>
            <a:pPr marL="285750" indent="-285750">
              <a:buSzPct val="120000"/>
              <a:buBlip>
                <a:blip r:embed="rId3"/>
              </a:buBlip>
            </a:pPr>
            <a:r>
              <a:rPr lang="ru-RU" sz="3400" b="1" dirty="0">
                <a:solidFill>
                  <a:srgbClr val="4C7C54"/>
                </a:solidFill>
                <a:latin typeface="Monotype Corsiva" panose="03010101010201010101" pitchFamily="66" charset="0"/>
              </a:rPr>
              <a:t> </a:t>
            </a:r>
            <a:r>
              <a:rPr lang="ru-RU" sz="34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Полисахариды</a:t>
            </a:r>
          </a:p>
          <a:p>
            <a:pPr marL="285750" indent="-285750">
              <a:buSzPct val="120000"/>
              <a:buBlip>
                <a:blip r:embed="rId3"/>
              </a:buBlip>
            </a:pPr>
            <a:r>
              <a:rPr lang="ru-RU" sz="34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 Алкалоиды </a:t>
            </a:r>
          </a:p>
          <a:p>
            <a:pPr marL="285750" indent="-285750">
              <a:buSzPct val="120000"/>
              <a:buBlip>
                <a:blip r:embed="rId3"/>
              </a:buBlip>
            </a:pPr>
            <a:r>
              <a:rPr lang="ru-RU" sz="3400" b="1" dirty="0">
                <a:solidFill>
                  <a:srgbClr val="4C7C54"/>
                </a:solidFill>
                <a:latin typeface="Monotype Corsiva" panose="03010101010201010101" pitchFamily="66" charset="0"/>
              </a:rPr>
              <a:t> </a:t>
            </a:r>
            <a:r>
              <a:rPr lang="ru-RU" sz="34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Сапонины и полифенолы</a:t>
            </a:r>
          </a:p>
          <a:p>
            <a:pPr marL="285750" indent="-285750">
              <a:buSzPct val="120000"/>
              <a:buBlip>
                <a:blip r:embed="rId3"/>
              </a:buBlip>
            </a:pPr>
            <a:r>
              <a:rPr lang="ru-RU" sz="3400" b="1" dirty="0">
                <a:solidFill>
                  <a:srgbClr val="4C7C54"/>
                </a:solidFill>
                <a:latin typeface="Monotype Corsiva" panose="03010101010201010101" pitchFamily="66" charset="0"/>
              </a:rPr>
              <a:t> </a:t>
            </a:r>
            <a:r>
              <a:rPr lang="ru-RU" sz="34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Гликозиды</a:t>
            </a:r>
          </a:p>
          <a:p>
            <a:pPr marL="285750" indent="-285750">
              <a:buSzPct val="120000"/>
              <a:buBlip>
                <a:blip r:embed="rId3"/>
              </a:buBlip>
            </a:pPr>
            <a:r>
              <a:rPr lang="ru-RU" sz="3400" b="1" dirty="0">
                <a:solidFill>
                  <a:srgbClr val="4C7C54"/>
                </a:solidFill>
                <a:latin typeface="Monotype Corsiva" panose="03010101010201010101" pitchFamily="66" charset="0"/>
              </a:rPr>
              <a:t> </a:t>
            </a:r>
            <a:r>
              <a:rPr lang="ru-RU" sz="34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Эфирные масла</a:t>
            </a:r>
            <a:endParaRPr lang="ru-RU" sz="3400" b="1" dirty="0">
              <a:solidFill>
                <a:srgbClr val="4C7C54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" name="Рисунок 5" descr="DSC_0114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0072" y="2691831"/>
            <a:ext cx="2664296" cy="146469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8" name="Рисунок 7" descr="https://f.otzyv.ru/f/10/04/49215/30041801132656283043.jpg"/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81458" y="3811661"/>
            <a:ext cx="2470962" cy="165618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  <p:extLst>
      <p:ext uri="{BB962C8B-B14F-4D97-AF65-F5344CB8AC3E}">
        <p14:creationId xmlns:p14="http://schemas.microsoft.com/office/powerpoint/2010/main" val="35131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C09-90F7-4ED4-8571-67411A405627}" type="datetime1">
              <a:rPr lang="ru-RU" smtClean="0"/>
              <a:t>29.12.2023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860032" y="-49498"/>
            <a:ext cx="421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«Прогулка по ботаническому саду»</a:t>
            </a:r>
            <a:endParaRPr lang="ru-RU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Рисунок 4" descr="https://www.mvexpo.ru/img/aptekarskij-ogorod_19.jpg"/>
          <p:cNvPicPr/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339752" y="1628800"/>
            <a:ext cx="6570612" cy="432048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6" name="Рисунок 5" descr="https://putikzdorovju.ru/wp-content/uploads/2018/08/Aptekarskiy-ogorod-16.jpg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3528" y="582296"/>
            <a:ext cx="5940425" cy="222201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3" name="Прямоугольник 2"/>
          <p:cNvSpPr/>
          <p:nvPr/>
        </p:nvSpPr>
        <p:spPr>
          <a:xfrm>
            <a:off x="2204624" y="6021288"/>
            <a:ext cx="47611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SzPct val="120000"/>
              <a:buBlip>
                <a:blip r:embed="rId4"/>
              </a:buBlip>
            </a:pPr>
            <a:r>
              <a:rPr lang="ru-RU" sz="3600" b="1" dirty="0">
                <a:solidFill>
                  <a:srgbClr val="4C7C54"/>
                </a:solidFill>
                <a:latin typeface="Monotype Corsiva" panose="03010101010201010101" pitchFamily="66" charset="0"/>
              </a:rPr>
              <a:t> </a:t>
            </a:r>
            <a:r>
              <a:rPr lang="ru-RU" sz="36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Содержащие витамины</a:t>
            </a:r>
            <a:endParaRPr lang="ru-RU" sz="3600" b="1" dirty="0">
              <a:solidFill>
                <a:srgbClr val="4C7C54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2603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C09-90F7-4ED4-8571-67411A405627}" type="datetime1">
              <a:rPr lang="ru-RU" smtClean="0"/>
              <a:t>29.12.2023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860032" y="-49498"/>
            <a:ext cx="421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«Прогулка по ботаническому саду»</a:t>
            </a:r>
            <a:endParaRPr lang="ru-RU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" name="Рисунок 5" descr="https://img-fotki.yandex.ru/get/9316/82260854.309/0_c0226_85074212_XXXL.jpg"/>
          <p:cNvPicPr/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82587" y="2060848"/>
            <a:ext cx="5940425" cy="374441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2052" name="Picture 4" descr="https://cdn-irec.r-99.com/sites/default/files/imagecache/copyright/user-images/529225/Q4fWFuZr2OpffdVLPBiRQ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491880" y="598574"/>
            <a:ext cx="5372100" cy="36004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05000" y="5938981"/>
            <a:ext cx="54007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SzPct val="120000"/>
              <a:buBlip>
                <a:blip r:embed="rId4"/>
              </a:buBlip>
            </a:pPr>
            <a:r>
              <a:rPr lang="ru-RU" sz="3600" b="1" dirty="0">
                <a:solidFill>
                  <a:srgbClr val="4C7C54"/>
                </a:solidFill>
                <a:latin typeface="Monotype Corsiva" panose="03010101010201010101" pitchFamily="66" charset="0"/>
              </a:rPr>
              <a:t>Содержащие </a:t>
            </a:r>
            <a:r>
              <a:rPr lang="ru-RU" sz="36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жирные </a:t>
            </a:r>
            <a:r>
              <a:rPr lang="ru-RU" sz="3600" b="1" dirty="0">
                <a:solidFill>
                  <a:srgbClr val="4C7C54"/>
                </a:solidFill>
                <a:latin typeface="Monotype Corsiva" panose="03010101010201010101" pitchFamily="66" charset="0"/>
              </a:rPr>
              <a:t>масла </a:t>
            </a:r>
          </a:p>
        </p:txBody>
      </p:sp>
    </p:spTree>
    <p:extLst>
      <p:ext uri="{BB962C8B-B14F-4D97-AF65-F5344CB8AC3E}">
        <p14:creationId xmlns:p14="http://schemas.microsoft.com/office/powerpoint/2010/main" val="265256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irecommend.ru/sites/default/files/imagecache/copyright1/user-images/152195/Poauc24QwtwwxsHPPmblQ.JPG"/>
          <p:cNvPicPr/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897618" y="1988840"/>
            <a:ext cx="6948537" cy="374441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C09-90F7-4ED4-8571-67411A405627}" type="datetime1">
              <a:rPr lang="ru-RU" smtClean="0"/>
              <a:t>29.12.2023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860032" y="-49498"/>
            <a:ext cx="421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«Прогулка по ботаническому саду»</a:t>
            </a:r>
            <a:endParaRPr lang="ru-RU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Рисунок 3" descr="https://irecommend.ru/sites/default/files/imagecache/copyright1/user-images/203687/OMcfGkPsHilMOC4lQASsg.jpeg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34813" y="692696"/>
            <a:ext cx="4335660" cy="288032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6" name="Прямоугольник 5"/>
          <p:cNvSpPr/>
          <p:nvPr/>
        </p:nvSpPr>
        <p:spPr>
          <a:xfrm>
            <a:off x="1897618" y="5949280"/>
            <a:ext cx="52291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SzPct val="120000"/>
              <a:buBlip>
                <a:blip r:embed="rId4"/>
              </a:buBlip>
            </a:pPr>
            <a:r>
              <a:rPr lang="ru-RU" sz="3600" b="1" dirty="0">
                <a:solidFill>
                  <a:srgbClr val="4C7C54"/>
                </a:solidFill>
                <a:latin typeface="Monotype Corsiva" panose="03010101010201010101" pitchFamily="66" charset="0"/>
              </a:rPr>
              <a:t>Содержащие </a:t>
            </a:r>
            <a:r>
              <a:rPr lang="ru-RU" sz="36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полисахариды</a:t>
            </a:r>
            <a:endParaRPr lang="ru-RU" sz="3600" b="1" dirty="0">
              <a:solidFill>
                <a:srgbClr val="4C7C54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268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C09-90F7-4ED4-8571-67411A405627}" type="datetime1">
              <a:rPr lang="ru-RU" smtClean="0"/>
              <a:t>29.12.2023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860032" y="-49498"/>
            <a:ext cx="421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«Прогулка по ботаническому саду»</a:t>
            </a:r>
            <a:endParaRPr lang="ru-RU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098" name="Picture 2" descr="https://sun9-26.userapi.com/impg/0Rn-eCDS7lqHUi8dfxxPSJl0esqJ_s2MXp4WgQ/z84RRGX4Ngk.jpg?size=1439x1919&amp;quality=95&amp;sign=ab7a00150841a2bb145f5d6ee03a86ae&amp;type=album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87624" y="548680"/>
            <a:ext cx="7056784" cy="518457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485888" y="5934273"/>
            <a:ext cx="47482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SzPct val="120000"/>
              <a:buBlip>
                <a:blip r:embed="rId3"/>
              </a:buBlip>
            </a:pPr>
            <a:r>
              <a:rPr lang="ru-RU" sz="36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Содержащие </a:t>
            </a:r>
            <a:r>
              <a:rPr lang="ru-RU" sz="3600" b="1" dirty="0">
                <a:solidFill>
                  <a:srgbClr val="4C7C54"/>
                </a:solidFill>
                <a:latin typeface="Monotype Corsiva" panose="03010101010201010101" pitchFamily="66" charset="0"/>
              </a:rPr>
              <a:t>а</a:t>
            </a:r>
            <a:r>
              <a:rPr lang="ru-RU" sz="36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лкалоиды </a:t>
            </a:r>
            <a:endParaRPr lang="ru-RU" sz="3600" b="1" dirty="0">
              <a:solidFill>
                <a:srgbClr val="4C7C54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3244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C09-90F7-4ED4-8571-67411A405627}" type="datetime1">
              <a:rPr lang="ru-RU" smtClean="0"/>
              <a:t>29.12.2023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860032" y="-49498"/>
            <a:ext cx="421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«Прогулка по ботаническому саду»</a:t>
            </a:r>
            <a:endParaRPr lang="ru-RU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50" name="Picture 2" descr="https://cdn-irec.r-99.com/sites/default/files/imagecache/copyright/user-images/203687/hXselVh1r4L3N2zQVonYg.jpe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1560" y="692696"/>
            <a:ext cx="8159213" cy="482453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87624" y="5850175"/>
            <a:ext cx="70982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SzPct val="120000"/>
              <a:buBlip>
                <a:blip r:embed="rId3"/>
              </a:buBlip>
            </a:pPr>
            <a:r>
              <a:rPr lang="ru-RU" sz="3600" b="1" dirty="0">
                <a:solidFill>
                  <a:srgbClr val="4C7C54"/>
                </a:solidFill>
                <a:latin typeface="Monotype Corsiva" panose="03010101010201010101" pitchFamily="66" charset="0"/>
              </a:rPr>
              <a:t>Содержащие </a:t>
            </a:r>
            <a:r>
              <a:rPr lang="ru-RU" sz="36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 сапонины </a:t>
            </a:r>
            <a:r>
              <a:rPr lang="ru-RU" sz="3600" b="1" dirty="0">
                <a:solidFill>
                  <a:srgbClr val="4C7C54"/>
                </a:solidFill>
                <a:latin typeface="Monotype Corsiva" panose="03010101010201010101" pitchFamily="66" charset="0"/>
              </a:rPr>
              <a:t>и полифенолы</a:t>
            </a:r>
          </a:p>
        </p:txBody>
      </p:sp>
    </p:spTree>
    <p:extLst>
      <p:ext uri="{BB962C8B-B14F-4D97-AF65-F5344CB8AC3E}">
        <p14:creationId xmlns:p14="http://schemas.microsoft.com/office/powerpoint/2010/main" val="346986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sun9-52.userapi.com/impg/znrAKhnN4XZOMZ6zuq9UOeUn_Lw48YrpQ1oArg/KQXEfuMPrZw.jpg?size=1439x1919&amp;quality=95&amp;sign=5d38df7cbf4da53bfd4fd41e06cfad20&amp;type=album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923928" y="1124744"/>
            <a:ext cx="4982135" cy="462351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C09-90F7-4ED4-8571-67411A405627}" type="datetime1">
              <a:rPr lang="ru-RU" smtClean="0"/>
              <a:t>29.12.2023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860032" y="-49498"/>
            <a:ext cx="421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«Прогулка по ботаническому саду»</a:t>
            </a:r>
            <a:endParaRPr lang="ru-RU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Рисунок 4" descr="https://f.otzyv.ru/f/12/04/100365/29420/1806141920441.jpg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3528" y="548680"/>
            <a:ext cx="5112568" cy="388843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3" name="Прямоугольник 2"/>
          <p:cNvSpPr/>
          <p:nvPr/>
        </p:nvSpPr>
        <p:spPr>
          <a:xfrm>
            <a:off x="2326921" y="5949280"/>
            <a:ext cx="46088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SzPct val="120000"/>
              <a:buBlip>
                <a:blip r:embed="rId4"/>
              </a:buBlip>
            </a:pPr>
            <a:r>
              <a:rPr lang="ru-RU" sz="3600" b="1" dirty="0">
                <a:solidFill>
                  <a:srgbClr val="4C7C54"/>
                </a:solidFill>
                <a:latin typeface="Monotype Corsiva" panose="03010101010201010101" pitchFamily="66" charset="0"/>
              </a:rPr>
              <a:t>Содержащие г</a:t>
            </a:r>
            <a:r>
              <a:rPr lang="ru-RU" sz="36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ликозиды</a:t>
            </a:r>
            <a:endParaRPr lang="ru-RU" sz="3600" b="1" dirty="0">
              <a:solidFill>
                <a:srgbClr val="4C7C54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6408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C09-90F7-4ED4-8571-67411A405627}" type="datetime1">
              <a:rPr lang="ru-RU" smtClean="0"/>
              <a:t>29.12.2023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860032" y="-49498"/>
            <a:ext cx="421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«Прогулка по ботаническому саду»</a:t>
            </a:r>
            <a:endParaRPr lang="ru-RU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" name="Рисунок 5" descr="https://internat.msu.ru/media/uploads/2018/06/IMG_20180614_164453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15816" y="1268760"/>
            <a:ext cx="5975627" cy="445721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3076" name="Picture 4" descr="https://sun9-30.userapi.com/impg/i8TE37XeljhI2M7ct-HFTJnEVOiozhPgb8URLw/c98Sb528O5A.jpg?size=1439x1919&amp;quality=95&amp;sign=c25a06875b3a290e9a5c49a0221d0538&amp;type=album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8155" y="620688"/>
            <a:ext cx="3133690" cy="381903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619672" y="5936236"/>
            <a:ext cx="555620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SzPct val="120000"/>
              <a:buBlip>
                <a:blip r:embed="rId4"/>
              </a:buBlip>
            </a:pPr>
            <a:r>
              <a:rPr lang="ru-RU" sz="36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 </a:t>
            </a:r>
            <a:r>
              <a:rPr lang="ru-RU" sz="3600" b="1" dirty="0">
                <a:solidFill>
                  <a:srgbClr val="4C7C54"/>
                </a:solidFill>
                <a:latin typeface="Monotype Corsiva" panose="03010101010201010101" pitchFamily="66" charset="0"/>
              </a:rPr>
              <a:t>Содержащие </a:t>
            </a:r>
            <a:r>
              <a:rPr lang="ru-RU" sz="3600" b="1" dirty="0" smtClean="0">
                <a:solidFill>
                  <a:srgbClr val="4C7C54"/>
                </a:solidFill>
                <a:latin typeface="Monotype Corsiva" panose="03010101010201010101" pitchFamily="66" charset="0"/>
              </a:rPr>
              <a:t>эфирные </a:t>
            </a:r>
            <a:r>
              <a:rPr lang="ru-RU" sz="3600" b="1" dirty="0">
                <a:solidFill>
                  <a:srgbClr val="4C7C54"/>
                </a:solidFill>
                <a:latin typeface="Monotype Corsiva" panose="03010101010201010101" pitchFamily="66" charset="0"/>
              </a:rPr>
              <a:t>масла</a:t>
            </a:r>
          </a:p>
        </p:txBody>
      </p:sp>
    </p:spTree>
    <p:extLst>
      <p:ext uri="{BB962C8B-B14F-4D97-AF65-F5344CB8AC3E}">
        <p14:creationId xmlns:p14="http://schemas.microsoft.com/office/powerpoint/2010/main" val="2635760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C09-90F7-4ED4-8571-67411A405627}" type="datetime1">
              <a:rPr lang="ru-RU" smtClean="0"/>
              <a:t>29.12.2023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860032" y="-49498"/>
            <a:ext cx="4211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«Прогулка по ботаническому саду»</a:t>
            </a:r>
            <a:endParaRPr lang="ru-RU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1475656" y="1772816"/>
            <a:ext cx="6409407" cy="519581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Autofit/>
          </a:bodyPr>
          <a:lstStyle/>
          <a:p>
            <a:pPr algn="ctr" eaLnBrk="1" hangingPunct="1"/>
            <a:r>
              <a:rPr lang="ru-RU" altLang="ru-RU" sz="6000" b="1" dirty="0" smtClean="0">
                <a:solidFill>
                  <a:srgbClr val="3B893D"/>
                </a:solidFill>
                <a:latin typeface="Monotype Corsiva" panose="03010101010201010101" pitchFamily="66" charset="0"/>
              </a:rPr>
              <a:t>Спасибо за внимание!</a:t>
            </a:r>
            <a:br>
              <a:rPr lang="ru-RU" altLang="ru-RU" sz="6000" b="1" dirty="0" smtClean="0">
                <a:solidFill>
                  <a:srgbClr val="3B893D"/>
                </a:solidFill>
                <a:latin typeface="Monotype Corsiva" panose="03010101010201010101" pitchFamily="66" charset="0"/>
              </a:rPr>
            </a:br>
            <a:endParaRPr lang="ru-RU" altLang="ru-RU" sz="6000" b="1" dirty="0" smtClean="0">
              <a:solidFill>
                <a:srgbClr val="3B893D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146" name="Picture 2" descr="Лекарственные растения – бесценные дары природы.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1141" y="2465871"/>
            <a:ext cx="4137781" cy="250335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665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сность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>
    <a:sp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wrap="none">
        <a:spAutoFit/>
      </a:bodyPr>
      <a:lstStyle>
        <a:defPPr algn="r" eaLnBrk="1" hangingPunct="1">
          <a:defRPr sz="1400" b="1" dirty="0">
            <a:solidFill>
              <a:srgbClr val="FFFFFF"/>
            </a:solidFill>
          </a:defRPr>
        </a:defPPr>
      </a:lstStyle>
    </a:sp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Аптека">
    <a:dk1>
      <a:sysClr val="windowText" lastClr="000000"/>
    </a:dk1>
    <a:lt1>
      <a:sysClr val="window" lastClr="FFFFFF"/>
    </a:lt1>
    <a:dk2>
      <a:srgbClr val="564B3C"/>
    </a:dk2>
    <a:lt2>
      <a:srgbClr val="ECEDD1"/>
    </a:lt2>
    <a:accent1>
      <a:srgbClr val="93A299"/>
    </a:accent1>
    <a:accent2>
      <a:srgbClr val="CF543F"/>
    </a:accent2>
    <a:accent3>
      <a:srgbClr val="B5AE53"/>
    </a:accent3>
    <a:accent4>
      <a:srgbClr val="848058"/>
    </a:accent4>
    <a:accent5>
      <a:srgbClr val="E8B54D"/>
    </a:accent5>
    <a:accent6>
      <a:srgbClr val="786C71"/>
    </a:accent6>
    <a:hlink>
      <a:srgbClr val="CCCC00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1967</TotalTime>
  <Words>594</Words>
  <Application>Microsoft Office PowerPoint</Application>
  <PresentationFormat>Экран (4:3)</PresentationFormat>
  <Paragraphs>112</Paragraphs>
  <Slides>23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0" baseType="lpstr">
      <vt:lpstr>-apple-system</vt:lpstr>
      <vt:lpstr>Arial</vt:lpstr>
      <vt:lpstr>Calibri</vt:lpstr>
      <vt:lpstr>Monotype Corsiva</vt:lpstr>
      <vt:lpstr>Times New Roman</vt:lpstr>
      <vt:lpstr>YS Text</vt:lpstr>
      <vt:lpstr>Ясность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</dc:creator>
  <cp:lastModifiedBy>Роман Иванов</cp:lastModifiedBy>
  <cp:revision>214</cp:revision>
  <dcterms:created xsi:type="dcterms:W3CDTF">2016-09-06T11:10:05Z</dcterms:created>
  <dcterms:modified xsi:type="dcterms:W3CDTF">2023-12-29T19:35:02Z</dcterms:modified>
</cp:coreProperties>
</file>