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9" r:id="rId4"/>
  </p:sldMasterIdLst>
  <p:handoutMasterIdLst>
    <p:handoutMasterId r:id="rId13"/>
  </p:handoutMasterIdLst>
  <p:sldIdLst>
    <p:sldId id="257" r:id="rId5"/>
    <p:sldId id="273" r:id="rId6"/>
    <p:sldId id="275" r:id="rId7"/>
    <p:sldId id="276" r:id="rId8"/>
    <p:sldId id="277" r:id="rId9"/>
    <p:sldId id="278" r:id="rId10"/>
    <p:sldId id="279" r:id="rId11"/>
    <p:sldId id="280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D0D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9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DF3F9-A383-40CF-841B-6426D82ECB85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BDF9E2-D527-45E4-B727-833247D273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275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26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8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27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5.png"/><Relationship Id="rId5" Type="http://schemas.openxmlformats.org/officeDocument/2006/relationships/image" Target="../media/image29.png"/><Relationship Id="rId4" Type="http://schemas.openxmlformats.org/officeDocument/2006/relationships/image" Target="../media/image34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1.png"/><Relationship Id="rId7" Type="http://schemas.openxmlformats.org/officeDocument/2006/relationships/image" Target="../media/image15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6.png"/><Relationship Id="rId11" Type="http://schemas.openxmlformats.org/officeDocument/2006/relationships/image" Target="../media/image28.png"/><Relationship Id="rId5" Type="http://schemas.openxmlformats.org/officeDocument/2006/relationships/image" Target="../media/image14.png"/><Relationship Id="rId10" Type="http://schemas.openxmlformats.org/officeDocument/2006/relationships/image" Target="../media/image13.png"/><Relationship Id="rId4" Type="http://schemas.openxmlformats.org/officeDocument/2006/relationships/image" Target="../media/image32.png"/><Relationship Id="rId9" Type="http://schemas.openxmlformats.org/officeDocument/2006/relationships/image" Target="../media/image19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69165" y="160118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15012" y="4566542"/>
            <a:ext cx="5761973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665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61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710" y="3719630"/>
            <a:ext cx="749676" cy="7753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836" y="4946754"/>
            <a:ext cx="1313458" cy="4017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11" y="1608417"/>
            <a:ext cx="1180646" cy="6011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934" y="3462687"/>
            <a:ext cx="785245" cy="77835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3252" y="560779"/>
            <a:ext cx="1131863" cy="969486"/>
          </a:xfrm>
          <a:prstGeom prst="rect">
            <a:avLst/>
          </a:prstGeom>
        </p:spPr>
      </p:pic>
      <p:sp>
        <p:nvSpPr>
          <p:cNvPr id="30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31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95" y="1731776"/>
            <a:ext cx="973361" cy="12532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185" y="991277"/>
            <a:ext cx="523657" cy="14160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015" y="3758386"/>
            <a:ext cx="916723" cy="7314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7286" y="147017"/>
            <a:ext cx="722633" cy="717650"/>
          </a:xfrm>
          <a:prstGeom prst="rect">
            <a:avLst/>
          </a:prstGeom>
        </p:spPr>
      </p:pic>
      <p:sp>
        <p:nvSpPr>
          <p:cNvPr id="23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65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1971" y="182485"/>
            <a:ext cx="623266" cy="657619"/>
          </a:xfrm>
          <a:prstGeom prst="rect">
            <a:avLst/>
          </a:prstGeom>
        </p:spPr>
      </p:pic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643" y="923337"/>
            <a:ext cx="798187" cy="5240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67" y="3327816"/>
            <a:ext cx="342592" cy="3741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323" y="4615103"/>
            <a:ext cx="386095" cy="42345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807" y="3327816"/>
            <a:ext cx="331469" cy="77767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56" y="3932944"/>
            <a:ext cx="408487" cy="345101"/>
          </a:xfrm>
          <a:prstGeom prst="rect">
            <a:avLst/>
          </a:prstGeom>
        </p:spPr>
      </p:pic>
      <p:sp>
        <p:nvSpPr>
          <p:cNvPr id="15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7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370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7098" y="696303"/>
            <a:ext cx="1077995" cy="138791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018" y="323990"/>
            <a:ext cx="526988" cy="14250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018" y="2105282"/>
            <a:ext cx="829574" cy="82385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413" y="5101326"/>
            <a:ext cx="895279" cy="4558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75" y="1529530"/>
            <a:ext cx="1153102" cy="987678"/>
          </a:xfrm>
          <a:prstGeom prst="rect">
            <a:avLst/>
          </a:prstGeom>
        </p:spPr>
      </p:pic>
      <p:sp>
        <p:nvSpPr>
          <p:cNvPr id="15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33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4873" y="3758386"/>
            <a:ext cx="861745" cy="78141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67" y="3327816"/>
            <a:ext cx="342592" cy="37414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323" y="4615103"/>
            <a:ext cx="386095" cy="4234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807" y="3327816"/>
            <a:ext cx="331469" cy="77767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56" y="3932944"/>
            <a:ext cx="408487" cy="345101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85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7978" y="1491330"/>
            <a:ext cx="1404330" cy="71509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22" y="1749087"/>
            <a:ext cx="1175655" cy="100699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486" y="6032241"/>
            <a:ext cx="1008264" cy="6034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69348" y="4859421"/>
            <a:ext cx="1798138" cy="570115"/>
          </a:xfrm>
          <a:prstGeom prst="rect">
            <a:avLst/>
          </a:prstGeom>
        </p:spPr>
      </p:pic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2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288" y="6267711"/>
            <a:ext cx="2502011" cy="42539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64" y="2779905"/>
            <a:ext cx="331469" cy="7776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299" y="3843003"/>
            <a:ext cx="408487" cy="34510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987" y="1753346"/>
            <a:ext cx="342592" cy="37414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6794" y="3643668"/>
            <a:ext cx="386095" cy="423459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29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341" y="5928607"/>
            <a:ext cx="1086121" cy="5692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341" y="249293"/>
            <a:ext cx="798187" cy="5240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906" y="1390262"/>
            <a:ext cx="678815" cy="71828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474" y="1031437"/>
            <a:ext cx="762565" cy="1223076"/>
          </a:xfrm>
          <a:prstGeom prst="rect">
            <a:avLst/>
          </a:prstGeom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51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488" y="3856564"/>
            <a:ext cx="606578" cy="6679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004" y="4423435"/>
            <a:ext cx="870858" cy="8648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518" y="1031437"/>
            <a:ext cx="789025" cy="64674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6070" y="3193142"/>
            <a:ext cx="680703" cy="663421"/>
          </a:xfrm>
          <a:prstGeom prst="rect">
            <a:avLst/>
          </a:prstGeom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44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3611" y="1153529"/>
            <a:ext cx="1390613" cy="11911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75" y="2281641"/>
            <a:ext cx="795802" cy="12763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881" y="5063752"/>
            <a:ext cx="1108023" cy="5642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762" y="63328"/>
            <a:ext cx="726094" cy="7683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884" y="428151"/>
            <a:ext cx="758559" cy="49434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288" y="6267711"/>
            <a:ext cx="2502011" cy="425398"/>
          </a:xfrm>
          <a:prstGeom prst="rect">
            <a:avLst/>
          </a:prstGeom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24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езуль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679045" y="2569706"/>
            <a:ext cx="5493984" cy="699587"/>
          </a:xfrm>
          <a:prstGeom prst="rect">
            <a:avLst/>
          </a:prstGeom>
        </p:spPr>
        <p:txBody>
          <a:bodyPr/>
          <a:lstStyle>
            <a:lvl1pPr>
              <a:defRPr sz="4000" b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253" y="3701964"/>
            <a:ext cx="1008264" cy="60348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488" y="3856564"/>
            <a:ext cx="606578" cy="66791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518" y="1031437"/>
            <a:ext cx="789025" cy="64674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707" y="144010"/>
            <a:ext cx="798187" cy="52400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421" y="4305451"/>
            <a:ext cx="365839" cy="29189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55" y="3514890"/>
            <a:ext cx="342592" cy="374148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4783" y="3126050"/>
            <a:ext cx="331469" cy="77767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555" y="668011"/>
            <a:ext cx="1077995" cy="138791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801" y="1727119"/>
            <a:ext cx="623266" cy="65761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341" y="5928607"/>
            <a:ext cx="1086121" cy="569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6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4.81481E-6 C -0.00833 0.00278 -0.01823 0.0051 -0.0237 0.01181 C -0.02904 0.01945 -0.03255 0.02963 -0.03633 0.03982 C -0.04023 0.04977 -0.0401 0.06088 -0.03997 0.07223 C -0.03958 0.08264 -0.03867 0.09468 -0.03359 0.10695 C -0.02969 0.11852 -0.02148 0.13056 -0.01185 0.14121 C -0.00352 0.15163 0.00716 0.16088 0.01823 0.16922 C 0.02917 0.17663 0.04062 0.18311 0.05104 0.18704 C 0.06276 0.19121 0.07344 0.1926 0.08372 0.19028 C 0.09271 0.18843 0.10117 0.18496 0.10755 0.17778 C 0.11328 0.17153 0.11745 0.16065 0.11888 0.15047 C 0.12201 0.14213 0.12227 0.12987 0.11901 0.11783 C 0.11628 0.10649 0.10911 0.09514 0.09857 0.08588 C 0.0875 0.07686 0.07591 0.07431 0.06719 0.07593 C 0.05951 0.07848 0.05326 0.08565 0.05013 0.0963 C 0.04818 0.10764 0.0474 0.11852 0.05052 0.12987 C 0.05378 0.14098 0.0526 0.14213 0.0694 0.16389 C 0.08424 0.18519 0.10156 0.19075 0.11224 0.19723 C 0.12214 0.20278 0.13112 0.20371 0.14219 0.20625 C 0.1543 0.20788 0.16536 0.2051 0.17279 0.20163 C 0.18099 0.19885 0.18477 0.19144 0.19102 0.17963 C 0.19648 0.1669 0.19792 0.16065 0.19935 0.14977 C 0.20104 0.13959 0.20286 0.12917 0.20508 0.11899 " pathEditMode="relative" rAng="1020000" ptsTypes="AAAAAAAAAAAAAAAAAAAAA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56" y="1217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3.7037E-7 L 0.13047 -0.08264 C 0.15768 -0.10069 0.19831 -0.11157 0.24115 -0.11157 C 0.28985 -0.11157 0.32891 -0.10069 0.35612 -0.08264 L 0.48698 -3.7037E-7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49" y="-557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3.7037E-7 L -0.47812 -0.0141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06" y="-71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-0.07838 0.00463 " pathEditMode="relative" rAng="0" ptsTypes="AA">
                                      <p:cBhvr>
                                        <p:cTn id="12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19" y="23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3.7037E-6 L 0.03242 0.2004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1002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1.48148E-6 L -0.18568 -0.1870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45" y="-935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20A61-B6C7-4CC4-A2B8-AFCA96F36F5E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B3941-408B-4945-9DF7-C36CBBBD5F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79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12630"/>
            <a:ext cx="2806383" cy="324537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310" y="2319185"/>
            <a:ext cx="3911690" cy="4538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30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86" r:id="rId13"/>
    <p:sldLayoutId id="2147483696" r:id="rId14"/>
  </p:sldLayoutIdLst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71212" y="-386365"/>
            <a:ext cx="11152926" cy="716553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/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  <a:b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14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р.п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Александро-Невский»</a:t>
            </a:r>
            <a:b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  <a:r>
              <a:rPr lang="ru-RU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астер–класса </a:t>
            </a:r>
            <a:r>
              <a:rPr lang="ru-RU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изготовлению 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пособий </a:t>
            </a:r>
            <a:r>
              <a:rPr lang="ru-RU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работы с детьми. 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друзья и защитники 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природы».</a:t>
            </a:r>
            <a:r>
              <a:rPr lang="ru-RU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 воспитатель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Самохвалова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Татьяна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ячеславовна</a:t>
            </a:r>
            <a:b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р.п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Александро-Невский</a:t>
            </a:r>
            <a:b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47" y="1023809"/>
            <a:ext cx="1107942" cy="3388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49" y="1873862"/>
            <a:ext cx="958505" cy="4880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7974" y="4821749"/>
            <a:ext cx="827313" cy="8556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56" y="2117899"/>
            <a:ext cx="932845" cy="924662"/>
          </a:xfrm>
          <a:prstGeom prst="rect">
            <a:avLst/>
          </a:prstGeom>
        </p:spPr>
      </p:pic>
      <p:pic>
        <p:nvPicPr>
          <p:cNvPr id="7" name="Gimn_ekolyat_-_Zapis_detej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1100"/>
                </p14:media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1133654" y="56773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80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168" y="3733244"/>
            <a:ext cx="6039666" cy="312475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53791" y="218942"/>
            <a:ext cx="1001976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>
                <a:solidFill>
                  <a:srgbClr val="000000"/>
                </a:solidFill>
                <a:latin typeface="Helvetica Neue"/>
              </a:rPr>
              <a:t>В наше время проблема взаимодействия человека с природой очень актуальна. Загрязнение окружающей среды, исчезновение некоторых видов животных и растений -это беда для всего человечества. Чтобы наши дети научились ценить и сохранять природу, надо научить их с самого раннего детства. А этому мы можем научить детей с помощью сказочных персонажей:( Ёлочки, Шалуна, Умницы и Тихони). Этих сказочных героев придумали Зотова Т. В. и Зотов В.В. и мы их активно используем.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7287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20" y="1849874"/>
            <a:ext cx="9332279" cy="524300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93184" y="347731"/>
            <a:ext cx="102000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+mj-lt"/>
                <a:cs typeface="Times New Roman" panose="02020603050405020304" pitchFamily="18" charset="0"/>
              </a:rPr>
              <a:t>“ </a:t>
            </a:r>
            <a:r>
              <a:rPr lang="ru-RU" sz="2000" b="1" i="1" dirty="0" err="1">
                <a:latin typeface="+mj-lt"/>
                <a:cs typeface="Times New Roman" panose="02020603050405020304" pitchFamily="18" charset="0"/>
              </a:rPr>
              <a:t>Эколята</a:t>
            </a:r>
            <a:r>
              <a:rPr lang="ru-RU" sz="2000" b="1" i="1" dirty="0">
                <a:latin typeface="+mj-lt"/>
                <a:cs typeface="Times New Roman" panose="02020603050405020304" pitchFamily="18" charset="0"/>
              </a:rPr>
              <a:t>” – друзья и защитники Природы. Они родились в лесу, знают про него всё .</a:t>
            </a:r>
          </a:p>
          <a:p>
            <a:r>
              <a:rPr lang="ru-RU" sz="2000" b="1" i="1" dirty="0">
                <a:latin typeface="+mj-lt"/>
                <a:cs typeface="Times New Roman" panose="02020603050405020304" pitchFamily="18" charset="0"/>
              </a:rPr>
              <a:t>Все вместе герои берегут и охраняют </a:t>
            </a:r>
            <a:r>
              <a:rPr lang="ru-RU" sz="2000" b="1" i="1" dirty="0" smtClean="0">
                <a:latin typeface="+mj-lt"/>
                <a:cs typeface="Times New Roman" panose="02020603050405020304" pitchFamily="18" charset="0"/>
              </a:rPr>
              <a:t>лес, заботятся </a:t>
            </a:r>
            <a:r>
              <a:rPr lang="ru-RU" sz="2000" b="1" i="1" dirty="0">
                <a:latin typeface="+mj-lt"/>
                <a:cs typeface="Times New Roman" panose="02020603050405020304" pitchFamily="18" charset="0"/>
              </a:rPr>
              <a:t>о его обитателях. Они </a:t>
            </a:r>
            <a:r>
              <a:rPr lang="ru-RU" sz="2000" b="1" i="1" dirty="0" smtClean="0">
                <a:latin typeface="+mj-lt"/>
                <a:cs typeface="Times New Roman" panose="02020603050405020304" pitchFamily="18" charset="0"/>
              </a:rPr>
              <a:t>помогают</a:t>
            </a:r>
            <a:endParaRPr lang="ru-RU" sz="2000" b="1" i="1" dirty="0">
              <a:latin typeface="+mj-lt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latin typeface="+mj-lt"/>
                <a:cs typeface="Times New Roman" panose="02020603050405020304" pitchFamily="18" charset="0"/>
              </a:rPr>
              <a:t>ближе узнать Природу</a:t>
            </a:r>
            <a:r>
              <a:rPr lang="ru-RU" sz="2000" b="1" i="1" dirty="0">
                <a:latin typeface="+mj-lt"/>
                <a:cs typeface="Times New Roman" panose="02020603050405020304" pitchFamily="18" charset="0"/>
              </a:rPr>
              <a:t>, </a:t>
            </a:r>
            <a:r>
              <a:rPr lang="ru-RU" sz="2000" b="1" i="1" dirty="0" smtClean="0">
                <a:latin typeface="+mj-lt"/>
                <a:cs typeface="Times New Roman" panose="02020603050405020304" pitchFamily="18" charset="0"/>
              </a:rPr>
              <a:t>подружиться с </a:t>
            </a:r>
            <a:r>
              <a:rPr lang="ru-RU" sz="2000" b="1" i="1" dirty="0">
                <a:latin typeface="+mj-lt"/>
                <a:cs typeface="Times New Roman" panose="02020603050405020304" pitchFamily="18" charset="0"/>
              </a:rPr>
              <a:t>ней и полюбить её.</a:t>
            </a:r>
          </a:p>
          <a:p>
            <a:r>
              <a:rPr lang="ru-RU" sz="2000" b="1" i="1" dirty="0" smtClean="0">
                <a:latin typeface="+mj-lt"/>
                <a:cs typeface="Times New Roman" panose="02020603050405020304" pitchFamily="18" charset="0"/>
              </a:rPr>
              <a:t>Давайте, познакомимся с ними поближе</a:t>
            </a:r>
            <a:r>
              <a:rPr lang="ru-RU" sz="2000" b="1" i="1" dirty="0">
                <a:latin typeface="+mj-lt"/>
                <a:cs typeface="Times New Roman" panose="02020603050405020304" pitchFamily="18" charset="0"/>
              </a:rPr>
              <a:t>?</a:t>
            </a:r>
            <a:endParaRPr lang="ru-RU" sz="2000" b="1" i="1" dirty="0">
              <a:effectLst/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644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20" y="259186"/>
            <a:ext cx="6247685" cy="351432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504" y="3287333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69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9" y="143279"/>
            <a:ext cx="6096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231" y="3131176"/>
            <a:ext cx="6096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545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383" y="1716108"/>
            <a:ext cx="7027572" cy="527067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63639" y="257577"/>
            <a:ext cx="8680361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/>
              <a:t>Вот такие замечательные </a:t>
            </a:r>
            <a:r>
              <a:rPr lang="ru-RU" sz="2800" i="1" dirty="0" err="1"/>
              <a:t>Эколята</a:t>
            </a:r>
            <a:r>
              <a:rPr lang="ru-RU" sz="2800" i="1" dirty="0"/>
              <a:t> поселились в нашем детском саду! </a:t>
            </a:r>
            <a:r>
              <a:rPr lang="ru-RU" sz="2800" i="1" dirty="0" smtClean="0"/>
              <a:t> </a:t>
            </a:r>
          </a:p>
          <a:p>
            <a:r>
              <a:rPr lang="ru-RU" sz="2800" i="1" dirty="0" smtClean="0"/>
              <a:t>Теперь дети ещё </a:t>
            </a:r>
            <a:r>
              <a:rPr lang="ru-RU" sz="2800" i="1" dirty="0"/>
              <a:t>с большим удовольствием участвуют в мероприятиях экологической направленности, узнают много нового и интересного.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10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84879" y="133821"/>
            <a:ext cx="708338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/>
              <a:t>Сделала я их из природного материала (шишки, ореховая скорлупа, палочки) каркас из шишек, украсила одеждой из ткани, ботиночки-скорлупа склеила с ножками-палочками, чтобы фигурки были более устойчивыми. Волосы из тонких полосок </a:t>
            </a:r>
            <a:r>
              <a:rPr lang="ru-RU" sz="2400" i="1" dirty="0" err="1"/>
              <a:t>паралона</a:t>
            </a:r>
            <a:r>
              <a:rPr lang="ru-RU" sz="2400" i="1" dirty="0"/>
              <a:t>, личики( мячик из пластика) разрисовала красками, приклеила глазки и носик, ручки и ножки </a:t>
            </a:r>
            <a:r>
              <a:rPr lang="ru-RU" sz="2400" i="1" dirty="0" err="1"/>
              <a:t>Эколят</a:t>
            </a:r>
            <a:r>
              <a:rPr lang="ru-RU" sz="2400" i="1" dirty="0"/>
              <a:t> легко гнутся и держат форму. Я постаралась учесть все тонкости изображений героев которые выставлены на всем известном сайте «</a:t>
            </a:r>
            <a:r>
              <a:rPr lang="ru-RU" sz="2400" i="1" dirty="0" err="1"/>
              <a:t>Эколята</a:t>
            </a:r>
            <a:r>
              <a:rPr lang="ru-RU" sz="2400" i="1" dirty="0"/>
              <a:t> молодые защитники </a:t>
            </a:r>
            <a:r>
              <a:rPr lang="ru-RU" sz="2400" i="1" dirty="0" smtClean="0"/>
              <a:t>природы». </a:t>
            </a:r>
            <a:r>
              <a:rPr lang="ru-RU" sz="2400" i="1" dirty="0"/>
              <a:t>По моему получилось очень похоже, главное что наши детки в восторге от новых друзей. Впереди у нас ещё много интересных занятий с Шалуном, Умницей, Ёлочкой и Тихоней. Надеюсь что вам понравились наши малыши и Вы поселите и у себя таких же.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80024" y="756208"/>
            <a:ext cx="4979092" cy="37343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94283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060" y="2527477"/>
            <a:ext cx="6035899" cy="45269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41" y="1326523"/>
            <a:ext cx="5658119" cy="42435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181858" y="321972"/>
            <a:ext cx="538336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000000"/>
                </a:solidFill>
                <a:latin typeface="Helvetica Neue"/>
              </a:rPr>
              <a:t>Так же пособие можно использовать в настольных играх малышей и для украшения уголка природы.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>
                <a:solidFill>
                  <a:srgbClr val="000000"/>
                </a:solidFill>
                <a:latin typeface="Helvetica Neue"/>
              </a:rPr>
              <a:t>Немного творческой фантазии, терпения и все получиться. Надеюсь эти сказочные персонажи помогут </a:t>
            </a:r>
            <a:r>
              <a:rPr lang="ru-RU" i="1" dirty="0" smtClean="0">
                <a:solidFill>
                  <a:srgbClr val="000000"/>
                </a:solidFill>
                <a:latin typeface="Helvetica Neue"/>
              </a:rPr>
              <a:t>малышам </a:t>
            </a:r>
            <a:r>
              <a:rPr lang="ru-RU" i="1" dirty="0">
                <a:solidFill>
                  <a:srgbClr val="000000"/>
                </a:solidFill>
                <a:latin typeface="Helvetica Neue"/>
              </a:rPr>
              <a:t>быть чуткими и </a:t>
            </a:r>
            <a:r>
              <a:rPr lang="ru-RU" i="1" dirty="0" err="1">
                <a:solidFill>
                  <a:srgbClr val="000000"/>
                </a:solidFill>
                <a:latin typeface="Helvetica Neue"/>
              </a:rPr>
              <a:t>природолюбивыми</a:t>
            </a:r>
            <a:r>
              <a:rPr lang="ru-RU" i="1" dirty="0">
                <a:solidFill>
                  <a:srgbClr val="000000"/>
                </a:solidFill>
                <a:latin typeface="Helvetica Neue"/>
              </a:rPr>
              <a:t>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689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Другая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1E4E79"/>
      </a:hlink>
      <a:folHlink>
        <a:srgbClr val="1E4E79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3F4240F5-2366-4AD0-A9C8-F7854C4F60D0}" vid="{CD1CFEDD-F3AE-4D17-A8B2-1D95CC7BDBF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C5EAA778EFE4AB81F53BA0C48C9BB" ma:contentTypeVersion="" ma:contentTypeDescription="Create a new document." ma:contentTypeScope="" ma:versionID="84a7b908d236d3feec5cdc52fe85ba7c">
  <xsd:schema xmlns:xsd="http://www.w3.org/2001/XMLSchema" xmlns:xs="http://www.w3.org/2001/XMLSchema" xmlns:p="http://schemas.microsoft.com/office/2006/metadata/properties" xmlns:ns1="http://schemas.microsoft.com/sharepoint/v3" xmlns:ns2="6ee78bd2-4339-4042-adc0-bcc646419980" xmlns:ns3="2547570a-e5f4-4946-a4c3-82580e42479e" targetNamespace="http://schemas.microsoft.com/office/2006/metadata/properties" ma:root="true" ma:fieldsID="af74c33d54415a86935cc44ad597ec52" ns1:_="" ns2:_="" ns3:_="">
    <xsd:import namespace="http://schemas.microsoft.com/sharepoint/v3"/>
    <xsd:import namespace="6ee78bd2-4339-4042-adc0-bcc646419980"/>
    <xsd:import namespace="2547570a-e5f4-4946-a4c3-82580e42479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e78bd2-4339-4042-adc0-bcc64641998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47570a-e5f4-4946-a4c3-82580e42479e" elementFormDefault="qualified">
    <xsd:import namespace="http://schemas.microsoft.com/office/2006/documentManagement/types"/>
    <xsd:import namespace="http://schemas.microsoft.com/office/infopath/2007/PartnerControls"/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970BA057-99D9-4B2E-9EEA-94268539494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3741CD3-8569-4BAB-AF6D-FCD53F5F38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ee78bd2-4339-4042-adc0-bcc646419980"/>
    <ds:schemaRef ds:uri="2547570a-e5f4-4946-a4c3-82580e4247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6E651B-F8A4-462D-AD53-A41449326690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теста на тему Природа и мир вокруг нас с насекомыми</Template>
  <TotalTime>0</TotalTime>
  <Words>257</Words>
  <Application>Microsoft Office PowerPoint</Application>
  <PresentationFormat>Широкоэкранный</PresentationFormat>
  <Paragraphs>10</Paragraphs>
  <Slides>8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Calibri</vt:lpstr>
      <vt:lpstr>Calibri Light</vt:lpstr>
      <vt:lpstr>Helvetica Neue</vt:lpstr>
      <vt:lpstr>Segoe UI</vt:lpstr>
      <vt:lpstr>Segoe UI Light</vt:lpstr>
      <vt:lpstr>Times New Roman</vt:lpstr>
      <vt:lpstr>Тема1</vt:lpstr>
      <vt:lpstr>    Муниципальное бюджетное дошкольное образовательное учреждение «Детский сад № 14 р.п. Александро-Невский»   Презентация мастер–класса по изготовлению пособий для работы с детьми.  «Эколята - друзья и защитники природы».    Автор: воспитатель Самохвалова Татьяна Вячеславовна р.п. Александро-Невский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2018-07-16T14:01:42Z</dcterms:created>
  <dcterms:modified xsi:type="dcterms:W3CDTF">2022-04-11T16:05:10Z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0x01010019AC5EAA778EFE4AB81F53BA0C48C9BB</vt:lpwstr>
  </property>
</Properties>
</file>