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1"/>
  </p:handoutMasterIdLst>
  <p:sldIdLst>
    <p:sldId id="256" r:id="rId2"/>
    <p:sldId id="276" r:id="rId3"/>
    <p:sldId id="263" r:id="rId4"/>
    <p:sldId id="257" r:id="rId5"/>
    <p:sldId id="259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7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48" autoAdjust="0"/>
    <p:restoredTop sz="94660"/>
  </p:normalViewPr>
  <p:slideViewPr>
    <p:cSldViewPr snapToGrid="0">
      <p:cViewPr varScale="1">
        <p:scale>
          <a:sx n="71" d="100"/>
          <a:sy n="71" d="100"/>
        </p:scale>
        <p:origin x="5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120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63570" y="5411450"/>
            <a:ext cx="378043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Подготовила: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Зиборова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Екатерина Викторовна,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учитель русского языка и литературы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МОУ «Школа №20 г. Донецка»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920621" y="6488668"/>
            <a:ext cx="3330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г. Донецк – 2018 г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1269241" y="1941395"/>
            <a:ext cx="6673755" cy="270225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Урок литературы в 5-м классе</a:t>
            </a: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2400" b="1" i="0" u="none" strike="noStrike" kern="1200" cap="none" spc="0" normalizeH="0" baseline="0" noProof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Творчество  В.А.Жуковского.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Литературная сказка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«Спящая  царевна»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889" y="215000"/>
            <a:ext cx="7886700" cy="1325563"/>
          </a:xfrm>
        </p:spPr>
        <p:txBody>
          <a:bodyPr>
            <a:normAutofit/>
          </a:bodyPr>
          <a:lstStyle/>
          <a:p>
            <a:pPr algn="r"/>
            <a:r>
              <a:rPr lang="ru-RU" sz="3600" b="1" dirty="0" smtClean="0">
                <a:latin typeface="Segoe Print" pitchFamily="2" charset="0"/>
              </a:rPr>
              <a:t>Ход урока</a:t>
            </a:r>
            <a:endParaRPr lang="ru-RU" sz="3600" b="1" dirty="0"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14900" y="1323832"/>
            <a:ext cx="7000449" cy="5090615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Организационный этап</a:t>
            </a:r>
          </a:p>
          <a:p>
            <a:pPr marL="457200" lvl="0" indent="-45720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Этап актуализации знаний, способов деятельности</a:t>
            </a:r>
          </a:p>
          <a:p>
            <a:pPr marL="457200" lvl="0" indent="-45720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Этап сообщения темы и целей урока: </a:t>
            </a:r>
          </a:p>
          <a:p>
            <a:pPr marL="457200" lvl="0" indent="-457200"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Постановка проблемы; </a:t>
            </a:r>
          </a:p>
          <a:p>
            <a:pPr marL="457200" lvl="0" indent="-457200">
              <a:buFontTx/>
              <a:buChar char="-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одготовк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 восприятию новых знаний, способов деятельности</a:t>
            </a:r>
          </a:p>
          <a:p>
            <a:pPr marL="457200" indent="-45720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Этап изучения нового материала, первичное закрепление знаний, способов деятельности</a:t>
            </a:r>
          </a:p>
          <a:p>
            <a:pPr marL="457200" indent="-45720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 Этап  закрепления знаний, способов деятельности:</a:t>
            </a:r>
          </a:p>
          <a:p>
            <a:pPr marL="457200" indent="-457200"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Сходные и различные черты сказки Жуковского и народной сказки;  </a:t>
            </a:r>
          </a:p>
          <a:p>
            <a:pPr marL="457200" indent="-457200"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Работа над содержанием, выделение выразительных средств. </a:t>
            </a:r>
          </a:p>
          <a:p>
            <a:pPr marL="457200" indent="-457200"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Выделение выразительных средств</a:t>
            </a:r>
          </a:p>
          <a:p>
            <a:pPr marL="457200" lvl="0" indent="-45720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6. Этап  обобщения и систематизации знаний и способов деятельности</a:t>
            </a:r>
          </a:p>
          <a:p>
            <a:pPr marL="457200" indent="-45720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7. Этап  контроля, самоконтроля: </a:t>
            </a:r>
          </a:p>
          <a:p>
            <a:pPr marL="457200" indent="-45720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         Исследовательская работа в группах</a:t>
            </a:r>
          </a:p>
          <a:p>
            <a:pPr marL="457200" indent="-45720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8. Этап  информирования о домашнем задании</a:t>
            </a:r>
          </a:p>
          <a:p>
            <a:pPr marL="457200" indent="-45720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9. Этап  рефлексии</a:t>
            </a:r>
            <a:endParaRPr lang="ru-RU" b="1" dirty="0" smtClean="0"/>
          </a:p>
          <a:p>
            <a:pPr marL="457200" indent="-457200">
              <a:buFont typeface="Arial" panose="020B0604020202020204" pitchFamily="34" charset="0"/>
              <a:buAutoNum type="arabicPeriod"/>
            </a:pPr>
            <a:endParaRPr lang="ru-RU" dirty="0" smtClean="0"/>
          </a:p>
          <a:p>
            <a:pPr marL="457200" lvl="0" indent="-457200">
              <a:buFont typeface="Arial" panose="020B0604020202020204" pitchFamily="34" charset="0"/>
              <a:buAutoNum type="arabicPeriod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AutoNum type="arabicPeriod"/>
            </a:pPr>
            <a:endParaRPr lang="ru-RU" dirty="0" smtClean="0"/>
          </a:p>
          <a:p>
            <a:pPr marL="457200" lvl="0" indent="-457200">
              <a:buFont typeface="Arial" panose="020B0604020202020204" pitchFamily="34" charset="0"/>
              <a:buAutoNum type="arabicPeriod"/>
            </a:pPr>
            <a:endParaRPr lang="ru-RU" b="1" dirty="0" smtClean="0"/>
          </a:p>
          <a:p>
            <a:pPr marL="457200" lvl="0" indent="-457200">
              <a:buFont typeface="Arial" panose="020B0604020202020204" pitchFamily="34" charset="0"/>
              <a:buAutoNum type="arabicPeriod"/>
            </a:pPr>
            <a:endParaRPr lang="ru-RU" dirty="0" smtClean="0"/>
          </a:p>
          <a:p>
            <a:pPr marL="457200" indent="-457200">
              <a:buAutoNum type="arabicPeriod"/>
            </a:pPr>
            <a:endParaRPr lang="ru-RU" dirty="0" smtClean="0"/>
          </a:p>
          <a:p>
            <a:pPr marL="457200" indent="-457200"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G:\Жуковский\open-book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231" y="204716"/>
            <a:ext cx="7315770" cy="5121039"/>
          </a:xfrm>
          <a:prstGeom prst="rect">
            <a:avLst/>
          </a:prstGeom>
          <a:noFill/>
        </p:spPr>
      </p:pic>
      <p:pic>
        <p:nvPicPr>
          <p:cNvPr id="6" name="Picture 2" descr="F:\Жуковский\jukovck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054" y="777923"/>
            <a:ext cx="2626800" cy="348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Жуковский\19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6" t="11898" r="5943" b="5150"/>
          <a:stretch/>
        </p:blipFill>
        <p:spPr bwMode="auto">
          <a:xfrm>
            <a:off x="5561369" y="791570"/>
            <a:ext cx="2818355" cy="360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361062" y="4067032"/>
            <a:ext cx="3739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Жуковский Василий Андреевич</a:t>
            </a:r>
            <a:br>
              <a:rPr lang="ru-RU" sz="14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09.02.1783 – 24.04.1852 гг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119969" y="5245626"/>
            <a:ext cx="7886700" cy="1325563"/>
          </a:xfrm>
        </p:spPr>
        <p:txBody>
          <a:bodyPr>
            <a:normAutofit/>
          </a:bodyPr>
          <a:lstStyle/>
          <a:p>
            <a:pPr algn="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«Сказка –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ложь,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да в ней намёк…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Добрым молодцам урок!»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Александр Сергеевич Пушкин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441743"/>
            <a:ext cx="4367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Актуализация знаний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0068" y="492443"/>
            <a:ext cx="4897553" cy="795801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Цели и задачи:</a:t>
            </a:r>
            <a:endParaRPr lang="ru-RU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Print" pitchFamily="2" charset="0"/>
            </a:endParaRPr>
          </a:p>
        </p:txBody>
      </p:sp>
      <p:grpSp>
        <p:nvGrpSpPr>
          <p:cNvPr id="78" name="Group 2"/>
          <p:cNvGrpSpPr>
            <a:grpSpLocks/>
          </p:cNvGrpSpPr>
          <p:nvPr/>
        </p:nvGrpSpPr>
        <p:grpSpPr bwMode="auto">
          <a:xfrm>
            <a:off x="2530469" y="4304735"/>
            <a:ext cx="6613531" cy="555625"/>
            <a:chOff x="1248" y="1440"/>
            <a:chExt cx="4166" cy="350"/>
          </a:xfrm>
        </p:grpSpPr>
        <p:sp>
          <p:nvSpPr>
            <p:cNvPr id="79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0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gray">
            <a:xfrm>
              <a:off x="1672" y="1464"/>
              <a:ext cx="3742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Отличается ли сказка В.А. Жуковского от народной?</a:t>
              </a:r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4</a:t>
              </a:r>
            </a:p>
          </p:txBody>
        </p:sp>
      </p:grp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1260144" y="1571769"/>
            <a:ext cx="7278694" cy="555625"/>
            <a:chOff x="1248" y="2030"/>
            <a:chExt cx="4585" cy="350"/>
          </a:xfrm>
        </p:grpSpPr>
        <p:sp>
          <p:nvSpPr>
            <p:cNvPr id="84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749" y="2072"/>
              <a:ext cx="4084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Познакомиться с жизнью и творчеством В.А. Жуковского</a:t>
              </a:r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1</a:t>
              </a: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1669576" y="2464560"/>
            <a:ext cx="6319841" cy="555625"/>
            <a:chOff x="1248" y="2640"/>
            <a:chExt cx="3981" cy="350"/>
          </a:xfrm>
        </p:grpSpPr>
        <p:sp>
          <p:nvSpPr>
            <p:cNvPr id="89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740" y="2691"/>
              <a:ext cx="3489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Рассмотреть и изучить сказку «Спящая царевна»</a:t>
              </a:r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2</a:t>
              </a:r>
            </a:p>
          </p:txBody>
        </p:sp>
      </p:grpSp>
      <p:grpSp>
        <p:nvGrpSpPr>
          <p:cNvPr id="93" name="Group 17"/>
          <p:cNvGrpSpPr>
            <a:grpSpLocks/>
          </p:cNvGrpSpPr>
          <p:nvPr/>
        </p:nvGrpSpPr>
        <p:grpSpPr bwMode="auto">
          <a:xfrm>
            <a:off x="2119953" y="3343704"/>
            <a:ext cx="6508755" cy="555625"/>
            <a:chOff x="1248" y="3230"/>
            <a:chExt cx="4100" cy="350"/>
          </a:xfrm>
        </p:grpSpPr>
        <p:sp>
          <p:nvSpPr>
            <p:cNvPr id="94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1714" y="3289"/>
              <a:ext cx="3634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Проанализировать проявление добра и зла в сказке</a:t>
              </a:r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3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82137" y="6318913"/>
            <a:ext cx="2866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Цели и задачи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25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Жуковский\jukovcky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1" b="3473"/>
          <a:stretch>
            <a:fillRect/>
          </a:stretch>
        </p:blipFill>
        <p:spPr bwMode="auto">
          <a:xfrm>
            <a:off x="7128551" y="0"/>
            <a:ext cx="2015449" cy="281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3207" y="4649254"/>
            <a:ext cx="857079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1817 года Василий Андреевич служил при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дворе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Николая I: сначала в качестве великой княгини Александры Федоровны, а с 1826 по 1841 год был наставником наследника, будущего императора Александра II. </a:t>
            </a:r>
            <a:br>
              <a:rPr lang="ru-RU" sz="1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Служба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при дворе позволяла ему облегчать участь опального А. С. Пушкина, декабристов, М. Ю. Лермонтова, А. И. Герцена, Т. Г. Шевченко. С 1830 года В. А. Жуковский занимался главным образом переводами. Широко известны его переводы баллад и драмы Ф. Шиллера «Орлеанская дева», «Одиссеи» Гомера, части поэмы Фирдоуси «Шахнаме» и другие. </a:t>
            </a:r>
            <a:br>
              <a:rPr lang="ru-RU" sz="1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Выйдя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отставку в 1841 году, Василий Андреевич поселился за границей, где и умер 24 апреля 1852 года, похоронен был в Петербурге. </a:t>
            </a:r>
            <a:endParaRPr lang="ru-RU" sz="1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65780" y="1651380"/>
            <a:ext cx="43672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Выдающийся поэт, переводчик, литературный критик Василий Андреевич  Жуковский родился 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9 февраля 1783 года в Тульской губернии.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Образование получал</a:t>
            </a:r>
            <a:r>
              <a:rPr lang="ru-RU" sz="1400" b="1" dirty="0" smtClean="0"/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1797-1800 годы  в Московском благородном университетском пансионе. Литературная известность приходит к нему в 1802 году с элегией  «Сельское кладбище».</a:t>
            </a:r>
            <a:endParaRPr lang="ru-RU" sz="1400" dirty="0"/>
          </a:p>
        </p:txBody>
      </p:sp>
      <p:pic>
        <p:nvPicPr>
          <p:cNvPr id="6" name="Picture 6" descr="G:\Жуковский\00-00003413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01634" cy="354841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115404" y="259306"/>
            <a:ext cx="55546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Segoe Print" pitchFamily="2" charset="0"/>
                <a:cs typeface="Times New Roman" pitchFamily="18" charset="0"/>
              </a:rPr>
              <a:t>Библиографическая </a:t>
            </a:r>
          </a:p>
          <a:p>
            <a:pPr algn="ctr"/>
            <a:r>
              <a:rPr lang="ru-RU" sz="2800" b="1" dirty="0" smtClean="0">
                <a:latin typeface="Segoe Print" pitchFamily="2" charset="0"/>
                <a:cs typeface="Times New Roman" pitchFamily="18" charset="0"/>
              </a:rPr>
              <a:t>справка</a:t>
            </a:r>
            <a:endParaRPr lang="ru-RU" sz="2800" b="1" dirty="0">
              <a:latin typeface="Segoe Print" pitchFamily="2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78424" y="3330053"/>
            <a:ext cx="77655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          С 1808 года творчество поэта все больше приобретает романтический характер, проявляющийся в балладах «Людмила», «Светлана», «Эолова арфа», в которых он воссоздаёт мир народных поверий, церковно-книжных или рыцарских легенд, далёких от реальной современности, но в то же время, открывая душевный мир человека.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В 1812 году В. А. Жуковский вступил в народное ополчение. Окликом на военные события стало его стихотворение «Певец во стане русских воинов» (1812). </a:t>
            </a:r>
            <a:endParaRPr lang="ru-RU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3016155" y="1187355"/>
            <a:ext cx="3589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Учёный кот нам сегодня расскажет о жизненном пути Василия Андреевича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072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8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33616" y="187705"/>
            <a:ext cx="5949572" cy="5817310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3074" name="Picture 2" descr="G:\Жуковский\main_Спящая_красавица_4_ум.jpg"/>
          <p:cNvPicPr>
            <a:picLocks noChangeAspect="1" noChangeArrowheads="1"/>
          </p:cNvPicPr>
          <p:nvPr/>
        </p:nvPicPr>
        <p:blipFill>
          <a:blip r:embed="rId2" cstate="print"/>
          <a:srcRect l="27598"/>
          <a:stretch>
            <a:fillRect/>
          </a:stretch>
        </p:blipFill>
        <p:spPr bwMode="auto">
          <a:xfrm>
            <a:off x="5909482" y="1604338"/>
            <a:ext cx="2920620" cy="274929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555844" y="3379057"/>
            <a:ext cx="457199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Жуковский русифицировал сказку, введя некоторые русские народные черты; но все же литературный элемент проступает в ней очень заметно и чувствуется стилистическая близость к французскому источнику.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832512" y="5585953"/>
            <a:ext cx="8311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Жуковский объединил оба варианта сказки и переложил их четырехстопным хореем с одними мужскими парными рифмами, то есть стихом, почти тождественным стиху пушкинских сказок «О царе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Салтане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», «О мёртвой царевне и семи богатырях», «О золотом петушке»  в которых мужские парные рифмы чередуются с женскими. </a:t>
            </a:r>
            <a:endParaRPr lang="ru-RU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928047" y="4544703"/>
            <a:ext cx="7929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Немецкую сказку под заглавием «Шиповник» опубликовали братья Гримм, а Жуковский напечатал перевод, озаглавленный «Царевна-шиповник», в журнале «Детский собеседник» (1826).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Французский вариант сказки литературно обработал, под заглавием «Красавица, спящая в лесу», французский писатель Шарль Перро в своем известном сборнике «Волшебные сказки». </a:t>
            </a:r>
            <a:endParaRPr lang="ru-RU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2950192" y="177422"/>
            <a:ext cx="59602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Segoe Print" pitchFamily="2" charset="0"/>
              </a:rPr>
              <a:t>Авторская мастерская</a:t>
            </a:r>
            <a:endParaRPr lang="ru-RU" sz="3600" b="1" dirty="0">
              <a:latin typeface="Segoe Prin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58352" y="777921"/>
            <a:ext cx="4312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 нам сегодня прилетела гостья прям из мастерской писателя, одна из двенадцати фей.  Которая поведает нам тайны написания сказки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G:\Жуковский\acc42ac3de04572c8a82b6f93d9af135.jpg"/>
          <p:cNvPicPr>
            <a:picLocks noChangeAspect="1" noChangeArrowheads="1"/>
          </p:cNvPicPr>
          <p:nvPr/>
        </p:nvPicPr>
        <p:blipFill>
          <a:blip r:embed="rId3" cstate="print"/>
          <a:srcRect l="15840" t="873" r="18757"/>
          <a:stretch>
            <a:fillRect/>
          </a:stretch>
        </p:blipFill>
        <p:spPr bwMode="auto">
          <a:xfrm>
            <a:off x="0" y="-18769"/>
            <a:ext cx="1965278" cy="297862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692323" y="1583140"/>
            <a:ext cx="45310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Сказка о спящей царевне  написана 12 сентября (26августа) 1831г.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Создавалась она в Царском Селе, так же как и «Сказка о царе Берендее».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Источником для неё послужили публикации и литературные обработки западноевропейских – немецких и французских – сказок.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51719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4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4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4258102" y="1241947"/>
            <a:ext cx="2361063" cy="120100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…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Дочь царица родила.</a:t>
            </a:r>
            <a:br>
              <a:rPr lang="ru-RU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Дочь прекрасна так была,</a:t>
            </a:r>
            <a:br>
              <a:rPr lang="ru-RU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Что ни в сказке рассказать,</a:t>
            </a:r>
            <a:br>
              <a:rPr lang="ru-RU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Ни пером не описать…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7098" y="286939"/>
            <a:ext cx="27022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Жил-был добрый царь Матвей;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Жил с царицею своей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Он в согласье много лет;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 детей все нет как нет…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07475" y="2488303"/>
            <a:ext cx="2320119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 незваная стоит</a:t>
            </a:r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Над царевной и ворчит: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«На пиру я не была,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Но подарок принесла: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шестнадцатом году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Повстречаешь ты беду;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этом возрасте своем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Руку ты веретеном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Оцарапаешь, мой свет,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 умрешь во цвете лет!»…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G:\Жуковский\img15.jpg"/>
          <p:cNvPicPr>
            <a:picLocks noChangeAspect="1" noChangeArrowheads="1"/>
          </p:cNvPicPr>
          <p:nvPr/>
        </p:nvPicPr>
        <p:blipFill>
          <a:blip r:embed="rId2" cstate="print"/>
          <a:srcRect l="2687" t="4776" r="5373" b="3085"/>
          <a:stretch>
            <a:fillRect/>
          </a:stretch>
        </p:blipFill>
        <p:spPr bwMode="auto">
          <a:xfrm>
            <a:off x="5833726" y="2565779"/>
            <a:ext cx="2832604" cy="2129052"/>
          </a:xfrm>
          <a:prstGeom prst="rect">
            <a:avLst/>
          </a:prstGeom>
          <a:noFill/>
        </p:spPr>
      </p:pic>
      <p:pic>
        <p:nvPicPr>
          <p:cNvPr id="1028" name="Picture 4" descr="G:\Жуковский\img12.jpg"/>
          <p:cNvPicPr>
            <a:picLocks noChangeAspect="1" noChangeArrowheads="1"/>
          </p:cNvPicPr>
          <p:nvPr/>
        </p:nvPicPr>
        <p:blipFill>
          <a:blip r:embed="rId3" cstate="print"/>
          <a:srcRect l="35915" t="30826" r="12215" b="21533"/>
          <a:stretch>
            <a:fillRect/>
          </a:stretch>
        </p:blipFill>
        <p:spPr bwMode="auto">
          <a:xfrm>
            <a:off x="135730" y="4776716"/>
            <a:ext cx="2653146" cy="1828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866032" y="4847229"/>
            <a:ext cx="27295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Он души не удержал</a:t>
            </a:r>
            <a:br>
              <a:rPr lang="ru-RU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И ее поцеловал.</a:t>
            </a:r>
            <a:br>
              <a:rPr lang="ru-RU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Вмиг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проснулася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она;</a:t>
            </a:r>
            <a:br>
              <a:rPr lang="ru-RU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И за нею вмиг от сна</a:t>
            </a:r>
            <a:br>
              <a:rPr lang="ru-RU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Поднялося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все кругом: </a:t>
            </a:r>
          </a:p>
          <a:p>
            <a:pPr algn="ctr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Царь, царица, царский дом…</a:t>
            </a:r>
            <a:endParaRPr lang="ru-RU" sz="1500" dirty="0"/>
          </a:p>
        </p:txBody>
      </p:sp>
      <p:pic>
        <p:nvPicPr>
          <p:cNvPr id="1030" name="Picture 6" descr="G:\Жуковский\7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1351" y="189340"/>
            <a:ext cx="2925763" cy="2193925"/>
          </a:xfrm>
          <a:prstGeom prst="rect">
            <a:avLst/>
          </a:prstGeom>
          <a:noFill/>
        </p:spPr>
      </p:pic>
      <p:pic>
        <p:nvPicPr>
          <p:cNvPr id="1032" name="Picture 8" descr="G:\Жуковский\main_453184_origina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9857" y="190746"/>
            <a:ext cx="2620370" cy="1812422"/>
          </a:xfrm>
          <a:prstGeom prst="rect">
            <a:avLst/>
          </a:prstGeom>
          <a:noFill/>
        </p:spPr>
      </p:pic>
      <p:pic>
        <p:nvPicPr>
          <p:cNvPr id="1033" name="Picture 9" descr="G:\Жуковский\Без названия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3946" y="4980679"/>
            <a:ext cx="2825584" cy="1577070"/>
          </a:xfrm>
          <a:prstGeom prst="rect">
            <a:avLst/>
          </a:prstGeom>
          <a:noFill/>
        </p:spPr>
      </p:pic>
      <p:pic>
        <p:nvPicPr>
          <p:cNvPr id="8194" name="Picture 2" descr="G:\Жуковский\kisspng-princess-aurora-maleficent-prince-phillip-fairy-sl-sleeping-beauty-5ac75da30d1df5.4760920715230150750537.jpg"/>
          <p:cNvPicPr>
            <a:picLocks noChangeAspect="1" noChangeArrowheads="1"/>
          </p:cNvPicPr>
          <p:nvPr/>
        </p:nvPicPr>
        <p:blipFill>
          <a:blip r:embed="rId7" cstate="print">
            <a:lum contrast="10000"/>
          </a:blip>
          <a:srcRect l="12642" t="5989" r="13665"/>
          <a:stretch>
            <a:fillRect/>
          </a:stretch>
        </p:blipFill>
        <p:spPr bwMode="auto">
          <a:xfrm>
            <a:off x="1972102" y="2702714"/>
            <a:ext cx="1589964" cy="19832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528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  <p:bldP spid="7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Жуковский\2444648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8232" y="887104"/>
            <a:ext cx="8035768" cy="597089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2130" y="187706"/>
            <a:ext cx="4912341" cy="1325563"/>
          </a:xfrm>
        </p:spPr>
        <p:txBody>
          <a:bodyPr>
            <a:normAutofit/>
          </a:bodyPr>
          <a:lstStyle/>
          <a:p>
            <a:pPr algn="r"/>
            <a:r>
              <a:rPr lang="ru-RU" sz="3800" b="1" dirty="0" smtClean="0">
                <a:latin typeface="Bulgaria Moderna V3" pitchFamily="50" charset="2"/>
              </a:rPr>
              <a:t>Словарная   работа</a:t>
            </a:r>
            <a:endParaRPr lang="ru-RU" sz="3800" b="1" dirty="0">
              <a:latin typeface="Bulgaria Moderna V3" pitchFamily="50" charset="2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rot="216121">
            <a:off x="2177272" y="2124872"/>
            <a:ext cx="2059145" cy="243034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2500" b="1" dirty="0" smtClean="0">
                <a:latin typeface="Bulgaria Moderna V3" pitchFamily="50" charset="2"/>
                <a:cs typeface="Times New Roman" pitchFamily="18" charset="0"/>
              </a:rPr>
              <a:t>         Пророк                                        Оплошал</a:t>
            </a:r>
          </a:p>
          <a:p>
            <a:pPr>
              <a:buNone/>
            </a:pPr>
            <a:r>
              <a:rPr lang="ru-RU" sz="2500" b="1" dirty="0" smtClean="0">
                <a:latin typeface="Bulgaria Moderna V3" pitchFamily="50" charset="2"/>
                <a:cs typeface="Times New Roman" pitchFamily="18" charset="0"/>
              </a:rPr>
              <a:t>Благонравна</a:t>
            </a:r>
          </a:p>
          <a:p>
            <a:pPr>
              <a:buNone/>
            </a:pPr>
            <a:r>
              <a:rPr lang="ru-RU" sz="2500" b="1" dirty="0" smtClean="0">
                <a:latin typeface="Bulgaria Moderna V3" pitchFamily="50" charset="2"/>
                <a:cs typeface="Times New Roman" pitchFamily="18" charset="0"/>
              </a:rPr>
              <a:t>         Дотоле</a:t>
            </a:r>
          </a:p>
          <a:p>
            <a:pPr>
              <a:buNone/>
            </a:pPr>
            <a:r>
              <a:rPr lang="ru-RU" sz="2500" b="1" dirty="0" smtClean="0">
                <a:latin typeface="Bulgaria Moderna V3" pitchFamily="50" charset="2"/>
                <a:cs typeface="Times New Roman" pitchFamily="18" charset="0"/>
              </a:rPr>
              <a:t>         Сучить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543950" y="1692321"/>
            <a:ext cx="342634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b="1" dirty="0" smtClean="0">
                <a:latin typeface="Bulgaria Moderna V3" pitchFamily="50" charset="2"/>
                <a:cs typeface="Times New Roman" pitchFamily="18" charset="0"/>
              </a:rPr>
              <a:t>   </a:t>
            </a:r>
            <a:r>
              <a:rPr lang="ru-RU" sz="2600" dirty="0" smtClean="0">
                <a:latin typeface="Bulgaria Moderna V3" pitchFamily="50" charset="2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Bulgaria Moderna V3" pitchFamily="50" charset="2"/>
                <a:cs typeface="Times New Roman" pitchFamily="18" charset="0"/>
              </a:rPr>
              <a:t>Сном пресекся разговор</a:t>
            </a:r>
          </a:p>
          <a:p>
            <a:pPr>
              <a:buFont typeface="Bulgaria Moderna V3"/>
              <a:buChar char=" "/>
            </a:pPr>
            <a:r>
              <a:rPr lang="ru-RU" sz="2600" b="1" dirty="0" smtClean="0">
                <a:latin typeface="Bulgaria Moderna V3" pitchFamily="50" charset="2"/>
                <a:cs typeface="Times New Roman" pitchFamily="18" charset="0"/>
              </a:rPr>
              <a:t>      Терновник  </a:t>
            </a:r>
          </a:p>
          <a:p>
            <a:pPr>
              <a:buFont typeface="Bulgaria Moderna V3"/>
              <a:buChar char=" "/>
            </a:pPr>
            <a:r>
              <a:rPr lang="ru-RU" sz="2600" b="1" dirty="0" smtClean="0">
                <a:latin typeface="Bulgaria Moderna V3" pitchFamily="50" charset="2"/>
                <a:cs typeface="Times New Roman" pitchFamily="18" charset="0"/>
              </a:rPr>
              <a:t>      Ланиты</a:t>
            </a:r>
          </a:p>
          <a:p>
            <a:pPr>
              <a:buNone/>
            </a:pPr>
            <a:r>
              <a:rPr lang="ru-RU" sz="2600" b="1" dirty="0" smtClean="0">
                <a:latin typeface="Bulgaria Moderna V3" pitchFamily="50" charset="2"/>
                <a:cs typeface="Times New Roman" pitchFamily="18" charset="0"/>
              </a:rPr>
              <a:t>        Свита</a:t>
            </a:r>
          </a:p>
          <a:p>
            <a:pPr>
              <a:buNone/>
            </a:pPr>
            <a:r>
              <a:rPr lang="ru-RU" sz="2600" b="1" dirty="0" smtClean="0">
                <a:latin typeface="Bulgaria Moderna V3" pitchFamily="50" charset="2"/>
                <a:cs typeface="Times New Roman" pitchFamily="18" charset="0"/>
              </a:rPr>
              <a:t>    Хорунжий </a:t>
            </a:r>
            <a:endParaRPr lang="ru-RU" sz="2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G:\Жуковский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59558" y="1323832"/>
            <a:ext cx="623702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Почему на пир не пригласили двенадцатую колдунью? Как она отомстила? 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Можно ли сказать, что двенадцатая чародейка спасла царевну от смерти? 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Кто пробудил царевну от волшебного сна?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Расскажите о героях сказки. 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/>
              <a:t>–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В.А.Жуковский сравнивает красоту царевны с «майским цветком». Почему?          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Какие сравнения употребили бы вы, рисуя портрет царевны? 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Сколько лет было царевне, когда она уснула? 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Сколько было лет царевне, когда она проснулась? 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Какой царевну увидел принц– Найдите строки пробуждения царевны?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Каким изображает автор царя Матвея?  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По рифмам восстановите текст концовки сказки </a:t>
            </a:r>
          </a:p>
          <a:p>
            <a:r>
              <a:rPr lang="ru-RU" sz="1600" b="1" dirty="0" smtClean="0">
                <a:latin typeface="Bulgaria Moderna V3" pitchFamily="50" charset="2"/>
              </a:rPr>
              <a:t>                           </a:t>
            </a:r>
            <a:r>
              <a:rPr lang="ru-RU" sz="1600" b="1" dirty="0" smtClean="0">
                <a:latin typeface="Segoe Print" pitchFamily="2" charset="0"/>
              </a:rPr>
              <a:t>Свадьба, пир, и я там был</a:t>
            </a:r>
          </a:p>
          <a:p>
            <a:r>
              <a:rPr lang="ru-RU" sz="1600" b="1" dirty="0" smtClean="0">
                <a:latin typeface="Segoe Print" pitchFamily="2" charset="0"/>
              </a:rPr>
              <a:t>                И вино на свадьбе  . . . ;</a:t>
            </a:r>
          </a:p>
          <a:p>
            <a:r>
              <a:rPr lang="ru-RU" sz="1600" b="1" dirty="0" smtClean="0">
                <a:latin typeface="Segoe Print" pitchFamily="2" charset="0"/>
              </a:rPr>
              <a:t>                По усам вино бежало.</a:t>
            </a:r>
          </a:p>
          <a:p>
            <a:r>
              <a:rPr lang="ru-RU" sz="1600" b="1" dirty="0" smtClean="0">
                <a:latin typeface="Segoe Print" pitchFamily="2" charset="0"/>
              </a:rPr>
              <a:t>                В рот же капли не . . .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50627" y="272955"/>
            <a:ext cx="55546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Segoe Print" pitchFamily="2" charset="0"/>
              </a:rPr>
              <a:t>Блиц-опрос</a:t>
            </a:r>
            <a:endParaRPr lang="ru-RU" sz="3600" b="1" dirty="0">
              <a:latin typeface="Segoe Print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91821" y="818866"/>
            <a:ext cx="4967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для ответов используйте текст сказки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78925" y="600501"/>
            <a:ext cx="8065827" cy="1651379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Рассмотрите репродукцию картины 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В.М. Васнецова «Спящая царевна». 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Можно ли считать эту картину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иллюстрацией к сказке В.А.Жуковского?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 descr="G:\Жуковский\5529b5ab5567d3a64c3e193728169253.png"/>
          <p:cNvPicPr>
            <a:picLocks noChangeAspect="1" noChangeArrowheads="1"/>
          </p:cNvPicPr>
          <p:nvPr/>
        </p:nvPicPr>
        <p:blipFill>
          <a:blip r:embed="rId2" cstate="print"/>
          <a:srcRect t="54982" r="44197"/>
          <a:stretch>
            <a:fillRect/>
          </a:stretch>
        </p:blipFill>
        <p:spPr bwMode="auto">
          <a:xfrm>
            <a:off x="0" y="0"/>
            <a:ext cx="3116175" cy="2499910"/>
          </a:xfrm>
          <a:prstGeom prst="rect">
            <a:avLst/>
          </a:prstGeom>
          <a:noFill/>
        </p:spPr>
      </p:pic>
      <p:pic>
        <p:nvPicPr>
          <p:cNvPr id="4098" name="Picture 2" descr="G:\Жуковский\spyashchaya-tsarev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0395" y="2385799"/>
            <a:ext cx="7770007" cy="4055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4" name="Picture 4" descr="G:\Жуковский\depositphotos_8810951-stock-photo-ladybud-sitting-on-chamomile-flow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785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14149" y="3684897"/>
            <a:ext cx="586853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200" b="1" i="1" dirty="0" smtClean="0">
                <a:latin typeface="Times New Roman" pitchFamily="18" charset="0"/>
                <a:cs typeface="Times New Roman" pitchFamily="18" charset="0"/>
              </a:rPr>
              <a:t>Волшебная    ромашка</a:t>
            </a:r>
            <a:endParaRPr lang="ru-RU" sz="4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19584870">
            <a:off x="5186885" y="1859342"/>
            <a:ext cx="2678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Как дитя, лежит она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9549385">
            <a:off x="109181" y="4725607"/>
            <a:ext cx="2306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Добрый царь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5550809">
            <a:off x="2593074" y="1054359"/>
            <a:ext cx="1746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Дремучий лес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1839260">
            <a:off x="5036024" y="5459104"/>
            <a:ext cx="24838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Сон волшебный</a:t>
            </a:r>
            <a:endParaRPr lang="ru-RU" sz="2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2603061">
            <a:off x="-187642" y="1482849"/>
            <a:ext cx="3149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Расцвела, как майский цвет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 rot="18301934">
            <a:off x="1501254" y="5641171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Веселый пир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G:\Жуковский\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G:\Жуковский\1361541428_youloveit_ru_disney_aurora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55392" y="3398293"/>
            <a:ext cx="2230999" cy="3206465"/>
          </a:xfrm>
          <a:prstGeom prst="rect">
            <a:avLst/>
          </a:prstGeom>
          <a:noFill/>
        </p:spPr>
      </p:pic>
      <p:pic>
        <p:nvPicPr>
          <p:cNvPr id="6147" name="Picture 3" descr="G:\Жуковский\68766d13f25bc0af463e1f6ba88c4a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1684" y="325840"/>
            <a:ext cx="3289111" cy="2055694"/>
          </a:xfrm>
          <a:prstGeom prst="rect">
            <a:avLst/>
          </a:prstGeom>
          <a:noFill/>
        </p:spPr>
      </p:pic>
      <p:pic>
        <p:nvPicPr>
          <p:cNvPr id="6148" name="Picture 4" descr="G:\Жуковский\skazka-o-mertvoj-carevn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1255" y="3420702"/>
            <a:ext cx="4604816" cy="3232581"/>
          </a:xfrm>
          <a:prstGeom prst="rect">
            <a:avLst/>
          </a:prstGeom>
          <a:noFill/>
        </p:spPr>
      </p:pic>
      <p:pic>
        <p:nvPicPr>
          <p:cNvPr id="6149" name="Picture 5" descr="G:\Жуковский\16180682_3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89116" y="300251"/>
            <a:ext cx="3758331" cy="211540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456597" y="2565779"/>
            <a:ext cx="52680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i="1" dirty="0" smtClean="0">
                <a:latin typeface="Times New Roman" pitchFamily="18" charset="0"/>
                <a:cs typeface="Times New Roman" pitchFamily="18" charset="0"/>
              </a:rPr>
              <a:t>Отгадай-ка !</a:t>
            </a:r>
            <a:endParaRPr lang="ru-RU" sz="3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Жуковский\depositphotos_115308626-stock-photo-the-tree-of-the-goo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199" r="3370"/>
          <a:stretch>
            <a:fillRect/>
          </a:stretch>
        </p:blipFill>
        <p:spPr bwMode="auto">
          <a:xfrm>
            <a:off x="1378425" y="1120890"/>
            <a:ext cx="6782938" cy="448833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27546" y="423081"/>
            <a:ext cx="84070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Segoe Print" pitchFamily="2" charset="0"/>
              </a:rPr>
              <a:t>Древо  добрых  и  злых поступков</a:t>
            </a:r>
            <a:endParaRPr lang="ru-RU" sz="3000" b="1" dirty="0">
              <a:latin typeface="Segoe Print" pitchFamily="2" charset="0"/>
            </a:endParaRPr>
          </a:p>
        </p:txBody>
      </p:sp>
      <p:pic>
        <p:nvPicPr>
          <p:cNvPr id="4098" name="Picture 2" descr="G:\Жуковский\f6984b17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6836" y="3753156"/>
            <a:ext cx="1858442" cy="2923300"/>
          </a:xfrm>
          <a:prstGeom prst="rect">
            <a:avLst/>
          </a:prstGeom>
          <a:noFill/>
        </p:spPr>
      </p:pic>
      <p:pic>
        <p:nvPicPr>
          <p:cNvPr id="4099" name="Picture 3" descr="G:\Жуковский\kissclipart-princess-aurora-s-fairy-godmothers-png-clipart-pri-7e689d13e2567fcc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58102"/>
            <a:ext cx="2913791" cy="24293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9050" y="365126"/>
            <a:ext cx="6386299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Segoe Print" pitchFamily="2" charset="0"/>
              </a:rPr>
              <a:t>Юный исследователь</a:t>
            </a:r>
            <a:endParaRPr lang="ru-RU" sz="4000" b="1" dirty="0">
              <a:latin typeface="Segoe Print" pitchFamily="2" charset="0"/>
            </a:endParaRPr>
          </a:p>
        </p:txBody>
      </p:sp>
      <p:pic>
        <p:nvPicPr>
          <p:cNvPr id="5122" name="Picture 2" descr="G:\Жуковский\giphy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47916"/>
            <a:ext cx="3005179" cy="3910084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19617" y="1992574"/>
            <a:ext cx="6768437" cy="417074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200" i="1" u="sng" dirty="0" smtClean="0">
                <a:latin typeface="Times New Roman" pitchFamily="18" charset="0"/>
                <a:cs typeface="Times New Roman" pitchFamily="18" charset="0"/>
              </a:rPr>
              <a:t>Задание для 1-й группы: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 Найти в сказке пословицы, поговорки, выражения, близкие к народным.</a:t>
            </a:r>
          </a:p>
          <a:p>
            <a:pPr>
              <a:buFont typeface="Wingdings" pitchFamily="2" charset="2"/>
              <a:buChar char="v"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200" i="1" u="sng" dirty="0" smtClean="0">
                <a:latin typeface="Times New Roman" pitchFamily="18" charset="0"/>
                <a:cs typeface="Times New Roman" pitchFamily="18" charset="0"/>
              </a:rPr>
              <a:t>Задание для 2-й группы</a:t>
            </a:r>
            <a:r>
              <a:rPr lang="ru-RU" sz="2200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 Найти в тексте сказки книжные, литературные выражения (не встречаются в народной речи). </a:t>
            </a:r>
          </a:p>
          <a:p>
            <a:pPr>
              <a:buFont typeface="Wingdings" pitchFamily="2" charset="2"/>
              <a:buChar char="v"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4600" b="1" dirty="0" smtClean="0">
                <a:latin typeface="Segoe Print" pitchFamily="2" charset="0"/>
                <a:cs typeface="Times New Roman" pitchFamily="18" charset="0"/>
              </a:rPr>
              <a:t>Домашнее  задание</a:t>
            </a:r>
            <a:endParaRPr lang="ru-RU" sz="4600" b="1" dirty="0">
              <a:latin typeface="Segoe Print" pitchFamily="2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19366" y="1825625"/>
            <a:ext cx="7095983" cy="435133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Выразительное чтение сказки.</a:t>
            </a:r>
          </a:p>
          <a:p>
            <a:pPr>
              <a:buFont typeface="Wingdings" pitchFamily="2" charset="2"/>
              <a:buChar char="Ø"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2. Характеристика главных героев с цитатами из текста.</a:t>
            </a:r>
          </a:p>
          <a:p>
            <a:pPr>
              <a:buFont typeface="Wingdings" pitchFamily="2" charset="2"/>
              <a:buChar char="Ø"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3. Подготовить выразительное чтение наизусть фрагментов сказки «Спящая царевна»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(встреча царевны со старушонкой, описание объятого сном замка). </a:t>
            </a:r>
          </a:p>
          <a:p>
            <a:pPr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799" y="419717"/>
            <a:ext cx="7109631" cy="1325563"/>
          </a:xfrm>
        </p:spPr>
        <p:txBody>
          <a:bodyPr>
            <a:normAutofit/>
          </a:bodyPr>
          <a:lstStyle/>
          <a:p>
            <a:pPr algn="ctr"/>
            <a:r>
              <a:rPr lang="ru-RU" sz="4600" b="1" dirty="0" smtClean="0">
                <a:latin typeface="Segoe Print" pitchFamily="2" charset="0"/>
              </a:rPr>
              <a:t>Подведём  итоги:</a:t>
            </a:r>
            <a:endParaRPr lang="ru-RU" sz="4600" b="1" dirty="0"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0559" y="2074458"/>
            <a:ext cx="6728347" cy="4238981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Проявление добра и зла в сказке В.А.Жуковского «Спящая   красавица»</a:t>
            </a:r>
          </a:p>
          <a:p>
            <a:pPr>
              <a:buFont typeface="Wingdings" pitchFamily="2" charset="2"/>
              <a:buChar char="v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чём же отличие сказки В.А.Жуковского от народной сказки? Как называются типичные, схожие сюжеты?</a:t>
            </a:r>
          </a:p>
          <a:p>
            <a:pPr>
              <a:buFont typeface="Wingdings" pitchFamily="2" charset="2"/>
              <a:buChar char="v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Как вы считаете, с какой целью В.А.Жуковский создал ещё одну сказку о спящей царевне?</a:t>
            </a:r>
          </a:p>
          <a:p>
            <a:pPr>
              <a:buFont typeface="Wingdings" pitchFamily="2" charset="2"/>
              <a:buChar char="v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Чему учит эта сказка? Какую пользу можем извлечь из сказки?</a:t>
            </a:r>
          </a:p>
          <a:p>
            <a:endParaRPr lang="ru-RU" dirty="0"/>
          </a:p>
        </p:txBody>
      </p:sp>
      <p:pic>
        <p:nvPicPr>
          <p:cNvPr id="6146" name="Picture 2" descr="G:\Жуковский\fauna-and-merryweather-flora-1062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53804" cy="25728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88108" y="2654491"/>
            <a:ext cx="5758502" cy="3889611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Василий Андреевич Жуковский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присутствуя на нашем уроке, </a:t>
            </a:r>
          </a:p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думаю, сказал бы так : </a:t>
            </a:r>
          </a:p>
          <a:p>
            <a:pPr algn="ctr"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Вы сказку заново открыли,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И вот плоды работы той: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Вы скрытый смысл легко раскрыли -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Себе открылись вы, бог мой!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Вы каждый образ изучили,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Заданья на дом получили…</a:t>
            </a:r>
          </a:p>
          <a:p>
            <a:pPr algn="ctr"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Спасибо вам! Чего же боле?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Что я смогу еще сказать? </a:t>
            </a:r>
          </a:p>
          <a:p>
            <a:endParaRPr lang="ru-RU" dirty="0"/>
          </a:p>
        </p:txBody>
      </p:sp>
      <p:pic>
        <p:nvPicPr>
          <p:cNvPr id="7170" name="Picture 2" descr="G:\Жуковский\00-00003413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2756848" cy="389574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729550" y="1064526"/>
            <a:ext cx="36848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«Вы учитесь упорно, </a:t>
            </a:r>
          </a:p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Стараясь двигаться вперёд!</a:t>
            </a:r>
          </a:p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Вы очень любознательный,</a:t>
            </a:r>
          </a:p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Школьники, народ!</a:t>
            </a:r>
            <a:r>
              <a:rPr lang="ru-RU" i="1" dirty="0" smtClean="0"/>
              <a:t>»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906973" y="272955"/>
            <a:ext cx="384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В завершение урока, наши сказочные гости хотят вас похвалить: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G:\Жуковский\5529b5ab5567d3a64c3e193728169253.png"/>
          <p:cNvPicPr>
            <a:picLocks noChangeAspect="1" noChangeArrowheads="1"/>
          </p:cNvPicPr>
          <p:nvPr/>
        </p:nvPicPr>
        <p:blipFill>
          <a:blip r:embed="rId3" cstate="print"/>
          <a:srcRect l="48414" t="19638" b="30158"/>
          <a:stretch>
            <a:fillRect/>
          </a:stretch>
        </p:blipFill>
        <p:spPr bwMode="auto">
          <a:xfrm>
            <a:off x="6450531" y="0"/>
            <a:ext cx="2693469" cy="26067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100" y="353219"/>
            <a:ext cx="6940550" cy="395208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составлении данного урока были применены следующие методы обучения: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истемно-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учебно-поисковой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группах,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работа</a:t>
            </a:r>
          </a:p>
          <a:p>
            <a:pPr marL="0" indent="0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ведения урока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словесный (беседа), практический, проблемный, частично-поисковый, самостоятельная работа, творческая работа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диалог с учащимися, выразительное чтение сказки и её анализ, просмотр репродукции картины В.М. Васнецова «Спящая царевна» её описание и беседа с учащимися; учебно-поисковая деятельность: работа с толковым словарём; активные формы обучения: работа в группах.</a:t>
            </a:r>
          </a:p>
          <a:p>
            <a:pPr marL="0" indent="0">
              <a:buNone/>
            </a:pPr>
            <a:endParaRPr lang="ru-RU" dirty="0"/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914" y="3860801"/>
            <a:ext cx="5300086" cy="2830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537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G:\Жуковский\dreamstime_m_227169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13899" y="0"/>
            <a:ext cx="967626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i="1" dirty="0" smtClean="0">
                <a:latin typeface="Times New Roman" pitchFamily="18" charset="0"/>
                <a:cs typeface="Times New Roman" pitchFamily="18" charset="0"/>
              </a:rPr>
              <a:t>Благодарю  за  прекрасную  работу !</a:t>
            </a:r>
            <a:endParaRPr lang="ru-RU" sz="3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G:\Жуковский\fada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95683"/>
            <a:ext cx="5459104" cy="38623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1030</TotalTime>
  <Words>967</Words>
  <Application>Microsoft Office PowerPoint</Application>
  <PresentationFormat>Экран (4:3)</PresentationFormat>
  <Paragraphs>144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Bulgaria Moderna V3</vt:lpstr>
      <vt:lpstr>Calibri</vt:lpstr>
      <vt:lpstr>Calibri Light</vt:lpstr>
      <vt:lpstr>Segoe Print</vt:lpstr>
      <vt:lpstr>Times New Roman</vt:lpstr>
      <vt:lpstr>Wingdings</vt:lpstr>
      <vt:lpstr>Тема Office</vt:lpstr>
      <vt:lpstr>Презентация PowerPoint</vt:lpstr>
      <vt:lpstr>Ход урока</vt:lpstr>
      <vt:lpstr>«Сказка – ложь, да в ней намёк… Добрым молодцам урок!» Александр Сергеевич Пушкин</vt:lpstr>
      <vt:lpstr>Цели и задачи:</vt:lpstr>
      <vt:lpstr>Презентация PowerPoint</vt:lpstr>
      <vt:lpstr>   </vt:lpstr>
      <vt:lpstr>Презентация PowerPoint</vt:lpstr>
      <vt:lpstr>Словарная   работа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Юный исследователь</vt:lpstr>
      <vt:lpstr>Домашнее  задание</vt:lpstr>
      <vt:lpstr>Подведём  итоги: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Acer</cp:lastModifiedBy>
  <cp:revision>154</cp:revision>
  <dcterms:created xsi:type="dcterms:W3CDTF">2014-11-21T11:00:06Z</dcterms:created>
  <dcterms:modified xsi:type="dcterms:W3CDTF">2018-11-23T00:30:15Z</dcterms:modified>
</cp:coreProperties>
</file>